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20"/>
  </p:notesMasterIdLst>
  <p:sldIdLst>
    <p:sldId id="256" r:id="rId5"/>
    <p:sldId id="257" r:id="rId6"/>
    <p:sldId id="280" r:id="rId7"/>
    <p:sldId id="279" r:id="rId8"/>
    <p:sldId id="278" r:id="rId9"/>
    <p:sldId id="281" r:id="rId10"/>
    <p:sldId id="263" r:id="rId11"/>
    <p:sldId id="286" r:id="rId12"/>
    <p:sldId id="285" r:id="rId13"/>
    <p:sldId id="282" r:id="rId14"/>
    <p:sldId id="283" r:id="rId15"/>
    <p:sldId id="284" r:id="rId16"/>
    <p:sldId id="276" r:id="rId17"/>
    <p:sldId id="277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seppe Carteny" initials="GC" lastIdx="5" clrIdx="0">
    <p:extLst>
      <p:ext uri="{19B8F6BF-5375-455C-9EA6-DF929625EA0E}">
        <p15:presenceInfo xmlns:p15="http://schemas.microsoft.com/office/powerpoint/2012/main" userId="Giuseppe Carteny" providerId="None"/>
      </p:ext>
    </p:extLst>
  </p:cmAuthor>
  <p:cmAuthor id="2" name="Daniela Braun" initials="DB" lastIdx="2" clrIdx="1">
    <p:extLst>
      <p:ext uri="{19B8F6BF-5375-455C-9EA6-DF929625EA0E}">
        <p15:presenceInfo xmlns:p15="http://schemas.microsoft.com/office/powerpoint/2012/main" userId="Daniela Bra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76"/>
    <a:srgbClr val="CC6A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87" name="PlaceHolder 4"/>
          <p:cNvSpPr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88" name="PlaceHolder 5"/>
          <p:cNvSpPr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89" name="PlaceHolder 6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68696049-C2A7-482B-BD0A-B445AAF4EFA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D7E6D-BE0C-F099-3FD5-B30096B0F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F35250E4-D1EB-F5E0-E359-B3A9843215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67FFE19E-6B9F-8539-B4BF-5BA5DDE94AF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91F510EB-7DF4-5E88-D797-5A3E3DA3BA33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3827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9DFBC-36CF-3E4A-1413-39D084D9B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19834C17-17FC-CA27-8B4F-08BC9730B1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3814782-F55F-AA81-5D10-506F2235334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6D10A815-A03E-975A-C5AD-C06C24189264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3554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5495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1558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236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9226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9226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5889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7443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0692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5495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A864E39-AABB-4470-8143-25F68ED3BCA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552C9D0-4B3B-4D54-ADD8-D98114BE05E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75D7E23-F415-48F1-80EA-F05A2DAC618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EC15DA2-A8A5-4170-9A31-F93F1C6130E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4241681-D8EE-4197-9068-AB2404295EC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81579DD-77E8-4700-B8AC-CA5832C3818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95F6229-16D7-4EA9-BD33-5B13E7C1BE9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BAD498F-A2D7-4EAF-B779-158F3AAD630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F32EED-A9F1-4727-91DD-E485C1FF37B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0AF5857-F03E-4602-ADFB-C0C042BF63B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A72A793-C4B2-4E2D-A4C4-4581C4CCC5E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CDEDEC-AF52-455B-9ECF-C6B7F886702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6917824-DD13-4E20-A5DC-1E988A8C14E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2B6F9F2-E32A-494B-943B-EE935C799B0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34C1756-0F66-4CE5-9E48-F8C2AFAF3D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6E21999-C84A-4C11-A636-341673A103E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010451F-F2C0-41F0-9BCE-74AFD47900E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3162FC3-0CB7-494F-BD29-426189E8C3D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0AB2EB2-67C0-41CA-9E3D-E14BE72273C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C21DFEB-2E08-42E0-A0E9-20E65AAFB86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02D38C-179F-4AD3-827C-CD67DC19CB2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8DC31E3-52AB-4E72-91D3-7A8C1E37F0D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1E0B1DB-E0EE-4AC3-ABD0-CF4E9E28160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900CA2C-7B9F-4AD2-9274-A2376D0B063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E281C0F-64BC-478A-8C92-6A665E36C78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05BD0B4-362A-438E-B3CA-FD8E555C7B0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F2EA356-BCC3-4931-8366-EC1FD5FB408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04C1296-6766-402F-8130-ACE2CC73394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6FECDB1-3F7C-411F-BD86-5DE7A8B5C13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478C609-22E0-47B6-A725-DF3F796619B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CDF1FFA-FA6E-49AD-ABD3-122647774F7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4531084-A238-487A-9F11-F3E654F5C3C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D4EE34E-D058-48B3-B334-F2D382A8B92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045B571-32AF-4949-9328-CCC842AF035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1BCD825-35FB-499B-B971-3BECB9A4247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9611326-9AB2-4746-9A3B-58EAC3D25B8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9"/>
          <p:cNvPicPr/>
          <p:nvPr/>
        </p:nvPicPr>
        <p:blipFill>
          <a:blip r:embed="rId14"/>
          <a:stretch/>
        </p:blipFill>
        <p:spPr>
          <a:xfrm>
            <a:off x="10793520" y="433440"/>
            <a:ext cx="990360" cy="3981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463640" y="2511720"/>
            <a:ext cx="7008480" cy="1437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4877"/>
                </a:solidFill>
                <a:latin typeface="Segoe UI"/>
              </a:rPr>
              <a:t>Titelmasterformat durch Klicken bearbeiten</a:t>
            </a: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Grafik 9"/>
          <p:cNvPicPr/>
          <p:nvPr/>
        </p:nvPicPr>
        <p:blipFill>
          <a:blip r:embed="rId15"/>
          <a:srcRect l="50373"/>
          <a:stretch/>
        </p:blipFill>
        <p:spPr>
          <a:xfrm>
            <a:off x="0" y="19080"/>
            <a:ext cx="3024000" cy="68385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18"/>
          <p:cNvSpPr/>
          <p:nvPr/>
        </p:nvSpPr>
        <p:spPr>
          <a:xfrm flipH="1">
            <a:off x="-7200" y="6254640"/>
            <a:ext cx="12204360" cy="60300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Gerade Verbindung 14"/>
          <p:cNvSpPr/>
          <p:nvPr/>
        </p:nvSpPr>
        <p:spPr>
          <a:xfrm flipH="1">
            <a:off x="1626840" y="6335640"/>
            <a:ext cx="3240" cy="522360"/>
          </a:xfrm>
          <a:prstGeom prst="line">
            <a:avLst/>
          </a:prstGeom>
          <a:ln w="6350">
            <a:solidFill>
              <a:srgbClr val="E7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2" name="Gerade Verbindung 15"/>
          <p:cNvSpPr/>
          <p:nvPr/>
        </p:nvSpPr>
        <p:spPr>
          <a:xfrm flipH="1">
            <a:off x="10801080" y="6335640"/>
            <a:ext cx="1800" cy="522360"/>
          </a:xfrm>
          <a:prstGeom prst="line">
            <a:avLst/>
          </a:prstGeom>
          <a:ln w="6350">
            <a:solidFill>
              <a:srgbClr val="E7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3" name="Rechteck 18"/>
          <p:cNvSpPr/>
          <p:nvPr/>
        </p:nvSpPr>
        <p:spPr>
          <a:xfrm flipH="1">
            <a:off x="-720" y="6261120"/>
            <a:ext cx="12202920" cy="536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Rechteck 18"/>
          <p:cNvSpPr/>
          <p:nvPr/>
        </p:nvSpPr>
        <p:spPr>
          <a:xfrm flipH="1" flipV="1">
            <a:off x="-720" y="0"/>
            <a:ext cx="9554760" cy="439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Rechteck 18"/>
          <p:cNvSpPr/>
          <p:nvPr/>
        </p:nvSpPr>
        <p:spPr>
          <a:xfrm flipH="1" flipV="1">
            <a:off x="9551880" y="-360"/>
            <a:ext cx="2639520" cy="219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" name="Bild 15"/>
          <p:cNvPicPr/>
          <p:nvPr/>
        </p:nvPicPr>
        <p:blipFill>
          <a:blip r:embed="rId14"/>
          <a:stretch/>
        </p:blipFill>
        <p:spPr>
          <a:xfrm>
            <a:off x="10748880" y="388800"/>
            <a:ext cx="1107720" cy="48384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body"/>
          </p:nvPr>
        </p:nvSpPr>
        <p:spPr>
          <a:xfrm>
            <a:off x="397800" y="349200"/>
            <a:ext cx="8866080" cy="68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44546A"/>
                </a:solidFill>
                <a:latin typeface="Segoe UI"/>
              </a:rPr>
              <a:t>Textmasterformate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630080" y="1350000"/>
            <a:ext cx="9163080" cy="449532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Autofit/>
          </a:bodyPr>
          <a:lstStyle/>
          <a:p>
            <a:pPr>
              <a:lnSpc>
                <a:spcPct val="15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de-DE" sz="2400" b="0" strike="noStrike" spc="-1">
                <a:solidFill>
                  <a:srgbClr val="44546A"/>
                </a:solidFill>
                <a:latin typeface="Segoe UI"/>
              </a:rPr>
              <a:t>Formatvorlagen des Textmasters bearbeiten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ftr" idx="1"/>
          </p:nvPr>
        </p:nvSpPr>
        <p:spPr>
          <a:xfrm>
            <a:off x="1625760" y="6416640"/>
            <a:ext cx="8984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0" name="PlaceHolder 4"/>
          <p:cNvSpPr>
            <a:spLocks noGrp="1"/>
          </p:cNvSpPr>
          <p:nvPr>
            <p:ph type="sldNum" idx="2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CB9ED33F-1804-4765-8C73-501A5548FD53}" type="slidenum">
              <a:rPr lang="de-DE" sz="9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 idx="3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900" b="0" strike="noStrike" spc="-1">
                <a:solidFill>
                  <a:srgbClr val="FFFFFF"/>
                </a:solidFill>
                <a:latin typeface="Segoe UI"/>
              </a:rPr>
              <a:t>&lt;date/time&gt;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hteck 18"/>
          <p:cNvSpPr/>
          <p:nvPr/>
        </p:nvSpPr>
        <p:spPr>
          <a:xfrm flipH="1">
            <a:off x="0" y="6261120"/>
            <a:ext cx="12191760" cy="59652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Gerade Verbindung 14"/>
          <p:cNvSpPr/>
          <p:nvPr/>
        </p:nvSpPr>
        <p:spPr>
          <a:xfrm flipH="1">
            <a:off x="1626840" y="6335640"/>
            <a:ext cx="3240" cy="522360"/>
          </a:xfrm>
          <a:prstGeom prst="line">
            <a:avLst/>
          </a:prstGeom>
          <a:ln w="6350">
            <a:solidFill>
              <a:srgbClr val="E6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1" name="Gerade Verbindung 15"/>
          <p:cNvSpPr/>
          <p:nvPr/>
        </p:nvSpPr>
        <p:spPr>
          <a:xfrm flipH="1">
            <a:off x="10801080" y="6335640"/>
            <a:ext cx="1800" cy="522360"/>
          </a:xfrm>
          <a:prstGeom prst="line">
            <a:avLst/>
          </a:prstGeom>
          <a:ln w="6350">
            <a:solidFill>
              <a:srgbClr val="E6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Rechteck 18"/>
          <p:cNvSpPr/>
          <p:nvPr/>
        </p:nvSpPr>
        <p:spPr>
          <a:xfrm flipH="1">
            <a:off x="-720" y="6261120"/>
            <a:ext cx="12202920" cy="536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PlaceHolder 1"/>
          <p:cNvSpPr>
            <a:spLocks noGrp="1"/>
          </p:cNvSpPr>
          <p:nvPr>
            <p:ph type="body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19406B"/>
                </a:solidFill>
                <a:latin typeface="Segoe UI"/>
              </a:rPr>
              <a:t>Textmasterformate durch Klicken bearbeiten</a:t>
            </a:r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4"/>
          </p:nvPr>
        </p:nvSpPr>
        <p:spPr>
          <a:xfrm>
            <a:off x="1625760" y="6416640"/>
            <a:ext cx="8984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5" name="PlaceHolder 3"/>
          <p:cNvSpPr>
            <a:spLocks noGrp="1"/>
          </p:cNvSpPr>
          <p:nvPr>
            <p:ph type="sldNum" idx="5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FBCEC0CD-8264-40B3-B63D-A507366955A9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 idx="6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900" b="0" strike="noStrike" spc="-1">
                <a:solidFill>
                  <a:srgbClr val="FFFFFF"/>
                </a:solidFill>
                <a:latin typeface="Segoe UI"/>
              </a:rPr>
              <a:t>&lt;date/time&gt;</a:t>
            </a:r>
            <a:endParaRPr lang="en-US" sz="900" b="0" strike="noStrike" spc="-1">
              <a:latin typeface="Times New Roman"/>
            </a:endParaRPr>
          </a:p>
        </p:txBody>
      </p:sp>
      <p:pic>
        <p:nvPicPr>
          <p:cNvPr id="97" name="Grafik 9"/>
          <p:cNvPicPr/>
          <p:nvPr/>
        </p:nvPicPr>
        <p:blipFill>
          <a:blip r:embed="rId14"/>
          <a:srcRect l="-1605" b="54563"/>
          <a:stretch/>
        </p:blipFill>
        <p:spPr>
          <a:xfrm>
            <a:off x="3718800" y="3871800"/>
            <a:ext cx="4758480" cy="238860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hteck 18"/>
          <p:cNvSpPr/>
          <p:nvPr/>
        </p:nvSpPr>
        <p:spPr>
          <a:xfrm flipH="1">
            <a:off x="-7200" y="6254640"/>
            <a:ext cx="12204360" cy="60300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Gerade Verbindung 14"/>
          <p:cNvSpPr/>
          <p:nvPr/>
        </p:nvSpPr>
        <p:spPr>
          <a:xfrm flipH="1">
            <a:off x="1626840" y="6335640"/>
            <a:ext cx="3240" cy="522360"/>
          </a:xfrm>
          <a:prstGeom prst="line">
            <a:avLst/>
          </a:prstGeom>
          <a:ln w="6350">
            <a:solidFill>
              <a:srgbClr val="E6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7" name="Gerade Verbindung 15"/>
          <p:cNvSpPr/>
          <p:nvPr/>
        </p:nvSpPr>
        <p:spPr>
          <a:xfrm flipH="1">
            <a:off x="10801080" y="6335640"/>
            <a:ext cx="1800" cy="522360"/>
          </a:xfrm>
          <a:prstGeom prst="line">
            <a:avLst/>
          </a:prstGeom>
          <a:ln w="6350">
            <a:solidFill>
              <a:srgbClr val="E6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8" name="Rechteck 18"/>
          <p:cNvSpPr/>
          <p:nvPr/>
        </p:nvSpPr>
        <p:spPr>
          <a:xfrm flipH="1">
            <a:off x="-720" y="6261120"/>
            <a:ext cx="12202920" cy="536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Rechteck 18"/>
          <p:cNvSpPr/>
          <p:nvPr/>
        </p:nvSpPr>
        <p:spPr>
          <a:xfrm flipH="1" flipV="1">
            <a:off x="-720" y="0"/>
            <a:ext cx="9554760" cy="439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Rechteck 18"/>
          <p:cNvSpPr/>
          <p:nvPr/>
        </p:nvSpPr>
        <p:spPr>
          <a:xfrm flipH="1" flipV="1">
            <a:off x="9551880" y="-360"/>
            <a:ext cx="2639520" cy="219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1" name="Bild 15"/>
          <p:cNvPicPr/>
          <p:nvPr/>
        </p:nvPicPr>
        <p:blipFill>
          <a:blip r:embed="rId14"/>
          <a:stretch/>
        </p:blipFill>
        <p:spPr>
          <a:xfrm>
            <a:off x="10748880" y="388800"/>
            <a:ext cx="1107720" cy="483840"/>
          </a:xfrm>
          <a:prstGeom prst="rect">
            <a:avLst/>
          </a:prstGeom>
          <a:ln w="0">
            <a:noFill/>
          </a:ln>
        </p:spPr>
      </p:pic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397800" y="349200"/>
            <a:ext cx="8866080" cy="685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004877"/>
                </a:solidFill>
                <a:latin typeface="Segoe UI"/>
              </a:rPr>
              <a:t>Textmasterformate durch Klicken bearbeiten</a:t>
            </a:r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1630080" y="1350000"/>
            <a:ext cx="9163080" cy="4495320"/>
          </a:xfrm>
          <a:prstGeom prst="rect">
            <a:avLst/>
          </a:prstGeom>
          <a:noFill/>
          <a:ln w="0">
            <a:noFill/>
          </a:ln>
        </p:spPr>
        <p:txBody>
          <a:bodyPr lIns="0" tIns="45000" rIns="90000" bIns="45000" anchor="t">
            <a:noAutofit/>
          </a:bodyPr>
          <a:lstStyle/>
          <a:p>
            <a:pPr>
              <a:lnSpc>
                <a:spcPct val="15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de-DE" sz="2400" b="0" strike="noStrike" spc="-1">
                <a:solidFill>
                  <a:srgbClr val="004877"/>
                </a:solidFill>
                <a:latin typeface="Segoe UI"/>
              </a:rPr>
              <a:t>Formatvorlagen des Textmasters bearbeiten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ftr" idx="7"/>
          </p:nvPr>
        </p:nvSpPr>
        <p:spPr>
          <a:xfrm>
            <a:off x="1625760" y="6416640"/>
            <a:ext cx="8984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45" name="PlaceHolder 4"/>
          <p:cNvSpPr>
            <a:spLocks noGrp="1"/>
          </p:cNvSpPr>
          <p:nvPr>
            <p:ph type="sldNum" idx="8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9B574944-A099-4C7F-A704-B9BB87FBE983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dt" idx="9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900" b="0" strike="noStrike" spc="-1">
                <a:solidFill>
                  <a:srgbClr val="FFFFFF"/>
                </a:solidFill>
                <a:latin typeface="Segoe UI"/>
              </a:rPr>
              <a:t>&lt;date/time&gt;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147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247560" y="1269720"/>
            <a:ext cx="7330793" cy="2692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 algn="l"/>
            <a: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</a:t>
            </a:r>
            <a:b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GB" b="0" i="0" dirty="0">
              <a:solidFill>
                <a:srgbClr val="00487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2107517" y="5980260"/>
            <a:ext cx="8824320" cy="435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30000"/>
              </a:lnSpc>
              <a:buNone/>
              <a:tabLst>
                <a:tab pos="0" algn="l"/>
              </a:tabLst>
            </a:pPr>
            <a:r>
              <a:rPr lang="de-DE" sz="1800" b="0" i="1" strike="noStrike" spc="-1" dirty="0">
                <a:solidFill>
                  <a:srgbClr val="004877"/>
                </a:solidFill>
                <a:latin typeface="Segoe UI"/>
              </a:rPr>
              <a:t>UdS SoSe2025 - Intro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2" name="Untertitel 2"/>
          <p:cNvSpPr/>
          <p:nvPr/>
        </p:nvSpPr>
        <p:spPr>
          <a:xfrm>
            <a:off x="6519677" y="3429000"/>
            <a:ext cx="4033440" cy="130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800" b="1" spc="-1" dirty="0">
                <a:solidFill>
                  <a:srgbClr val="004877"/>
                </a:solidFill>
                <a:latin typeface="Segoe UI"/>
              </a:rPr>
              <a:t>Alex Hartland</a:t>
            </a:r>
          </a:p>
          <a:p>
            <a:pPr algn="r"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800" spc="-1" dirty="0" err="1">
                <a:solidFill>
                  <a:srgbClr val="004877"/>
                </a:solidFill>
                <a:latin typeface="Segoe UI"/>
              </a:rPr>
              <a:t>Postdoctoral</a:t>
            </a:r>
            <a:r>
              <a:rPr lang="de-DE" sz="1800" spc="-1" dirty="0">
                <a:solidFill>
                  <a:srgbClr val="004877"/>
                </a:solidFill>
                <a:latin typeface="Segoe UI"/>
              </a:rPr>
              <a:t> Researcher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4D195191-8AB9-40AF-A9C5-61D2F084C01E}"/>
              </a:ext>
            </a:extLst>
          </p:cNvPr>
          <p:cNvSpPr/>
          <p:nvPr/>
        </p:nvSpPr>
        <p:spPr>
          <a:xfrm>
            <a:off x="3396614" y="3524534"/>
            <a:ext cx="4033440" cy="130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800" b="1" spc="-1" dirty="0">
                <a:solidFill>
                  <a:srgbClr val="004877"/>
                </a:solidFill>
                <a:latin typeface="Segoe UI"/>
              </a:rPr>
              <a:t>Giuseppe Carteny</a:t>
            </a: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800" spc="-1" dirty="0" err="1">
                <a:solidFill>
                  <a:srgbClr val="004877"/>
                </a:solidFill>
                <a:latin typeface="Segoe UI"/>
              </a:rPr>
              <a:t>Postdoctoral</a:t>
            </a:r>
            <a:r>
              <a:rPr lang="de-DE" sz="1800" spc="-1" dirty="0">
                <a:solidFill>
                  <a:srgbClr val="004877"/>
                </a:solidFill>
                <a:latin typeface="Segoe UI"/>
              </a:rPr>
              <a:t> Researcher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8039B5-64F0-417D-9D28-79661130ED64}"/>
              </a:ext>
            </a:extLst>
          </p:cNvPr>
          <p:cNvSpPr txBox="1"/>
          <p:nvPr/>
        </p:nvSpPr>
        <p:spPr>
          <a:xfrm>
            <a:off x="3866094" y="4486465"/>
            <a:ext cx="6093724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800" spc="-1" dirty="0">
                <a:solidFill>
                  <a:srgbClr val="004877"/>
                </a:solidFill>
                <a:latin typeface="Segoe UI"/>
              </a:rPr>
              <a:t>Department </a:t>
            </a:r>
            <a:r>
              <a:rPr lang="de-DE" sz="1800" spc="-1" dirty="0" err="1">
                <a:solidFill>
                  <a:srgbClr val="004877"/>
                </a:solidFill>
                <a:latin typeface="Segoe UI"/>
              </a:rPr>
              <a:t>of</a:t>
            </a:r>
            <a:r>
              <a:rPr lang="de-DE" sz="1800" spc="-1" dirty="0">
                <a:solidFill>
                  <a:srgbClr val="004877"/>
                </a:solidFill>
                <a:latin typeface="Segoe UI"/>
              </a:rPr>
              <a:t> European </a:t>
            </a:r>
            <a:r>
              <a:rPr lang="de-DE" sz="1800" spc="-1" dirty="0" err="1">
                <a:solidFill>
                  <a:srgbClr val="004877"/>
                </a:solidFill>
                <a:latin typeface="Segoe UI"/>
              </a:rPr>
              <a:t>Social</a:t>
            </a:r>
            <a:r>
              <a:rPr lang="de-DE" sz="1800" spc="-1" dirty="0">
                <a:solidFill>
                  <a:srgbClr val="004877"/>
                </a:solidFill>
                <a:latin typeface="Segoe UI"/>
              </a:rPr>
              <a:t> Research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800" spc="-1" dirty="0">
                <a:solidFill>
                  <a:srgbClr val="004877"/>
                </a:solidFill>
                <a:latin typeface="Segoe UI"/>
              </a:rPr>
              <a:t>University </a:t>
            </a:r>
            <a:r>
              <a:rPr lang="de-DE" sz="1800" spc="-1" dirty="0" err="1">
                <a:solidFill>
                  <a:srgbClr val="004877"/>
                </a:solidFill>
                <a:latin typeface="Segoe UI"/>
              </a:rPr>
              <a:t>of</a:t>
            </a:r>
            <a:r>
              <a:rPr lang="de-DE" sz="1800" spc="-1" dirty="0">
                <a:solidFill>
                  <a:srgbClr val="004877"/>
                </a:solidFill>
                <a:latin typeface="Segoe UI"/>
              </a:rPr>
              <a:t> Saarland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2979DF-2308-4041-9EF1-723599C28634}" type="datetime1">
              <a:rPr lang="de-DE" sz="900" b="0" strike="noStrike" spc="-1">
                <a:solidFill>
                  <a:srgbClr val="FFFFFF"/>
                </a:solidFill>
                <a:latin typeface="Segoe UI"/>
                <a:ea typeface="Verdana"/>
              </a:rPr>
              <a:t>03.04.2025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B0F34-2742-41F0-BD1B-21F549B9B920}"/>
              </a:ext>
            </a:extLst>
          </p:cNvPr>
          <p:cNvSpPr txBox="1"/>
          <p:nvPr/>
        </p:nvSpPr>
        <p:spPr>
          <a:xfrm>
            <a:off x="668740" y="1433015"/>
            <a:ext cx="7920524" cy="4565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Do you want to become a political scientist?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PlaceHolder 1">
            <a:extLst>
              <a:ext uri="{FF2B5EF4-FFF2-40B4-BE49-F238E27FC236}">
                <a16:creationId xmlns:a16="http://schemas.microsoft.com/office/drawing/2014/main" id="{0110856D-22CF-4F49-9FE5-9AED5FCEF74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Why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8760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DF389-0C65-3F33-782E-3A76D0832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07C16F3C-9F22-0115-0E82-25EA2E93E8F8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11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D43BBD7E-B464-5D8D-1B67-8EEB33080F10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2979DF-2308-4041-9EF1-723599C28634}" type="datetime1">
              <a:rPr lang="de-DE" sz="900" b="0" strike="noStrike" spc="-1">
                <a:solidFill>
                  <a:srgbClr val="FFFFFF"/>
                </a:solidFill>
                <a:latin typeface="Segoe UI"/>
                <a:ea typeface="Verdana"/>
              </a:rPr>
              <a:t>03.04.2025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D60F6-F250-DBB0-DD5C-B470413DA69D}"/>
              </a:ext>
            </a:extLst>
          </p:cNvPr>
          <p:cNvSpPr txBox="1"/>
          <p:nvPr/>
        </p:nvSpPr>
        <p:spPr>
          <a:xfrm>
            <a:off x="668740" y="1433015"/>
            <a:ext cx="7920524" cy="4565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Do you want to become a political scientist?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 descr="Awkward Girl GIFs | Tenor">
            <a:extLst>
              <a:ext uri="{FF2B5EF4-FFF2-40B4-BE49-F238E27FC236}">
                <a16:creationId xmlns:a16="http://schemas.microsoft.com/office/drawing/2014/main" id="{51431E1F-747C-D27D-95B3-BC20DB39F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544" y="2136401"/>
            <a:ext cx="3260911" cy="3588123"/>
          </a:xfrm>
          <a:prstGeom prst="rect">
            <a:avLst/>
          </a:prstGeom>
        </p:spPr>
      </p:pic>
      <p:sp>
        <p:nvSpPr>
          <p:cNvPr id="7" name="PlaceHolder 1">
            <a:extLst>
              <a:ext uri="{FF2B5EF4-FFF2-40B4-BE49-F238E27FC236}">
                <a16:creationId xmlns:a16="http://schemas.microsoft.com/office/drawing/2014/main" id="{31604819-BB19-4CB2-8CF7-1DB82699F62E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Why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6480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9617B-463B-6A17-220D-EFFF090BA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81360846-84E0-C30F-E385-3EC4751E7A5E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E2823089-508C-2107-8778-BA3124455485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2979DF-2308-4041-9EF1-723599C28634}" type="datetime1">
              <a:rPr lang="de-DE" sz="900" b="0" strike="noStrike" spc="-1">
                <a:solidFill>
                  <a:srgbClr val="FFFFFF"/>
                </a:solidFill>
                <a:latin typeface="Segoe UI"/>
                <a:ea typeface="Verdana"/>
              </a:rPr>
              <a:t>03.04.2025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BBB6F-6BFD-94FA-7046-6962E1FB399C}"/>
              </a:ext>
            </a:extLst>
          </p:cNvPr>
          <p:cNvSpPr txBox="1"/>
          <p:nvPr/>
        </p:nvSpPr>
        <p:spPr>
          <a:xfrm>
            <a:off x="668740" y="1433015"/>
            <a:ext cx="7920524" cy="4565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Do you want to become a political scientist?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 descr="The Tumbleweed. my favorite email conversation-saving… | by ...">
            <a:extLst>
              <a:ext uri="{FF2B5EF4-FFF2-40B4-BE49-F238E27FC236}">
                <a16:creationId xmlns:a16="http://schemas.microsoft.com/office/drawing/2014/main" id="{FBE19C9F-1AF5-06D8-205A-E860DD54A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386" y="2405858"/>
            <a:ext cx="6469155" cy="2981974"/>
          </a:xfrm>
          <a:prstGeom prst="rect">
            <a:avLst/>
          </a:prstGeom>
        </p:spPr>
      </p:pic>
      <p:sp>
        <p:nvSpPr>
          <p:cNvPr id="7" name="PlaceHolder 1">
            <a:extLst>
              <a:ext uri="{FF2B5EF4-FFF2-40B4-BE49-F238E27FC236}">
                <a16:creationId xmlns:a16="http://schemas.microsoft.com/office/drawing/2014/main" id="{6314B835-86D5-48AF-8C73-7A1B9EA51343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Why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9667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2979DF-2308-4041-9EF1-723599C28634}" type="datetime1">
              <a:rPr lang="de-DE" sz="900" b="0" strike="noStrike" spc="-1">
                <a:solidFill>
                  <a:srgbClr val="FFFFFF"/>
                </a:solidFill>
                <a:latin typeface="Segoe UI"/>
                <a:ea typeface="Verdana"/>
              </a:rPr>
              <a:t>03.04.2025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142086AB-B89D-455C-90DA-7B90554362D5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useful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2BD591-ED9C-42EA-9336-4C5C68776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381" y="1034640"/>
            <a:ext cx="5298478" cy="26208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0B0F34-2742-41F0-BD1B-21F549B9B920}"/>
              </a:ext>
            </a:extLst>
          </p:cNvPr>
          <p:cNvSpPr txBox="1"/>
          <p:nvPr/>
        </p:nvSpPr>
        <p:spPr>
          <a:xfrm>
            <a:off x="668740" y="1433015"/>
            <a:ext cx="5427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 if you </a:t>
            </a:r>
            <a:r>
              <a:rPr lang="en-GB" b="1" dirty="0"/>
              <a:t>don’t want to be a researcher </a:t>
            </a:r>
            <a:r>
              <a:rPr lang="en-GB" dirty="0"/>
              <a:t>(and you want have a normal life, with a well-paid job)… you might still want to learn these skills!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DB2B8D-101A-4561-99C8-4AF35D0E9206}"/>
              </a:ext>
            </a:extLst>
          </p:cNvPr>
          <p:cNvSpPr txBox="1"/>
          <p:nvPr/>
        </p:nvSpPr>
        <p:spPr>
          <a:xfrm>
            <a:off x="6092201" y="3777774"/>
            <a:ext cx="5731046" cy="4293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100" dirty="0">
                <a:latin typeface="Segoe UI" panose="020B0502040204020203" pitchFamily="34" charset="0"/>
                <a:cs typeface="Segoe UI" panose="020B0502040204020203" pitchFamily="34" charset="0"/>
              </a:rPr>
              <a:t>Bayesian Inference                    Maximum Likelihood Estimation (MLE)   </a:t>
            </a:r>
            <a:r>
              <a:rPr lang="en-GB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Hypothesis Testing (t-test) </a:t>
            </a: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  </a:t>
            </a:r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Analysis of Variance (ANOVA) </a:t>
            </a:r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    Principal Component </a:t>
            </a:r>
            <a:r>
              <a:rPr lang="fr-F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 (PCA)   </a:t>
            </a:r>
            <a:r>
              <a:rPr lang="fr-FR" sz="1200" u="sng" dirty="0"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            </a:t>
            </a:r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Factor Analysis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 Cluster Analysis (K-means)    Bootstrapping Time Series Analysis (ARIMA)       Time Series Analysis (ARIMA)           </a:t>
            </a:r>
            <a:r>
              <a:rPr lang="en-GB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Multivariate Regression (Multiple Linear Regression)     </a:t>
            </a:r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Ridge/Lasso Regression                  </a:t>
            </a:r>
            <a:r>
              <a:rPr lang="en-GB" sz="16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Logistic Regression               </a:t>
            </a:r>
            <a:r>
              <a:rPr lang="en-GB" sz="1100" i="0" dirty="0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Mixed Effects Models    Nonparametric Tests                    Monte Carlo Simulation    </a:t>
            </a:r>
            <a:r>
              <a:rPr lang="it-IT" sz="1100" i="0" dirty="0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Markov Chain Monte Carlo (MCMC)</a:t>
            </a:r>
            <a:r>
              <a:rPr lang="en-GB" sz="1600" i="0" dirty="0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    </a:t>
            </a:r>
            <a:r>
              <a:rPr lang="en-GB" sz="16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Robust Regression          </a:t>
            </a:r>
            <a:r>
              <a:rPr lang="en-GB" sz="1600" i="0" dirty="0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Copulas               Generalized Additive Models (GAMs)</a:t>
            </a:r>
          </a:p>
          <a:p>
            <a:pPr>
              <a:lnSpc>
                <a:spcPct val="150000"/>
              </a:lnSpc>
            </a:pPr>
            <a:endParaRPr lang="en-GB" sz="1600" i="0" dirty="0">
              <a:solidFill>
                <a:srgbClr val="242424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B631E-5D1A-4D60-98D3-37936DCC252E}"/>
              </a:ext>
            </a:extLst>
          </p:cNvPr>
          <p:cNvSpPr txBox="1"/>
          <p:nvPr/>
        </p:nvSpPr>
        <p:spPr>
          <a:xfrm>
            <a:off x="668740" y="2585300"/>
            <a:ext cx="5298478" cy="333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/>
              <a:t>These courses would teach you foundational skills for:</a:t>
            </a:r>
          </a:p>
          <a:p>
            <a:pPr>
              <a:spcAft>
                <a:spcPts val="600"/>
              </a:spcAft>
            </a:pPr>
            <a:r>
              <a:rPr lang="en-GB" sz="1600" dirty="0"/>
              <a:t>Data science</a:t>
            </a:r>
          </a:p>
          <a:p>
            <a:pPr>
              <a:spcAft>
                <a:spcPts val="600"/>
              </a:spcAft>
            </a:pPr>
            <a:r>
              <a:rPr lang="en-GB" sz="1600" dirty="0"/>
              <a:t>Machine learning</a:t>
            </a:r>
          </a:p>
          <a:p>
            <a:pPr>
              <a:spcAft>
                <a:spcPts val="600"/>
              </a:spcAft>
            </a:pPr>
            <a:r>
              <a:rPr lang="en-GB" sz="1600" dirty="0"/>
              <a:t>Market research</a:t>
            </a:r>
          </a:p>
          <a:p>
            <a:pPr>
              <a:spcAft>
                <a:spcPts val="600"/>
              </a:spcAft>
            </a:pPr>
            <a:r>
              <a:rPr lang="en-GB" sz="1600" dirty="0"/>
              <a:t>Brand management</a:t>
            </a:r>
          </a:p>
          <a:p>
            <a:pPr>
              <a:spcAft>
                <a:spcPts val="600"/>
              </a:spcAft>
            </a:pPr>
            <a:r>
              <a:rPr lang="en-GB" sz="1600" dirty="0"/>
              <a:t>Digital journalism</a:t>
            </a:r>
          </a:p>
          <a:p>
            <a:pPr>
              <a:spcAft>
                <a:spcPts val="600"/>
              </a:spcAft>
            </a:pPr>
            <a:r>
              <a:rPr lang="en-GB" sz="1600" dirty="0"/>
              <a:t>Cyber security</a:t>
            </a:r>
          </a:p>
          <a:p>
            <a:pPr>
              <a:spcAft>
                <a:spcPts val="600"/>
              </a:spcAft>
            </a:pPr>
            <a:r>
              <a:rPr lang="en-GB" sz="1600" dirty="0"/>
              <a:t>Legal analysis</a:t>
            </a:r>
          </a:p>
          <a:p>
            <a:pPr>
              <a:spcAft>
                <a:spcPts val="600"/>
              </a:spcAft>
            </a:pPr>
            <a:r>
              <a:rPr lang="en-GB" sz="1600" dirty="0"/>
              <a:t>Financial planning and more...</a:t>
            </a:r>
          </a:p>
        </p:txBody>
      </p:sp>
    </p:spTree>
    <p:extLst>
      <p:ext uri="{BB962C8B-B14F-4D97-AF65-F5344CB8AC3E}">
        <p14:creationId xmlns:p14="http://schemas.microsoft.com/office/powerpoint/2010/main" val="147574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2979DF-2308-4041-9EF1-723599C28634}" type="datetime1">
              <a:rPr lang="de-DE" sz="900" b="0" strike="noStrike" spc="-1">
                <a:solidFill>
                  <a:srgbClr val="FFFFFF"/>
                </a:solidFill>
                <a:latin typeface="Segoe UI"/>
                <a:ea typeface="Verdana"/>
              </a:rPr>
              <a:t>03.04.2025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142086AB-B89D-455C-90DA-7B90554362D5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Why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B0F34-2742-41F0-BD1B-21F549B9B920}"/>
              </a:ext>
            </a:extLst>
          </p:cNvPr>
          <p:cNvSpPr txBox="1"/>
          <p:nvPr/>
        </p:nvSpPr>
        <p:spPr>
          <a:xfrm>
            <a:off x="3382370" y="1397895"/>
            <a:ext cx="542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But most importantly what you’ll learn is to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B3FC9-8FF5-44E0-AF52-D0E1D44E7786}"/>
              </a:ext>
            </a:extLst>
          </p:cNvPr>
          <p:cNvSpPr txBox="1"/>
          <p:nvPr/>
        </p:nvSpPr>
        <p:spPr>
          <a:xfrm>
            <a:off x="1900450" y="1868872"/>
            <a:ext cx="83910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Poppins" panose="00000500000000000000" pitchFamily="2" charset="0"/>
                <a:cs typeface="Poppins" panose="00000500000000000000" pitchFamily="2" charset="0"/>
              </a:rPr>
              <a:t>THINKING CLEAR WITH DATA</a:t>
            </a:r>
          </a:p>
        </p:txBody>
      </p:sp>
      <p:pic>
        <p:nvPicPr>
          <p:cNvPr id="7" name="Picture 6" descr="Einstein Smart GIF - Einstein Smart Think - Discover &amp; Share ...">
            <a:extLst>
              <a:ext uri="{FF2B5EF4-FFF2-40B4-BE49-F238E27FC236}">
                <a16:creationId xmlns:a16="http://schemas.microsoft.com/office/drawing/2014/main" id="{FC713C51-6637-43B2-B254-C45612A40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301" y="2739958"/>
            <a:ext cx="3069397" cy="316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/>
          </p:nvPr>
        </p:nvSpPr>
        <p:spPr>
          <a:xfrm>
            <a:off x="116280" y="762480"/>
            <a:ext cx="12187080" cy="2666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de-DE" sz="4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4000" b="1" strike="noStrike" spc="-1" dirty="0" err="1">
                <a:solidFill>
                  <a:srgbClr val="19406B"/>
                </a:solidFill>
                <a:latin typeface="Segoe UI"/>
              </a:rPr>
              <a:t>Thank</a:t>
            </a:r>
            <a:r>
              <a:rPr lang="de-DE" sz="40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000" b="1" strike="noStrike" spc="-1" dirty="0" err="1">
                <a:solidFill>
                  <a:srgbClr val="19406B"/>
                </a:solidFill>
                <a:latin typeface="Segoe UI"/>
              </a:rPr>
              <a:t>you</a:t>
            </a:r>
            <a:r>
              <a:rPr lang="de-DE" sz="40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000" b="1" strike="noStrike" spc="-1" dirty="0" err="1">
                <a:solidFill>
                  <a:srgbClr val="19406B"/>
                </a:solidFill>
                <a:latin typeface="Segoe UI"/>
              </a:rPr>
              <a:t>for</a:t>
            </a:r>
            <a:r>
              <a:rPr lang="de-DE" sz="40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000" b="1" strike="noStrike" spc="-1" dirty="0" err="1">
                <a:solidFill>
                  <a:srgbClr val="19406B"/>
                </a:solidFill>
                <a:latin typeface="Segoe UI"/>
              </a:rPr>
              <a:t>your</a:t>
            </a:r>
            <a:r>
              <a:rPr lang="de-DE" sz="40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000" b="1" strike="noStrike" spc="-1" dirty="0" err="1">
                <a:solidFill>
                  <a:srgbClr val="19406B"/>
                </a:solidFill>
                <a:latin typeface="Segoe UI"/>
              </a:rPr>
              <a:t>attention</a:t>
            </a:r>
            <a:r>
              <a:rPr lang="de-DE" sz="4000" b="1" strike="noStrike" spc="-1" dirty="0">
                <a:solidFill>
                  <a:srgbClr val="19406B"/>
                </a:solidFill>
                <a:latin typeface="Segoe UI"/>
              </a:rPr>
              <a:t>!</a:t>
            </a:r>
            <a:endParaRPr lang="de-DE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ldNum" idx="2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B57BB37E-8E49-42D7-B526-EBA47C0B32D0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dt" idx="2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612C1513-A0CE-4ADA-BA5C-E7F491D6A710}" type="datetime1">
              <a:rPr lang="de-DE" sz="900" b="0" strike="noStrike" spc="-1">
                <a:solidFill>
                  <a:srgbClr val="FFFFFF"/>
                </a:solidFill>
                <a:latin typeface="Segoe UI"/>
                <a:ea typeface="Verdana"/>
              </a:rPr>
              <a:t>03.04.2025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1" strike="noStrike" spc="-1" dirty="0">
                <a:solidFill>
                  <a:schemeClr val="tx2"/>
                </a:solidFill>
                <a:latin typeface="Segoe UI"/>
              </a:rPr>
              <a:t>Who am I?</a:t>
            </a:r>
            <a:endParaRPr lang="de-DE" sz="4800" b="0" strike="noStrike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2979DF-2308-4041-9EF1-723599C28634}" type="datetime1">
              <a:rPr lang="de-DE" sz="900" b="0" strike="noStrike" spc="-1">
                <a:solidFill>
                  <a:srgbClr val="FFFFFF"/>
                </a:solidFill>
                <a:latin typeface="Segoe UI"/>
                <a:ea typeface="Verdana"/>
              </a:rPr>
              <a:t>03.04.2025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1B676F7-2869-4AC4-876C-A9293A9CD05A}"/>
              </a:ext>
            </a:extLst>
          </p:cNvPr>
          <p:cNvSpPr txBox="1"/>
          <p:nvPr/>
        </p:nvSpPr>
        <p:spPr>
          <a:xfrm>
            <a:off x="1011960" y="1229858"/>
            <a:ext cx="642607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spcBef>
                <a:spcPct val="20000"/>
              </a:spcBef>
              <a:defRPr/>
            </a:pPr>
            <a:r>
              <a:rPr lang="en-GB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 </a:t>
            </a:r>
            <a:r>
              <a:rPr lang="en-GB" sz="24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Dr.</a:t>
            </a:r>
            <a:r>
              <a:rPr lang="en-GB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Giuseppe Carteny</a:t>
            </a:r>
            <a:endParaRPr lang="en-US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indent="-342900" defTabSz="34290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 have been a postdoctoral researcher (</a:t>
            </a:r>
            <a:r>
              <a:rPr lang="en-US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Wissenschaftlicher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Mitarbeiter) at the chair of Prof. Dr. Daniela Braun since 2023</a:t>
            </a:r>
          </a:p>
          <a:p>
            <a:pPr marL="342900" indent="-342900" defTabSz="34290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 have been postdoctoral researcher at the Mannheim Centre for European Social Research (MZES) of the University of Mannheim</a:t>
            </a:r>
          </a:p>
          <a:p>
            <a:pPr marL="342900" indent="-342900" defTabSz="34290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 research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gender-related issues and how far-right is twisting these in UNTWIST project </a:t>
            </a:r>
            <a:endParaRPr lang="en-US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indent="-342900" defTabSz="34290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 obtained my PhD in Political Studies at the University of Milan, and studied political science at the LUISS University of Rome</a:t>
            </a:r>
            <a:endParaRPr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indent="-342900" defTabSz="34290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 use public opinion surveys, experts’ data, party manifestos,… to investigate social and political phenomena in Europe and East Asia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29B69D-6616-44A7-86EF-BAFCCE53F5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074" y="1719618"/>
            <a:ext cx="3430820" cy="2575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1" strike="noStrike" spc="-1" dirty="0">
                <a:solidFill>
                  <a:schemeClr val="tx2"/>
                </a:solidFill>
                <a:latin typeface="Segoe UI"/>
              </a:rPr>
              <a:t>Who am I?</a:t>
            </a:r>
            <a:endParaRPr lang="de-DE" sz="4800" b="0" strike="noStrike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2979DF-2308-4041-9EF1-723599C28634}" type="datetime1">
              <a:rPr lang="de-DE" sz="900" b="0" strike="noStrike" spc="-1">
                <a:solidFill>
                  <a:srgbClr val="FFFFFF"/>
                </a:solidFill>
                <a:latin typeface="Segoe UI"/>
                <a:ea typeface="Verdana"/>
              </a:rPr>
              <a:t>03.04.2025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1B676F7-2869-4AC4-876C-A9293A9CD05A}"/>
              </a:ext>
            </a:extLst>
          </p:cNvPr>
          <p:cNvSpPr txBox="1"/>
          <p:nvPr/>
        </p:nvSpPr>
        <p:spPr>
          <a:xfrm>
            <a:off x="1011960" y="1231475"/>
            <a:ext cx="6468036" cy="439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342900">
              <a:spcBef>
                <a:spcPct val="20000"/>
              </a:spcBef>
              <a:defRPr sz="240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 Dr. Alex Hartland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I have been a postdoctoral researcher (</a:t>
            </a:r>
            <a:r>
              <a:rPr lang="en-US" sz="1800" dirty="0" err="1"/>
              <a:t>Wissenschaftlicher</a:t>
            </a:r>
            <a:r>
              <a:rPr lang="en-US" sz="1800" dirty="0"/>
              <a:t> Mitarbeiter) at the chair of Prof. Dr. Daniela Braun since 2023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I studied psychology at the University of Warwick and politics at the University of Manchester, UK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I research political trust and </a:t>
            </a:r>
            <a:r>
              <a:rPr lang="en-US" sz="1800" dirty="0" err="1"/>
              <a:t>polarisation</a:t>
            </a:r>
            <a:r>
              <a:rPr lang="en-US" sz="1800" dirty="0"/>
              <a:t> in European politics as part of the </a:t>
            </a:r>
            <a:r>
              <a:rPr lang="en-US" sz="1800" dirty="0" err="1"/>
              <a:t>ActEU</a:t>
            </a:r>
            <a:r>
              <a:rPr lang="en-US" sz="1800" dirty="0"/>
              <a:t> project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I use surveys and online content to answer questions about current political developments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For our project, we collected content from Twitter/ X, Telegram, and news sites in 10 countries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How can we </a:t>
            </a:r>
            <a:r>
              <a:rPr lang="en-US" sz="1800" dirty="0" err="1"/>
              <a:t>analyse</a:t>
            </a:r>
            <a:r>
              <a:rPr lang="en-US" sz="1800" dirty="0"/>
              <a:t> this and similar content to better understand what is happening online?</a:t>
            </a:r>
          </a:p>
        </p:txBody>
      </p:sp>
      <p:pic>
        <p:nvPicPr>
          <p:cNvPr id="2" name="Picture 1" descr="Porträt Alex Hartland">
            <a:extLst>
              <a:ext uri="{FF2B5EF4-FFF2-40B4-BE49-F238E27FC236}">
                <a16:creationId xmlns:a16="http://schemas.microsoft.com/office/drawing/2014/main" id="{1B98D1CA-F8E4-7DE0-0FA6-617F801723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73"/>
          <a:stretch/>
        </p:blipFill>
        <p:spPr>
          <a:xfrm>
            <a:off x="7902054" y="1808630"/>
            <a:ext cx="3409164" cy="24451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2979DF-2308-4041-9EF1-723599C28634}" type="datetime1">
              <a:rPr lang="de-DE" sz="900" b="0" strike="noStrike" spc="-1">
                <a:solidFill>
                  <a:srgbClr val="FFFFFF"/>
                </a:solidFill>
                <a:latin typeface="Segoe UI"/>
                <a:ea typeface="Verdana"/>
              </a:rPr>
              <a:t>03.04.2025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142086AB-B89D-455C-90DA-7B90554362D5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Structure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of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7E1B57-C481-4D60-84E6-6B941A83DABF}"/>
              </a:ext>
            </a:extLst>
          </p:cNvPr>
          <p:cNvSpPr txBox="1"/>
          <p:nvPr/>
        </p:nvSpPr>
        <p:spPr>
          <a:xfrm>
            <a:off x="6491785" y="3569279"/>
            <a:ext cx="480653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600" b="0" i="0" dirty="0">
                <a:solidFill>
                  <a:srgbClr val="004876"/>
                </a:solidFill>
                <a:effectLst/>
                <a:latin typeface="Segoe UI"/>
                <a:cs typeface="Segoe UI"/>
              </a:rPr>
              <a:t>How to </a:t>
            </a:r>
            <a:r>
              <a:rPr lang="en-GB" sz="2600" dirty="0">
                <a:solidFill>
                  <a:srgbClr val="004876"/>
                </a:solidFill>
                <a:latin typeface="Segoe UI"/>
                <a:cs typeface="Segoe UI"/>
              </a:rPr>
              <a:t>Analyse Digital Content for Political Science Research</a:t>
            </a:r>
            <a:endParaRPr lang="en-GB" sz="2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7B71AE-FB60-415F-94A7-1A0F32325744}"/>
              </a:ext>
            </a:extLst>
          </p:cNvPr>
          <p:cNvSpPr txBox="1"/>
          <p:nvPr/>
        </p:nvSpPr>
        <p:spPr>
          <a:xfrm>
            <a:off x="6411939" y="2042339"/>
            <a:ext cx="371016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6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How to Apply the Classical </a:t>
            </a:r>
            <a:r>
              <a:rPr lang="en-GB" sz="26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GB" sz="26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oolbox </a:t>
            </a:r>
            <a:endParaRPr lang="en-GB" sz="2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A3FE8F-2CF3-4EED-BCA6-C72DFC260086}"/>
              </a:ext>
            </a:extLst>
          </p:cNvPr>
          <p:cNvSpPr txBox="1"/>
          <p:nvPr/>
        </p:nvSpPr>
        <p:spPr>
          <a:xfrm>
            <a:off x="6411939" y="2854218"/>
            <a:ext cx="1581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Giuseppe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84C2AE-C5C7-4B92-BC3B-73EE9D98E7E9}"/>
              </a:ext>
            </a:extLst>
          </p:cNvPr>
          <p:cNvSpPr txBox="1"/>
          <p:nvPr/>
        </p:nvSpPr>
        <p:spPr>
          <a:xfrm>
            <a:off x="6491785" y="4377223"/>
            <a:ext cx="1434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Alexander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56D5EC-E65F-43D6-B8FC-8ABD5D58C0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887" y="2226437"/>
            <a:ext cx="866461" cy="8664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FBB83DC-B98D-4332-B14A-695F421ECF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887" y="3734503"/>
            <a:ext cx="1012052" cy="101205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C85BDA9-3986-4762-B6F5-42C061341379}"/>
              </a:ext>
            </a:extLst>
          </p:cNvPr>
          <p:cNvSpPr txBox="1"/>
          <p:nvPr/>
        </p:nvSpPr>
        <p:spPr>
          <a:xfrm>
            <a:off x="1113552" y="2374096"/>
            <a:ext cx="3018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First six classes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DE867D-FBF5-4809-B47C-6843B86D1D92}"/>
              </a:ext>
            </a:extLst>
          </p:cNvPr>
          <p:cNvSpPr txBox="1"/>
          <p:nvPr/>
        </p:nvSpPr>
        <p:spPr>
          <a:xfrm>
            <a:off x="1136135" y="3765775"/>
            <a:ext cx="3439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Second six classes</a:t>
            </a:r>
          </a:p>
        </p:txBody>
      </p:sp>
    </p:spTree>
    <p:extLst>
      <p:ext uri="{BB962C8B-B14F-4D97-AF65-F5344CB8AC3E}">
        <p14:creationId xmlns:p14="http://schemas.microsoft.com/office/powerpoint/2010/main" val="193984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  <p:bldP spid="15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2979DF-2308-4041-9EF1-723599C28634}" type="datetime1">
              <a:rPr lang="de-DE" sz="900" b="0" strike="noStrike" spc="-1">
                <a:solidFill>
                  <a:srgbClr val="FFFFFF"/>
                </a:solidFill>
                <a:latin typeface="Segoe UI"/>
                <a:ea typeface="Verdana"/>
              </a:rPr>
              <a:t>03.04.2025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142086AB-B89D-455C-90DA-7B90554362D5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Structure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of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83AF4-32F7-46E3-969F-11812D80E404}"/>
              </a:ext>
            </a:extLst>
          </p:cNvPr>
          <p:cNvSpPr txBox="1"/>
          <p:nvPr/>
        </p:nvSpPr>
        <p:spPr>
          <a:xfrm>
            <a:off x="668739" y="1433015"/>
            <a:ext cx="992192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Class 1 – </a:t>
            </a:r>
            <a:r>
              <a:rPr lang="en-GB" sz="2000" dirty="0"/>
              <a:t>Intro: Motivation, materials, aims, requirements,… revising R basics</a:t>
            </a:r>
          </a:p>
          <a:p>
            <a:pPr marL="285750" indent="-285750">
              <a:buFontTx/>
              <a:buChar char="-"/>
            </a:pPr>
            <a:endParaRPr lang="en-GB" sz="2000" dirty="0"/>
          </a:p>
          <a:p>
            <a:r>
              <a:rPr lang="en-GB" sz="2000" b="1" dirty="0"/>
              <a:t>Class 2 – </a:t>
            </a:r>
            <a:r>
              <a:rPr lang="en-GB" sz="2000" dirty="0"/>
              <a:t>The first bricks: Data structures, basic statistical concepts, and measures, </a:t>
            </a:r>
          </a:p>
          <a:p>
            <a:endParaRPr lang="en-GB" sz="2000" dirty="0"/>
          </a:p>
          <a:p>
            <a:r>
              <a:rPr lang="en-GB" sz="2000" b="1" dirty="0"/>
              <a:t>Class 3 – </a:t>
            </a:r>
            <a:r>
              <a:rPr lang="en-GB" sz="2000" dirty="0"/>
              <a:t>Going multivariate! Generalised linear models, and the bread and butter of multivariate methods (i.e., </a:t>
            </a:r>
            <a:r>
              <a:rPr lang="en-GB" sz="2000" i="1" dirty="0"/>
              <a:t>the</a:t>
            </a:r>
            <a:r>
              <a:rPr lang="en-GB" sz="2000" dirty="0"/>
              <a:t> linear model)</a:t>
            </a:r>
          </a:p>
          <a:p>
            <a:endParaRPr lang="en-GB" sz="2000" dirty="0"/>
          </a:p>
          <a:p>
            <a:r>
              <a:rPr lang="en-GB" sz="2000" b="1" dirty="0"/>
              <a:t>Class 4 –</a:t>
            </a:r>
            <a:r>
              <a:rPr lang="en-GB" sz="2000" dirty="0"/>
              <a:t> Make your analyses understandable! Quantities of interest and how to visualize them</a:t>
            </a:r>
          </a:p>
          <a:p>
            <a:endParaRPr lang="en-GB" sz="2000" dirty="0"/>
          </a:p>
          <a:p>
            <a:r>
              <a:rPr lang="en-GB" sz="2000" b="1" dirty="0"/>
              <a:t>Class 5 –</a:t>
            </a:r>
            <a:r>
              <a:rPr lang="en-GB" sz="2000" dirty="0"/>
              <a:t> How to deal with categories and counts: </a:t>
            </a:r>
            <a:r>
              <a:rPr lang="en-GB" sz="2000" dirty="0" err="1"/>
              <a:t>Probit</a:t>
            </a:r>
            <a:r>
              <a:rPr lang="en-GB" sz="2000" dirty="0"/>
              <a:t>, Logit, &amp; friends</a:t>
            </a:r>
          </a:p>
          <a:p>
            <a:endParaRPr lang="en-GB" sz="2000" dirty="0"/>
          </a:p>
          <a:p>
            <a:r>
              <a:rPr lang="en-GB" sz="2000" b="1" dirty="0"/>
              <a:t>Class 6 –</a:t>
            </a:r>
            <a:r>
              <a:rPr lang="en-GB" sz="2000" dirty="0"/>
              <a:t>  Outro: Review/How to apply these methods to your research questions</a:t>
            </a:r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FD2B31-DFF3-4ED8-8380-8294AC210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902" y="258689"/>
            <a:ext cx="866461" cy="86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3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6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2979DF-2308-4041-9EF1-723599C28634}" type="datetime1">
              <a:rPr lang="de-DE" sz="900" b="0" strike="noStrike" spc="-1">
                <a:solidFill>
                  <a:srgbClr val="FFFFFF"/>
                </a:solidFill>
                <a:latin typeface="Segoe UI"/>
                <a:ea typeface="Verdana"/>
              </a:rPr>
              <a:t>03.04.2025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142086AB-B89D-455C-90DA-7B90554362D5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Structure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of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83AF4-32F7-46E3-969F-11812D80E404}"/>
              </a:ext>
            </a:extLst>
          </p:cNvPr>
          <p:cNvSpPr txBox="1"/>
          <p:nvPr/>
        </p:nvSpPr>
        <p:spPr>
          <a:xfrm>
            <a:off x="668739" y="1433015"/>
            <a:ext cx="9921923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000" b="1" dirty="0"/>
              <a:t>Class 7 – </a:t>
            </a:r>
            <a:r>
              <a:rPr lang="en-GB" sz="2000" dirty="0"/>
              <a:t>Introduction: course overview, technical set up, where to find content</a:t>
            </a:r>
            <a:endParaRPr lang="en-US" sz="2000" dirty="0"/>
          </a:p>
          <a:p>
            <a:endParaRPr lang="en-GB" sz="2000" dirty="0"/>
          </a:p>
          <a:p>
            <a:r>
              <a:rPr lang="en-GB" sz="2000" b="1" dirty="0"/>
              <a:t>Class 8 – </a:t>
            </a:r>
            <a:r>
              <a:rPr lang="en-GB" sz="2000" dirty="0"/>
              <a:t>Getting an Overview: import, clean, and measure quantities at scale</a:t>
            </a:r>
          </a:p>
          <a:p>
            <a:endParaRPr lang="en-GB" sz="2000" b="1" dirty="0"/>
          </a:p>
          <a:p>
            <a:r>
              <a:rPr lang="en-GB" sz="2000" b="1" dirty="0"/>
              <a:t>Class 9 – </a:t>
            </a:r>
            <a:r>
              <a:rPr lang="en-GB" sz="2000" dirty="0"/>
              <a:t>Going Deeper: using word embeddings to measure attitudes</a:t>
            </a:r>
          </a:p>
          <a:p>
            <a:endParaRPr lang="en-GB" sz="2000" b="1" dirty="0"/>
          </a:p>
          <a:p>
            <a:r>
              <a:rPr lang="en-GB" sz="2000" b="1" dirty="0"/>
              <a:t>Class 10 –</a:t>
            </a:r>
            <a:r>
              <a:rPr lang="en-GB" sz="2000" dirty="0"/>
              <a:t> New Developments: analysing text with Large Language Models</a:t>
            </a:r>
          </a:p>
          <a:p>
            <a:endParaRPr lang="en-GB" sz="2000" dirty="0"/>
          </a:p>
          <a:p>
            <a:r>
              <a:rPr lang="en-GB" sz="2000" b="1" dirty="0"/>
              <a:t>Class 11</a:t>
            </a:r>
            <a:r>
              <a:rPr lang="en-GB" sz="2000" dirty="0"/>
              <a:t> </a:t>
            </a:r>
            <a:r>
              <a:rPr lang="en-GB" sz="2000" b="1" dirty="0"/>
              <a:t>–</a:t>
            </a:r>
            <a:r>
              <a:rPr lang="en-GB" sz="2000" dirty="0"/>
              <a:t> Other content: images, video, and the future of online content analysis</a:t>
            </a:r>
          </a:p>
          <a:p>
            <a:endParaRPr lang="en-GB" sz="2000" dirty="0"/>
          </a:p>
          <a:p>
            <a:r>
              <a:rPr lang="en-GB" sz="2000" b="1" dirty="0"/>
              <a:t>Class 12</a:t>
            </a:r>
            <a:r>
              <a:rPr lang="en-GB" sz="2000" dirty="0"/>
              <a:t> </a:t>
            </a:r>
            <a:r>
              <a:rPr lang="en-GB" sz="2000" b="1" dirty="0"/>
              <a:t>–</a:t>
            </a:r>
            <a:r>
              <a:rPr lang="en-GB" sz="2000" dirty="0"/>
              <a:t>  Review/ Applying Text Analysis to your own research question</a:t>
            </a:r>
          </a:p>
          <a:p>
            <a:endParaRPr lang="en-GB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FD5ABA-AEC6-45C2-B8CB-6996BC0AE0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901" y="185894"/>
            <a:ext cx="1012052" cy="101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9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7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2979DF-2308-4041-9EF1-723599C28634}" type="datetime1">
              <a:rPr lang="de-DE" sz="900" b="0" strike="noStrike" spc="-1">
                <a:solidFill>
                  <a:srgbClr val="FFFFFF"/>
                </a:solidFill>
                <a:latin typeface="Segoe UI"/>
                <a:ea typeface="Verdana"/>
              </a:rPr>
              <a:t>03.04.2025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142086AB-B89D-455C-90DA-7B90554362D5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Why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398519" y="1205832"/>
            <a:ext cx="10396859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71500">
              <a:spcBef>
                <a:spcPts val="600"/>
              </a:spcBef>
              <a:spcAft>
                <a:spcPts val="600"/>
              </a:spcAft>
            </a:pP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Learning Aims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How to collect and analyse text, images, and related information online, or existing datasets about political attitudes and political behaviour</a:t>
            </a:r>
          </a:p>
          <a:p>
            <a:pPr marL="57150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How to use this information to measure:</a:t>
            </a:r>
          </a:p>
          <a:p>
            <a:pPr indent="571500"/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- salience - which topics are getting the most attention?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85800" indent="-114300"/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- political attitudes - positive or negative expressions, support or opposition, polarisation, trust, democratic values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indent="571500"/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- political behaviour - likes, reposts, follows, participation, protest, radicalisation</a:t>
            </a:r>
          </a:p>
          <a:p>
            <a:pPr indent="571500"/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How to compare results across political actors, parties, platforms, and countries to address 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386868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8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2979DF-2308-4041-9EF1-723599C28634}" type="datetime1">
              <a:rPr lang="de-DE" sz="900" b="0" strike="noStrike" spc="-1">
                <a:solidFill>
                  <a:srgbClr val="FFFFFF"/>
                </a:solidFill>
                <a:latin typeface="Segoe UI"/>
                <a:ea typeface="Verdana"/>
              </a:rPr>
              <a:t>03.04.2025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2768C-2F1F-F076-50C5-FBA7BB595D5C}"/>
              </a:ext>
            </a:extLst>
          </p:cNvPr>
          <p:cNvSpPr txBox="1"/>
          <p:nvPr/>
        </p:nvSpPr>
        <p:spPr>
          <a:xfrm>
            <a:off x="483843" y="1091236"/>
            <a:ext cx="9685495" cy="46166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Question you might want to address: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Are democracies less prone to war?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Are parties becoming more polarised over time? 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Are young voters more progressive than older ones? 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Are far-right actors spreading dis/misinformation more online than other actors?</a:t>
            </a:r>
          </a:p>
          <a:p>
            <a:pPr>
              <a:lnSpc>
                <a:spcPct val="150000"/>
              </a:lnSpc>
            </a:pPr>
            <a:r>
              <a:rPr lang="en-GB" sz="2000" strike="sngStrike" dirty="0">
                <a:latin typeface="Segoe UI" panose="020B0502040204020203" pitchFamily="34" charset="0"/>
                <a:cs typeface="Segoe UI" panose="020B0502040204020203" pitchFamily="34" charset="0"/>
              </a:rPr>
              <a:t>Is Elon Musk a fascist?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Which parties focus on which topics?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How do we know our results are accurate?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Can we use this information to predict future events? (</a:t>
            </a:r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spoiler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: yes, but not reliably!)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2400" strike="sngStrike" dirty="0"/>
          </a:p>
        </p:txBody>
      </p:sp>
      <p:sp>
        <p:nvSpPr>
          <p:cNvPr id="7" name="PlaceHolder 1">
            <a:extLst>
              <a:ext uri="{FF2B5EF4-FFF2-40B4-BE49-F238E27FC236}">
                <a16:creationId xmlns:a16="http://schemas.microsoft.com/office/drawing/2014/main" id="{13DE3019-EA8B-4647-96DF-3D32E5E7EBC1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Why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430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2979DF-2308-4041-9EF1-723599C28634}" type="datetime1">
              <a:rPr lang="de-DE" sz="900" b="0" strike="noStrike" spc="-1">
                <a:solidFill>
                  <a:srgbClr val="FFFFFF"/>
                </a:solidFill>
                <a:latin typeface="Segoe UI"/>
                <a:ea typeface="Verdana"/>
              </a:rPr>
              <a:t>03.04.2025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25D2A-B8DF-4EE3-BDC3-5847F4BFDD24}"/>
              </a:ext>
            </a:extLst>
          </p:cNvPr>
          <p:cNvSpPr txBox="1"/>
          <p:nvPr/>
        </p:nvSpPr>
        <p:spPr>
          <a:xfrm>
            <a:off x="668740" y="1433015"/>
            <a:ext cx="542726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GB" sz="2000" dirty="0"/>
              <a:t>One of the main goals of science is </a:t>
            </a:r>
            <a:r>
              <a:rPr lang="en-GB" sz="2000" b="1" dirty="0"/>
              <a:t>generalisation 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GB" sz="2000" dirty="0"/>
              <a:t>Some political science questions aim to make generalisations about </a:t>
            </a:r>
            <a:r>
              <a:rPr lang="en-GB" sz="2000" b="1" dirty="0"/>
              <a:t>populations</a:t>
            </a:r>
            <a:endParaRPr lang="en-GB" sz="2000" dirty="0"/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GB" sz="2000" dirty="0"/>
              <a:t>If you want to make claims about populations you </a:t>
            </a:r>
            <a:r>
              <a:rPr lang="en-GB" sz="2000" b="1" dirty="0"/>
              <a:t>need</a:t>
            </a:r>
            <a:r>
              <a:rPr lang="en-GB" sz="2000" dirty="0"/>
              <a:t> </a:t>
            </a:r>
            <a:r>
              <a:rPr lang="en-GB" sz="2000" b="1" dirty="0"/>
              <a:t>tools </a:t>
            </a:r>
            <a:r>
              <a:rPr lang="en-GB" sz="2000" dirty="0"/>
              <a:t>for investigating them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GB" sz="2000" dirty="0"/>
              <a:t>And you need to know idea about </a:t>
            </a:r>
            <a:r>
              <a:rPr lang="en-GB" sz="2000" b="1" dirty="0"/>
              <a:t>how </a:t>
            </a:r>
            <a:r>
              <a:rPr lang="en-GB" sz="2000" dirty="0"/>
              <a:t>these tools work!</a:t>
            </a:r>
          </a:p>
          <a:p>
            <a:pPr marL="285750" indent="-285750">
              <a:buFontTx/>
              <a:buChar char="-"/>
            </a:pPr>
            <a:endParaRPr lang="en-GB" sz="2400" dirty="0"/>
          </a:p>
        </p:txBody>
      </p:sp>
      <p:sp>
        <p:nvSpPr>
          <p:cNvPr id="8" name="PlaceHolder 1">
            <a:extLst>
              <a:ext uri="{FF2B5EF4-FFF2-40B4-BE49-F238E27FC236}">
                <a16:creationId xmlns:a16="http://schemas.microsoft.com/office/drawing/2014/main" id="{1A69481F-CA05-4D14-B396-6D9C5EC87424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Why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38BF40-356C-48A9-9C19-397BFEE3D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9" y="2177268"/>
            <a:ext cx="4232453" cy="186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5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968</Words>
  <Application>Microsoft Office PowerPoint</Application>
  <PresentationFormat>Widescreen</PresentationFormat>
  <Paragraphs>143</Paragraphs>
  <Slides>15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Poppins</vt:lpstr>
      <vt:lpstr>Segoe UI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Quantitative Research in Political Science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Daniela Braun</dc:creator>
  <dc:description/>
  <cp:lastModifiedBy>Giuseppe Carteny</cp:lastModifiedBy>
  <cp:revision>367</cp:revision>
  <dcterms:created xsi:type="dcterms:W3CDTF">2022-08-22T14:53:08Z</dcterms:created>
  <dcterms:modified xsi:type="dcterms:W3CDTF">2025-04-03T12:13:36Z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18</vt:i4>
  </property>
  <property fmtid="{D5CDD505-2E9C-101B-9397-08002B2CF9AE}" pid="3" name="PresentationFormat">
    <vt:lpwstr>Widescreen</vt:lpwstr>
  </property>
  <property fmtid="{D5CDD505-2E9C-101B-9397-08002B2CF9AE}" pid="4" name="Slides">
    <vt:i4>20</vt:i4>
  </property>
</Properties>
</file>