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40"/>
  </p:notesMasterIdLst>
  <p:sldIdLst>
    <p:sldId id="256" r:id="rId4"/>
    <p:sldId id="257" r:id="rId5"/>
    <p:sldId id="301" r:id="rId6"/>
    <p:sldId id="303" r:id="rId7"/>
    <p:sldId id="288" r:id="rId8"/>
    <p:sldId id="279" r:id="rId9"/>
    <p:sldId id="278" r:id="rId10"/>
    <p:sldId id="310" r:id="rId11"/>
    <p:sldId id="289" r:id="rId12"/>
    <p:sldId id="290" r:id="rId13"/>
    <p:sldId id="306" r:id="rId14"/>
    <p:sldId id="311" r:id="rId15"/>
    <p:sldId id="287" r:id="rId16"/>
    <p:sldId id="263" r:id="rId17"/>
    <p:sldId id="304" r:id="rId18"/>
    <p:sldId id="282" r:id="rId19"/>
    <p:sldId id="276" r:id="rId20"/>
    <p:sldId id="277" r:id="rId21"/>
    <p:sldId id="286" r:id="rId22"/>
    <p:sldId id="291" r:id="rId23"/>
    <p:sldId id="299" r:id="rId24"/>
    <p:sldId id="305" r:id="rId25"/>
    <p:sldId id="292" r:id="rId26"/>
    <p:sldId id="293" r:id="rId27"/>
    <p:sldId id="307" r:id="rId28"/>
    <p:sldId id="285" r:id="rId29"/>
    <p:sldId id="294" r:id="rId30"/>
    <p:sldId id="295" r:id="rId31"/>
    <p:sldId id="296" r:id="rId32"/>
    <p:sldId id="297" r:id="rId33"/>
    <p:sldId id="308" r:id="rId34"/>
    <p:sldId id="312" r:id="rId35"/>
    <p:sldId id="313" r:id="rId36"/>
    <p:sldId id="314" r:id="rId37"/>
    <p:sldId id="262" r:id="rId38"/>
    <p:sldId id="30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5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876"/>
    <a:srgbClr val="CC6A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viewProps" Target="view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20" Type="http://schemas.openxmlformats.org/officeDocument/2006/relationships/slide" Target="slides/slide17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89132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84802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96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54952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81558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871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2648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845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28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1562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871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5765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606924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37206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5734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46778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37909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074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0841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48EB-3AE5-0972-97B9-2AAEE20C7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>
            <a:extLst>
              <a:ext uri="{FF2B5EF4-FFF2-40B4-BE49-F238E27FC236}">
                <a16:creationId xmlns:a16="http://schemas.microsoft.com/office/drawing/2014/main" id="{DE6A4751-3A3B-B58E-C287-B8E69A5484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>
            <a:extLst>
              <a:ext uri="{FF2B5EF4-FFF2-40B4-BE49-F238E27FC236}">
                <a16:creationId xmlns:a16="http://schemas.microsoft.com/office/drawing/2014/main" id="{4850D233-9E27-81E8-955D-DAF47FCABD8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>
            <a:extLst>
              <a:ext uri="{FF2B5EF4-FFF2-40B4-BE49-F238E27FC236}">
                <a16:creationId xmlns:a16="http://schemas.microsoft.com/office/drawing/2014/main" id="{AABB37DE-2379-94F5-431D-DACF57AE9865}"/>
              </a:ext>
            </a:extLst>
          </p:cNvPr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69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751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484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72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5153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93604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606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754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917824-DD13-4E20-A5DC-1E988A8C14E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C975012-9C36-4BB2-9B44-B0C7C4BC21D0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2B6F9F2-E32A-494B-943B-EE935C799B0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8A68F11-CC96-43BB-AC49-206862560384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4C1756-0F66-4CE5-9E48-F8C2AFAF3D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A069B0-EB82-4FF2-A37F-DC63568A8F3D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6E21999-C84A-4C11-A636-341673A103E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70E8CEF6-9029-4B1E-AB3A-F23E6BF86220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010451F-F2C0-41F0-9BCE-74AFD47900E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CDCD7E44-8031-4DA2-82AF-9AE13A1C22F7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3162FC3-0CB7-494F-BD29-426189E8C3D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D863DE5-5A6E-4835-8283-158D26F03827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AB2EB2-67C0-41CA-9E3D-E14BE72273C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15D0D12-012E-40B0-BBB1-20D2BC3C2E00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C21DFEB-2E08-42E0-A0E9-20E65AAFB86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BAB7A66E-DB29-4E1E-AC32-D8646A52733B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D02D38C-179F-4AD3-827C-CD67DC19CB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4649BD6C-F71A-4B07-B3F4-7A61E1343B6B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DC31E3-52AB-4E72-91D3-7A8C1E37F0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2934335A-A540-463E-B24D-A86B564241CB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1E0B1DB-E0EE-4AC3-ABD0-CF4E9E28160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9F9E41B9-D42A-4BAC-A1A2-07675E2EAD51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00CA2C-7B9F-4AD2-9274-A2376D0B0631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A34D2AD2-E431-43DA-B37A-58C0EB30587F}" type="datetime1">
              <a:rPr lang="de-DE" smtClean="0"/>
              <a:t>07.04.2025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hteck 18"/>
          <p:cNvSpPr/>
          <p:nvPr/>
        </p:nvSpPr>
        <p:spPr>
          <a:xfrm flipH="1">
            <a:off x="0" y="6261120"/>
            <a:ext cx="12191760" cy="59652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1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6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2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body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19406B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5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FBCEC0CD-8264-40B3-B63D-A507366955A9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dt" idx="6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5922F-7FB7-49B9-A9D2-76BD7B8971A3}" type="datetime1">
              <a:rPr lang="de-DE" sz="900" b="0" strike="noStrike" spc="-1" smtClean="0">
                <a:latin typeface="Times New Roman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97" name="Grafik 9"/>
          <p:cNvPicPr/>
          <p:nvPr/>
        </p:nvPicPr>
        <p:blipFill>
          <a:blip r:embed="rId14"/>
          <a:srcRect l="-1605" b="54563"/>
          <a:stretch/>
        </p:blipFill>
        <p:spPr>
          <a:xfrm>
            <a:off x="3718800" y="3871800"/>
            <a:ext cx="4758480" cy="23886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11" Type="http://schemas.openxmlformats.org/officeDocument/2006/relationships/image" Target="../media/image23.sv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3.png"/><Relationship Id="rId4" Type="http://schemas.openxmlformats.org/officeDocument/2006/relationships/hyperlink" Target="https://medium.com/@causalwizard/online-causal-diagram-and-dag-drawing-editing-tools-900bb1815c8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tatsandr.com/blog/descriptive-statistics-in-r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adp-cvk.quarto.pub/r-for-social-science-data-analysi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causalwizard/online-causal-diagram-and-dag-drawing-editing-tools-900bb1815c8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998/mpub.23784" TargetMode="External"/><Relationship Id="rId2" Type="http://schemas.openxmlformats.org/officeDocument/2006/relationships/hyperlink" Target="https://press.princeton.edu/books/hardcover/9780691214368/thinking-clearly-with-data?srsltid=AfmBOoqwY6fSr3YJFgSsaneRNFDLxGfbRMD52Lxe1aWqhbPCkLS-63OG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</a:t>
            </a:r>
            <a:b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Classical </a:t>
            </a:r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SoSe2025 - Class 1 (2025</a:t>
            </a:r>
            <a:r>
              <a:rPr lang="en-GB" sz="1800" b="0" i="1" strike="noStrike" spc="-1" dirty="0">
                <a:solidFill>
                  <a:srgbClr val="004877"/>
                </a:solidFill>
                <a:latin typeface="Segoe UI"/>
              </a:rPr>
              <a:t>.04.07)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F33FE6-E098-4EED-B4FB-46C498D586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756" y="2616889"/>
            <a:ext cx="701943" cy="7019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A03A7-FB90-4F21-B0DA-D075A21FD631}"/>
              </a:ext>
            </a:extLst>
          </p:cNvPr>
          <p:cNvSpPr txBox="1"/>
          <p:nvPr/>
        </p:nvSpPr>
        <p:spPr>
          <a:xfrm>
            <a:off x="3592605" y="1680938"/>
            <a:ext cx="43792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This is a </a:t>
            </a:r>
            <a:r>
              <a:rPr lang="en-GB" sz="40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seminar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941B22-2933-4DB7-BBF0-28A5EAA68D26}"/>
              </a:ext>
            </a:extLst>
          </p:cNvPr>
          <p:cNvSpPr/>
          <p:nvPr/>
        </p:nvSpPr>
        <p:spPr>
          <a:xfrm rot="5400000">
            <a:off x="5077007" y="2855517"/>
            <a:ext cx="1410455" cy="8606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381B99-2176-48A5-A983-00C3798B8500}"/>
              </a:ext>
            </a:extLst>
          </p:cNvPr>
          <p:cNvSpPr txBox="1"/>
          <p:nvPr/>
        </p:nvSpPr>
        <p:spPr>
          <a:xfrm>
            <a:off x="3464858" y="4082456"/>
            <a:ext cx="43792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40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must</a:t>
            </a:r>
            <a:r>
              <a:rPr lang="en-GB" sz="4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interact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36A3577-EE15-4227-8ED8-31FC10A4A3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05" y="1064835"/>
            <a:ext cx="3085800" cy="31964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2E777E-D21A-481A-A2F0-387A61800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010" y="938610"/>
            <a:ext cx="3085799" cy="32839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27336F-5451-441E-AF00-148006BA8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32" y="4074984"/>
            <a:ext cx="2863760" cy="21501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659DA8-D229-4243-A253-5508E5C5D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397" y="3908612"/>
            <a:ext cx="3465134" cy="231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0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D7015F-548F-464E-854D-0210EDF370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6436" y="1736793"/>
            <a:ext cx="1520318" cy="12281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502F3F4-EC99-4BAE-A233-E3B91FBB052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9"/>
          <a:stretch/>
        </p:blipFill>
        <p:spPr>
          <a:xfrm>
            <a:off x="3390023" y="1580358"/>
            <a:ext cx="1737007" cy="15300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4EC929-DF09-418B-AE55-3773298F507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4"/>
          <a:stretch/>
        </p:blipFill>
        <p:spPr>
          <a:xfrm>
            <a:off x="2863017" y="2838579"/>
            <a:ext cx="2791017" cy="12281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DF6B0E2-4EE3-4264-9181-E7276F51D2C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b="61258"/>
          <a:stretch/>
        </p:blipFill>
        <p:spPr>
          <a:xfrm>
            <a:off x="706229" y="1631185"/>
            <a:ext cx="1887679" cy="13443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A9F5B6-35ED-4CD2-8C2F-28EC3213B1D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2" b="1118"/>
          <a:stretch/>
        </p:blipFill>
        <p:spPr>
          <a:xfrm>
            <a:off x="5923143" y="1589660"/>
            <a:ext cx="2178764" cy="188689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3BB5E0C2-05F4-4C22-AD6F-6913F5B66CB6}"/>
              </a:ext>
            </a:extLst>
          </p:cNvPr>
          <p:cNvSpPr/>
          <p:nvPr/>
        </p:nvSpPr>
        <p:spPr>
          <a:xfrm>
            <a:off x="2741471" y="219483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CC9B07F9-B37C-4650-BCDF-4E785FF54A8C}"/>
              </a:ext>
            </a:extLst>
          </p:cNvPr>
          <p:cNvSpPr/>
          <p:nvPr/>
        </p:nvSpPr>
        <p:spPr>
          <a:xfrm>
            <a:off x="5437796" y="220615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AA05465-2A0F-4856-A879-ACA7188F795B}"/>
              </a:ext>
            </a:extLst>
          </p:cNvPr>
          <p:cNvSpPr/>
          <p:nvPr/>
        </p:nvSpPr>
        <p:spPr>
          <a:xfrm>
            <a:off x="7978554" y="2206152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D181682-61E7-4589-A351-9FBB5E4E494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9" b="61258"/>
          <a:stretch/>
        </p:blipFill>
        <p:spPr>
          <a:xfrm>
            <a:off x="681560" y="4462569"/>
            <a:ext cx="1887679" cy="1344318"/>
          </a:xfrm>
          <a:prstGeom prst="rect">
            <a:avLst/>
          </a:prstGeom>
        </p:spPr>
      </p:pic>
      <p:sp>
        <p:nvSpPr>
          <p:cNvPr id="28" name="Arrow: Right 27">
            <a:extLst>
              <a:ext uri="{FF2B5EF4-FFF2-40B4-BE49-F238E27FC236}">
                <a16:creationId xmlns:a16="http://schemas.microsoft.com/office/drawing/2014/main" id="{ADA56A92-2C77-42A3-874C-0F56571C6846}"/>
              </a:ext>
            </a:extLst>
          </p:cNvPr>
          <p:cNvSpPr/>
          <p:nvPr/>
        </p:nvSpPr>
        <p:spPr>
          <a:xfrm>
            <a:off x="2735543" y="4995774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99DCF9B-15E4-4E88-A7B2-863FC5169F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00" y="4602454"/>
            <a:ext cx="1520318" cy="122816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49CC82C-56F7-4B6B-9048-75F346E498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09"/>
          <a:stretch/>
        </p:blipFill>
        <p:spPr>
          <a:xfrm>
            <a:off x="5386992" y="4416774"/>
            <a:ext cx="1737007" cy="153009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A985923-5D2C-487D-BEEA-2EE742C163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74"/>
          <a:stretch/>
        </p:blipFill>
        <p:spPr>
          <a:xfrm>
            <a:off x="5308246" y="5092266"/>
            <a:ext cx="2512289" cy="1105512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F4B4F991-D9D6-488B-8CC7-01B0C7867BC4}"/>
              </a:ext>
            </a:extLst>
          </p:cNvPr>
          <p:cNvSpPr/>
          <p:nvPr/>
        </p:nvSpPr>
        <p:spPr>
          <a:xfrm>
            <a:off x="4724635" y="4980271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3D0168C-EFF0-4893-BEDC-E809D7839B4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5943558" y="3952010"/>
            <a:ext cx="874617" cy="41364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B98F348-F6E6-4320-86A9-169426E4D4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428791" y="4023478"/>
            <a:ext cx="874617" cy="41364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F06CCC7-BCD5-429C-8C19-E396CCD1947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899301" y="3812862"/>
            <a:ext cx="874617" cy="41364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C1091CC-25CA-4B06-B3FC-364B12E3A62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075597" y="4190466"/>
            <a:ext cx="874617" cy="41364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6DD61A1-8D9F-4625-A038-DB8B4850826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219293" y="4324956"/>
            <a:ext cx="874617" cy="41364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3065CE6-1871-4DD8-BD36-2886583669A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553012" y="4357454"/>
            <a:ext cx="874617" cy="4136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CF468FC-E007-48A8-8FE0-9EB07560DE8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6945918" y="4582300"/>
            <a:ext cx="874617" cy="41364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A6F94E5-3BCF-41C8-B36A-15486E60853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03" b="75005"/>
          <a:stretch/>
        </p:blipFill>
        <p:spPr>
          <a:xfrm>
            <a:off x="7645075" y="4030347"/>
            <a:ext cx="874617" cy="413641"/>
          </a:xfrm>
          <a:prstGeom prst="rect">
            <a:avLst/>
          </a:prstGeom>
        </p:spPr>
      </p:pic>
      <p:sp>
        <p:nvSpPr>
          <p:cNvPr id="42" name="Arrow: Right 41">
            <a:extLst>
              <a:ext uri="{FF2B5EF4-FFF2-40B4-BE49-F238E27FC236}">
                <a16:creationId xmlns:a16="http://schemas.microsoft.com/office/drawing/2014/main" id="{113CE89B-A072-4966-B62D-997F26E3CBB5}"/>
              </a:ext>
            </a:extLst>
          </p:cNvPr>
          <p:cNvSpPr/>
          <p:nvPr/>
        </p:nvSpPr>
        <p:spPr>
          <a:xfrm>
            <a:off x="8009278" y="5002751"/>
            <a:ext cx="537882" cy="277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D3B8366-4394-4134-BEAF-3E1F10CE2E5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92" r="9607" b="1118"/>
          <a:stretch/>
        </p:blipFill>
        <p:spPr>
          <a:xfrm>
            <a:off x="8601264" y="4264961"/>
            <a:ext cx="1969436" cy="1886893"/>
          </a:xfrm>
          <a:prstGeom prst="rect">
            <a:avLst/>
          </a:prstGeom>
        </p:spPr>
      </p:pic>
      <p:pic>
        <p:nvPicPr>
          <p:cNvPr id="24" name="Graphic 23" descr="Checkmark with solid fill">
            <a:extLst>
              <a:ext uri="{FF2B5EF4-FFF2-40B4-BE49-F238E27FC236}">
                <a16:creationId xmlns:a16="http://schemas.microsoft.com/office/drawing/2014/main" id="{0FF38571-FDF9-49A9-88AE-B51EB162FCD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63859" y="1589660"/>
            <a:ext cx="1350451" cy="1350451"/>
          </a:xfrm>
          <a:prstGeom prst="rect">
            <a:avLst/>
          </a:prstGeom>
        </p:spPr>
      </p:pic>
      <p:pic>
        <p:nvPicPr>
          <p:cNvPr id="45" name="Graphic 44" descr="No sign with solid fill">
            <a:extLst>
              <a:ext uri="{FF2B5EF4-FFF2-40B4-BE49-F238E27FC236}">
                <a16:creationId xmlns:a16="http://schemas.microsoft.com/office/drawing/2014/main" id="{55EC43EE-91C0-4289-9059-B74A270011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2182" y="4425080"/>
            <a:ext cx="1233806" cy="123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5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2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8" grpId="0" animBg="1"/>
      <p:bldP spid="32" grpId="0" animBg="1"/>
      <p:bldP spid="4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#4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5" name="Graphic 4" descr="Email with solid fill">
            <a:extLst>
              <a:ext uri="{FF2B5EF4-FFF2-40B4-BE49-F238E27FC236}">
                <a16:creationId xmlns:a16="http://schemas.microsoft.com/office/drawing/2014/main" id="{A3FF3530-0BE1-4373-ABB9-80C4FA1C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2494" y="2027623"/>
            <a:ext cx="2043953" cy="2043953"/>
          </a:xfrm>
          <a:prstGeom prst="rect">
            <a:avLst/>
          </a:prstGeom>
        </p:spPr>
      </p:pic>
      <p:pic>
        <p:nvPicPr>
          <p:cNvPr id="10" name="Graphic 9" descr="Chevron arrows with solid fill">
            <a:extLst>
              <a:ext uri="{FF2B5EF4-FFF2-40B4-BE49-F238E27FC236}">
                <a16:creationId xmlns:a16="http://schemas.microsoft.com/office/drawing/2014/main" id="{2F6C0343-0E6E-4BB2-BFD3-26344B431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21729" y="2512823"/>
            <a:ext cx="1367329" cy="1367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EF1FC-2300-4325-AA69-749EBE344F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035" y="1818006"/>
            <a:ext cx="2366683" cy="2366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4F630C-B15A-43B2-8CCF-B9607395EBD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6" t="11147" r="4625" b="929"/>
          <a:stretch/>
        </p:blipFill>
        <p:spPr>
          <a:xfrm>
            <a:off x="9639890" y="3702423"/>
            <a:ext cx="2450667" cy="248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8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13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07.04.2025</a:t>
            </a:fld>
            <a:endParaRPr lang="de-DE"/>
          </a:p>
        </p:txBody>
      </p:sp>
      <p:sp>
        <p:nvSpPr>
          <p:cNvPr id="10" name="PlaceHolder 1">
            <a:extLst>
              <a:ext uri="{FF2B5EF4-FFF2-40B4-BE49-F238E27FC236}">
                <a16:creationId xmlns:a16="http://schemas.microsoft.com/office/drawing/2014/main" id="{F5E76F10-D0C5-417B-BEAB-6655E16C430B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6000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60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386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19" y="1205832"/>
            <a:ext cx="1039685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endParaRPr lang="en-GB" sz="4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400" dirty="0">
                <a:latin typeface="Segoe UI" panose="020B0502040204020203" pitchFamily="34" charset="0"/>
                <a:cs typeface="Segoe UI" panose="020B0502040204020203" pitchFamily="34" charset="0"/>
              </a:rPr>
              <a:t>Why did you choose it? </a:t>
            </a: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There are </a:t>
            </a: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 wrong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answers!</a:t>
            </a:r>
          </a:p>
          <a:p>
            <a:pPr marL="285750" algn="ctr"/>
            <a:endParaRPr lang="en-GB" sz="16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F1B760D2-CCA1-4D88-803D-19FDE7E23414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b="1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0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897570" y="1626502"/>
            <a:ext cx="103968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algn="ctr">
              <a:spcBef>
                <a:spcPts val="600"/>
              </a:spcBef>
              <a:spcAft>
                <a:spcPts val="600"/>
              </a:spcAft>
            </a:pPr>
            <a:r>
              <a:rPr lang="en-GB" sz="4000" dirty="0">
                <a:latin typeface="Poppins" panose="00000500000000000000" pitchFamily="2" charset="0"/>
                <a:cs typeface="Poppins" panose="00000500000000000000" pitchFamily="2" charset="0"/>
              </a:rPr>
              <a:t>We want you to be able to…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F1B760D2-CCA1-4D88-803D-19FDE7E23414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b="1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F449C-FBB9-413F-95D9-EE9C6C6FECA6}"/>
              </a:ext>
            </a:extLst>
          </p:cNvPr>
          <p:cNvSpPr txBox="1"/>
          <p:nvPr/>
        </p:nvSpPr>
        <p:spPr>
          <a:xfrm>
            <a:off x="2607946" y="2926250"/>
            <a:ext cx="6656294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systematically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analyse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the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social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political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world 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produce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informed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reliable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valid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8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about it, for you and others</a:t>
            </a:r>
          </a:p>
          <a:p>
            <a:pPr marL="57150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28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DFBB95-0BE3-4760-9D6F-0CC54C00B53A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8EC95F-AF31-438A-9593-F661481AB301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8" name="Picture 7" descr="Awkward Girl GIFs | Tenor">
            <a:extLst>
              <a:ext uri="{FF2B5EF4-FFF2-40B4-BE49-F238E27FC236}">
                <a16:creationId xmlns:a16="http://schemas.microsoft.com/office/drawing/2014/main" id="{8B300270-4936-44F0-A15A-F9C92594E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544" y="1546547"/>
            <a:ext cx="3260911" cy="3588123"/>
          </a:xfrm>
          <a:prstGeom prst="rect">
            <a:avLst/>
          </a:prstGeom>
        </p:spPr>
      </p:pic>
      <p:sp>
        <p:nvSpPr>
          <p:cNvPr id="10" name="PlaceHolder 1">
            <a:extLst>
              <a:ext uri="{FF2B5EF4-FFF2-40B4-BE49-F238E27FC236}">
                <a16:creationId xmlns:a16="http://schemas.microsoft.com/office/drawing/2014/main" id="{F8706F09-48F8-49F8-B4FC-91BBC7B6F3AC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259C7B-385B-4E65-80D4-53DABBF28B04}"/>
              </a:ext>
            </a:extLst>
          </p:cNvPr>
          <p:cNvSpPr txBox="1"/>
          <p:nvPr/>
        </p:nvSpPr>
        <p:spPr>
          <a:xfrm>
            <a:off x="668740" y="1433015"/>
            <a:ext cx="5427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 might want to become a political scientist…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7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836968-0157-4A35-8427-B3E915AF942D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2BD591-ED9C-42EA-9336-4C5C68776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200" y="1026181"/>
            <a:ext cx="5298478" cy="26208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0B0F34-2742-41F0-BD1B-21F549B9B920}"/>
              </a:ext>
            </a:extLst>
          </p:cNvPr>
          <p:cNvSpPr txBox="1"/>
          <p:nvPr/>
        </p:nvSpPr>
        <p:spPr>
          <a:xfrm>
            <a:off x="668740" y="1433015"/>
            <a:ext cx="54272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You might want to become a political scientist…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… but even if you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 want to be a researcher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(and you want have a normal life, with a well-paid job)… you might still want to learn these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skills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B2B8D-101A-4561-99C8-4AF35D0E9206}"/>
              </a:ext>
            </a:extLst>
          </p:cNvPr>
          <p:cNvSpPr txBox="1"/>
          <p:nvPr/>
        </p:nvSpPr>
        <p:spPr>
          <a:xfrm>
            <a:off x="6671188" y="3770001"/>
            <a:ext cx="4176107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Bayesian Inference  Maximum Likelihood Estimation (MLE)  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Hypothesis Testing (t-test)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Analysis of Variance (ANOVA)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Principal Component </a:t>
            </a:r>
            <a:r>
              <a:rPr lang="fr-FR" sz="1200" dirty="0" err="1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(PCA)   </a:t>
            </a:r>
            <a:r>
              <a:rPr lang="fr-FR" sz="1200" u="sng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fr-FR" sz="1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Factor Analysis  Cluster Analysis (K-means) Bootstrapping Time Series Analysis (ARIMA)       Time Series Analysis (ARIMA)   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Multivariate Regression (Multiple Linear Regression)    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Ridge/Lasso Regression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Logistic Regression  </a:t>
            </a:r>
            <a:r>
              <a:rPr lang="en-GB" sz="11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Mixed Effects Models    </a:t>
            </a:r>
            <a:r>
              <a:rPr lang="en-GB" sz="11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Nonparametric Tests       Monte Carlo Simulation    </a:t>
            </a:r>
            <a:r>
              <a:rPr lang="it-IT" sz="11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Markov Chain Monte Carlo (MCMC)</a:t>
            </a:r>
            <a:r>
              <a:rPr lang="en-GB" sz="16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1600" b="1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Robust Regression          </a:t>
            </a:r>
            <a:r>
              <a:rPr lang="en-GB" sz="1200" i="0" dirty="0">
                <a:solidFill>
                  <a:srgbClr val="24242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Copulas               Generalized Additive Models (GAMs)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BB631E-5D1A-4D60-98D3-37936DCC252E}"/>
              </a:ext>
            </a:extLst>
          </p:cNvPr>
          <p:cNvSpPr txBox="1"/>
          <p:nvPr/>
        </p:nvSpPr>
        <p:spPr>
          <a:xfrm>
            <a:off x="757640" y="4189669"/>
            <a:ext cx="5020860" cy="1692771"/>
          </a:xfrm>
          <a:custGeom>
            <a:avLst/>
            <a:gdLst>
              <a:gd name="connsiteX0" fmla="*/ 0 w 5020860"/>
              <a:gd name="connsiteY0" fmla="*/ 0 h 1692771"/>
              <a:gd name="connsiteX1" fmla="*/ 457456 w 5020860"/>
              <a:gd name="connsiteY1" fmla="*/ 0 h 1692771"/>
              <a:gd name="connsiteX2" fmla="*/ 864704 w 5020860"/>
              <a:gd name="connsiteY2" fmla="*/ 0 h 1692771"/>
              <a:gd name="connsiteX3" fmla="*/ 1422577 w 5020860"/>
              <a:gd name="connsiteY3" fmla="*/ 0 h 1692771"/>
              <a:gd name="connsiteX4" fmla="*/ 1829825 w 5020860"/>
              <a:gd name="connsiteY4" fmla="*/ 0 h 1692771"/>
              <a:gd name="connsiteX5" fmla="*/ 2287281 w 5020860"/>
              <a:gd name="connsiteY5" fmla="*/ 0 h 1692771"/>
              <a:gd name="connsiteX6" fmla="*/ 2895363 w 5020860"/>
              <a:gd name="connsiteY6" fmla="*/ 0 h 1692771"/>
              <a:gd name="connsiteX7" fmla="*/ 3553653 w 5020860"/>
              <a:gd name="connsiteY7" fmla="*/ 0 h 1692771"/>
              <a:gd name="connsiteX8" fmla="*/ 4211944 w 5020860"/>
              <a:gd name="connsiteY8" fmla="*/ 0 h 1692771"/>
              <a:gd name="connsiteX9" fmla="*/ 5020860 w 5020860"/>
              <a:gd name="connsiteY9" fmla="*/ 0 h 1692771"/>
              <a:gd name="connsiteX10" fmla="*/ 5020860 w 5020860"/>
              <a:gd name="connsiteY10" fmla="*/ 564257 h 1692771"/>
              <a:gd name="connsiteX11" fmla="*/ 5020860 w 5020860"/>
              <a:gd name="connsiteY11" fmla="*/ 1077731 h 1692771"/>
              <a:gd name="connsiteX12" fmla="*/ 5020860 w 5020860"/>
              <a:gd name="connsiteY12" fmla="*/ 1692771 h 1692771"/>
              <a:gd name="connsiteX13" fmla="*/ 4362569 w 5020860"/>
              <a:gd name="connsiteY13" fmla="*/ 1692771 h 1692771"/>
              <a:gd name="connsiteX14" fmla="*/ 3754488 w 5020860"/>
              <a:gd name="connsiteY14" fmla="*/ 1692771 h 1692771"/>
              <a:gd name="connsiteX15" fmla="*/ 3196614 w 5020860"/>
              <a:gd name="connsiteY15" fmla="*/ 1692771 h 1692771"/>
              <a:gd name="connsiteX16" fmla="*/ 2538324 w 5020860"/>
              <a:gd name="connsiteY16" fmla="*/ 1692771 h 1692771"/>
              <a:gd name="connsiteX17" fmla="*/ 2030659 w 5020860"/>
              <a:gd name="connsiteY17" fmla="*/ 1692771 h 1692771"/>
              <a:gd name="connsiteX18" fmla="*/ 1372368 w 5020860"/>
              <a:gd name="connsiteY18" fmla="*/ 1692771 h 1692771"/>
              <a:gd name="connsiteX19" fmla="*/ 914912 w 5020860"/>
              <a:gd name="connsiteY19" fmla="*/ 1692771 h 1692771"/>
              <a:gd name="connsiteX20" fmla="*/ 0 w 5020860"/>
              <a:gd name="connsiteY20" fmla="*/ 1692771 h 1692771"/>
              <a:gd name="connsiteX21" fmla="*/ 0 w 5020860"/>
              <a:gd name="connsiteY21" fmla="*/ 1162369 h 1692771"/>
              <a:gd name="connsiteX22" fmla="*/ 0 w 5020860"/>
              <a:gd name="connsiteY22" fmla="*/ 648896 h 1692771"/>
              <a:gd name="connsiteX23" fmla="*/ 0 w 5020860"/>
              <a:gd name="connsiteY23" fmla="*/ 0 h 1692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020860" h="1692771" extrusionOk="0">
                <a:moveTo>
                  <a:pt x="0" y="0"/>
                </a:moveTo>
                <a:cubicBezTo>
                  <a:pt x="126231" y="-26636"/>
                  <a:pt x="234838" y="47395"/>
                  <a:pt x="457456" y="0"/>
                </a:cubicBezTo>
                <a:cubicBezTo>
                  <a:pt x="680074" y="-47395"/>
                  <a:pt x="738051" y="30939"/>
                  <a:pt x="864704" y="0"/>
                </a:cubicBezTo>
                <a:cubicBezTo>
                  <a:pt x="991357" y="-30939"/>
                  <a:pt x="1286743" y="39830"/>
                  <a:pt x="1422577" y="0"/>
                </a:cubicBezTo>
                <a:cubicBezTo>
                  <a:pt x="1558411" y="-39830"/>
                  <a:pt x="1691850" y="39350"/>
                  <a:pt x="1829825" y="0"/>
                </a:cubicBezTo>
                <a:cubicBezTo>
                  <a:pt x="1967800" y="-39350"/>
                  <a:pt x="2076021" y="12293"/>
                  <a:pt x="2287281" y="0"/>
                </a:cubicBezTo>
                <a:cubicBezTo>
                  <a:pt x="2498541" y="-12293"/>
                  <a:pt x="2627708" y="30807"/>
                  <a:pt x="2895363" y="0"/>
                </a:cubicBezTo>
                <a:cubicBezTo>
                  <a:pt x="3163018" y="-30807"/>
                  <a:pt x="3419946" y="50014"/>
                  <a:pt x="3553653" y="0"/>
                </a:cubicBezTo>
                <a:cubicBezTo>
                  <a:pt x="3687360" y="-50014"/>
                  <a:pt x="4017337" y="10699"/>
                  <a:pt x="4211944" y="0"/>
                </a:cubicBezTo>
                <a:cubicBezTo>
                  <a:pt x="4406551" y="-10699"/>
                  <a:pt x="4753874" y="41379"/>
                  <a:pt x="5020860" y="0"/>
                </a:cubicBezTo>
                <a:cubicBezTo>
                  <a:pt x="5074783" y="187587"/>
                  <a:pt x="4966135" y="352771"/>
                  <a:pt x="5020860" y="564257"/>
                </a:cubicBezTo>
                <a:cubicBezTo>
                  <a:pt x="5075585" y="775743"/>
                  <a:pt x="4988097" y="823638"/>
                  <a:pt x="5020860" y="1077731"/>
                </a:cubicBezTo>
                <a:cubicBezTo>
                  <a:pt x="5053623" y="1331824"/>
                  <a:pt x="4968285" y="1468876"/>
                  <a:pt x="5020860" y="1692771"/>
                </a:cubicBezTo>
                <a:cubicBezTo>
                  <a:pt x="4872096" y="1748093"/>
                  <a:pt x="4645658" y="1644073"/>
                  <a:pt x="4362569" y="1692771"/>
                </a:cubicBezTo>
                <a:cubicBezTo>
                  <a:pt x="4079480" y="1741469"/>
                  <a:pt x="3938572" y="1670271"/>
                  <a:pt x="3754488" y="1692771"/>
                </a:cubicBezTo>
                <a:cubicBezTo>
                  <a:pt x="3570404" y="1715271"/>
                  <a:pt x="3387422" y="1669633"/>
                  <a:pt x="3196614" y="1692771"/>
                </a:cubicBezTo>
                <a:cubicBezTo>
                  <a:pt x="3005806" y="1715909"/>
                  <a:pt x="2792816" y="1673254"/>
                  <a:pt x="2538324" y="1692771"/>
                </a:cubicBezTo>
                <a:cubicBezTo>
                  <a:pt x="2283832" y="1712288"/>
                  <a:pt x="2280518" y="1671298"/>
                  <a:pt x="2030659" y="1692771"/>
                </a:cubicBezTo>
                <a:cubicBezTo>
                  <a:pt x="1780800" y="1714244"/>
                  <a:pt x="1676946" y="1629350"/>
                  <a:pt x="1372368" y="1692771"/>
                </a:cubicBezTo>
                <a:cubicBezTo>
                  <a:pt x="1067790" y="1756192"/>
                  <a:pt x="1014475" y="1674024"/>
                  <a:pt x="914912" y="1692771"/>
                </a:cubicBezTo>
                <a:cubicBezTo>
                  <a:pt x="815349" y="1711518"/>
                  <a:pt x="292841" y="1615991"/>
                  <a:pt x="0" y="1692771"/>
                </a:cubicBezTo>
                <a:cubicBezTo>
                  <a:pt x="-31798" y="1479357"/>
                  <a:pt x="16873" y="1426892"/>
                  <a:pt x="0" y="1162369"/>
                </a:cubicBezTo>
                <a:cubicBezTo>
                  <a:pt x="-16873" y="897846"/>
                  <a:pt x="25900" y="865654"/>
                  <a:pt x="0" y="648896"/>
                </a:cubicBezTo>
                <a:cubicBezTo>
                  <a:pt x="-25900" y="432138"/>
                  <a:pt x="72345" y="29441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3973092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Foundational for: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Data science Machine learning Market research Brand management Digital journalism Cyber security Legal analysis Financial planning </a:t>
            </a:r>
          </a:p>
          <a:p>
            <a:pPr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and more...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10960-825D-4D65-9F80-C1B43F0B24F8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2" name="PlaceHolder 1">
            <a:extLst>
              <a:ext uri="{FF2B5EF4-FFF2-40B4-BE49-F238E27FC236}">
                <a16:creationId xmlns:a16="http://schemas.microsoft.com/office/drawing/2014/main" id="{9EF286CE-67F5-4A54-9954-82F9A3E1797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574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68A067FF-1B76-4C64-B6D2-4272D536459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8"/>
          <a:stretch/>
        </p:blipFill>
        <p:spPr>
          <a:xfrm>
            <a:off x="4754501" y="3377935"/>
            <a:ext cx="2602720" cy="2327369"/>
          </a:xfrm>
          <a:prstGeom prst="rect">
            <a:avLst/>
          </a:prstGeom>
        </p:spPr>
      </p:pic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908582-A934-4859-BE3E-5864C5AD746A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4B3FC9-8FF5-44E0-AF52-D0E1D44E7786}"/>
              </a:ext>
            </a:extLst>
          </p:cNvPr>
          <p:cNvSpPr txBox="1"/>
          <p:nvPr/>
        </p:nvSpPr>
        <p:spPr>
          <a:xfrm>
            <a:off x="68132" y="1239163"/>
            <a:ext cx="4894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THINKING CLEAR </a:t>
            </a:r>
          </a:p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WITH DATA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DC548-157A-48CB-889C-46AB996BA0AF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7C8D7A3E-0867-454F-800C-AC2C8CCC7C89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0C2E43-B09D-4C88-95A9-0431F2B22130}"/>
              </a:ext>
            </a:extLst>
          </p:cNvPr>
          <p:cNvSpPr txBox="1"/>
          <p:nvPr/>
        </p:nvSpPr>
        <p:spPr>
          <a:xfrm>
            <a:off x="6816841" y="1239163"/>
            <a:ext cx="48947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CLEAR ANALYSES </a:t>
            </a:r>
          </a:p>
          <a:p>
            <a:pPr algn="ctr"/>
            <a:r>
              <a:rPr lang="en-GB" sz="3200" dirty="0">
                <a:latin typeface="Poppins" panose="00000500000000000000" pitchFamily="2" charset="0"/>
                <a:cs typeface="Poppins" panose="00000500000000000000" pitchFamily="2" charset="0"/>
              </a:rPr>
              <a:t>OF YOUR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1EC1E9-EA20-44AC-8861-98E71AF086A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307"/>
          <a:stretch/>
        </p:blipFill>
        <p:spPr>
          <a:xfrm>
            <a:off x="644997" y="2367837"/>
            <a:ext cx="3902345" cy="22356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BF942C-7554-4D1A-9A09-1E7C54696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263" y="4984865"/>
            <a:ext cx="4428557" cy="1077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A2E5F26-C82D-4900-8360-F64AA0A5EA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54" y="2338855"/>
            <a:ext cx="4426965" cy="2510350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2C9EFF35-7A0B-4FBD-BE69-D9C05FAB43BA}"/>
              </a:ext>
            </a:extLst>
          </p:cNvPr>
          <p:cNvSpPr/>
          <p:nvPr/>
        </p:nvSpPr>
        <p:spPr>
          <a:xfrm>
            <a:off x="4957258" y="1432730"/>
            <a:ext cx="1865255" cy="59607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9DFF73B-6963-4D86-9927-A0281A1E6073}"/>
              </a:ext>
            </a:extLst>
          </p:cNvPr>
          <p:cNvSpPr/>
          <p:nvPr/>
        </p:nvSpPr>
        <p:spPr>
          <a:xfrm rot="8002739">
            <a:off x="6227906" y="2968632"/>
            <a:ext cx="906421" cy="2025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033E7050-3073-44BE-A0B6-CA3D6E0FF34F}"/>
              </a:ext>
            </a:extLst>
          </p:cNvPr>
          <p:cNvSpPr/>
          <p:nvPr/>
        </p:nvSpPr>
        <p:spPr>
          <a:xfrm rot="13249377">
            <a:off x="4787324" y="2994684"/>
            <a:ext cx="906421" cy="202518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1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  <p:bldP spid="20" grpId="0" animBg="1"/>
      <p:bldP spid="23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518721A-D692-49F4-BEEC-3F4EC4873D3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92768C-2F1F-F076-50C5-FBA7BB595D5C}"/>
              </a:ext>
            </a:extLst>
          </p:cNvPr>
          <p:cNvSpPr txBox="1"/>
          <p:nvPr/>
        </p:nvSpPr>
        <p:spPr>
          <a:xfrm>
            <a:off x="483844" y="1091236"/>
            <a:ext cx="5015256" cy="24633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Politically relevant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Some can be addressed with quantitative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Others cannot</a:t>
            </a:r>
          </a:p>
          <a:p>
            <a:pPr>
              <a:lnSpc>
                <a:spcPct val="150000"/>
              </a:lnSpc>
            </a:pPr>
            <a:endParaRPr lang="en-GB" sz="3200" strike="sngStrike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8A865A-9749-441E-864C-CE9BFE9304A5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8" name="PlaceHolder 1">
            <a:extLst>
              <a:ext uri="{FF2B5EF4-FFF2-40B4-BE49-F238E27FC236}">
                <a16:creationId xmlns:a16="http://schemas.microsoft.com/office/drawing/2014/main" id="{34FAFCA5-EE51-4F06-B29A-3A0A1D3D898E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F4FF3-9875-4D95-BAE3-94170F9D3F53}"/>
              </a:ext>
            </a:extLst>
          </p:cNvPr>
          <p:cNvSpPr txBox="1"/>
          <p:nvPr/>
        </p:nvSpPr>
        <p:spPr>
          <a:xfrm>
            <a:off x="5499100" y="2383359"/>
            <a:ext cx="2805457" cy="707886"/>
          </a:xfrm>
          <a:custGeom>
            <a:avLst/>
            <a:gdLst>
              <a:gd name="connsiteX0" fmla="*/ 0 w 2805457"/>
              <a:gd name="connsiteY0" fmla="*/ 0 h 707886"/>
              <a:gd name="connsiteX1" fmla="*/ 617201 w 2805457"/>
              <a:gd name="connsiteY1" fmla="*/ 0 h 707886"/>
              <a:gd name="connsiteX2" fmla="*/ 1234401 w 2805457"/>
              <a:gd name="connsiteY2" fmla="*/ 0 h 707886"/>
              <a:gd name="connsiteX3" fmla="*/ 1711329 w 2805457"/>
              <a:gd name="connsiteY3" fmla="*/ 0 h 707886"/>
              <a:gd name="connsiteX4" fmla="*/ 2328529 w 2805457"/>
              <a:gd name="connsiteY4" fmla="*/ 0 h 707886"/>
              <a:gd name="connsiteX5" fmla="*/ 2805457 w 2805457"/>
              <a:gd name="connsiteY5" fmla="*/ 0 h 707886"/>
              <a:gd name="connsiteX6" fmla="*/ 2805457 w 2805457"/>
              <a:gd name="connsiteY6" fmla="*/ 339785 h 707886"/>
              <a:gd name="connsiteX7" fmla="*/ 2805457 w 2805457"/>
              <a:gd name="connsiteY7" fmla="*/ 707886 h 707886"/>
              <a:gd name="connsiteX8" fmla="*/ 2216311 w 2805457"/>
              <a:gd name="connsiteY8" fmla="*/ 707886 h 707886"/>
              <a:gd name="connsiteX9" fmla="*/ 1655220 w 2805457"/>
              <a:gd name="connsiteY9" fmla="*/ 707886 h 707886"/>
              <a:gd name="connsiteX10" fmla="*/ 1094128 w 2805457"/>
              <a:gd name="connsiteY10" fmla="*/ 707886 h 707886"/>
              <a:gd name="connsiteX11" fmla="*/ 617201 w 2805457"/>
              <a:gd name="connsiteY11" fmla="*/ 707886 h 707886"/>
              <a:gd name="connsiteX12" fmla="*/ 0 w 2805457"/>
              <a:gd name="connsiteY12" fmla="*/ 707886 h 707886"/>
              <a:gd name="connsiteX13" fmla="*/ 0 w 2805457"/>
              <a:gd name="connsiteY13" fmla="*/ 346864 h 707886"/>
              <a:gd name="connsiteX14" fmla="*/ 0 w 2805457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5457" h="707886" extrusionOk="0">
                <a:moveTo>
                  <a:pt x="0" y="0"/>
                </a:moveTo>
                <a:cubicBezTo>
                  <a:pt x="162444" y="-5147"/>
                  <a:pt x="462515" y="-30489"/>
                  <a:pt x="617201" y="0"/>
                </a:cubicBezTo>
                <a:cubicBezTo>
                  <a:pt x="771887" y="30489"/>
                  <a:pt x="964643" y="-8041"/>
                  <a:pt x="1234401" y="0"/>
                </a:cubicBezTo>
                <a:cubicBezTo>
                  <a:pt x="1504159" y="8041"/>
                  <a:pt x="1527269" y="-20612"/>
                  <a:pt x="1711329" y="0"/>
                </a:cubicBezTo>
                <a:cubicBezTo>
                  <a:pt x="1895389" y="20612"/>
                  <a:pt x="2049723" y="-18297"/>
                  <a:pt x="2328529" y="0"/>
                </a:cubicBezTo>
                <a:cubicBezTo>
                  <a:pt x="2607335" y="18297"/>
                  <a:pt x="2634632" y="12374"/>
                  <a:pt x="2805457" y="0"/>
                </a:cubicBezTo>
                <a:cubicBezTo>
                  <a:pt x="2813135" y="146477"/>
                  <a:pt x="2812194" y="211960"/>
                  <a:pt x="2805457" y="339785"/>
                </a:cubicBezTo>
                <a:cubicBezTo>
                  <a:pt x="2798720" y="467611"/>
                  <a:pt x="2823005" y="535214"/>
                  <a:pt x="2805457" y="707886"/>
                </a:cubicBezTo>
                <a:cubicBezTo>
                  <a:pt x="2681992" y="706767"/>
                  <a:pt x="2452694" y="734933"/>
                  <a:pt x="2216311" y="707886"/>
                </a:cubicBezTo>
                <a:cubicBezTo>
                  <a:pt x="1979928" y="680839"/>
                  <a:pt x="1872148" y="717876"/>
                  <a:pt x="1655220" y="707886"/>
                </a:cubicBezTo>
                <a:cubicBezTo>
                  <a:pt x="1438292" y="697896"/>
                  <a:pt x="1344054" y="682609"/>
                  <a:pt x="1094128" y="707886"/>
                </a:cubicBezTo>
                <a:cubicBezTo>
                  <a:pt x="844202" y="733163"/>
                  <a:pt x="839762" y="725311"/>
                  <a:pt x="617201" y="707886"/>
                </a:cubicBezTo>
                <a:cubicBezTo>
                  <a:pt x="394640" y="690461"/>
                  <a:pt x="246106" y="735600"/>
                  <a:pt x="0" y="707886"/>
                </a:cubicBezTo>
                <a:cubicBezTo>
                  <a:pt x="15943" y="538270"/>
                  <a:pt x="-5812" y="493213"/>
                  <a:pt x="0" y="346864"/>
                </a:cubicBezTo>
                <a:cubicBezTo>
                  <a:pt x="5812" y="200515"/>
                  <a:pt x="12898" y="78786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72544644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democracies less prone to war?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F39DC-FBAB-495E-B69A-3334FB01A3A9}"/>
              </a:ext>
            </a:extLst>
          </p:cNvPr>
          <p:cNvSpPr txBox="1"/>
          <p:nvPr/>
        </p:nvSpPr>
        <p:spPr>
          <a:xfrm>
            <a:off x="3553050" y="4019187"/>
            <a:ext cx="4084110" cy="707886"/>
          </a:xfrm>
          <a:custGeom>
            <a:avLst/>
            <a:gdLst>
              <a:gd name="connsiteX0" fmla="*/ 0 w 4084110"/>
              <a:gd name="connsiteY0" fmla="*/ 0 h 707886"/>
              <a:gd name="connsiteX1" fmla="*/ 599003 w 4084110"/>
              <a:gd name="connsiteY1" fmla="*/ 0 h 707886"/>
              <a:gd name="connsiteX2" fmla="*/ 1361370 w 4084110"/>
              <a:gd name="connsiteY2" fmla="*/ 0 h 707886"/>
              <a:gd name="connsiteX3" fmla="*/ 2082896 w 4084110"/>
              <a:gd name="connsiteY3" fmla="*/ 0 h 707886"/>
              <a:gd name="connsiteX4" fmla="*/ 2641058 w 4084110"/>
              <a:gd name="connsiteY4" fmla="*/ 0 h 707886"/>
              <a:gd name="connsiteX5" fmla="*/ 3199220 w 4084110"/>
              <a:gd name="connsiteY5" fmla="*/ 0 h 707886"/>
              <a:gd name="connsiteX6" fmla="*/ 4084110 w 4084110"/>
              <a:gd name="connsiteY6" fmla="*/ 0 h 707886"/>
              <a:gd name="connsiteX7" fmla="*/ 4084110 w 4084110"/>
              <a:gd name="connsiteY7" fmla="*/ 332706 h 707886"/>
              <a:gd name="connsiteX8" fmla="*/ 4084110 w 4084110"/>
              <a:gd name="connsiteY8" fmla="*/ 707886 h 707886"/>
              <a:gd name="connsiteX9" fmla="*/ 3403425 w 4084110"/>
              <a:gd name="connsiteY9" fmla="*/ 707886 h 707886"/>
              <a:gd name="connsiteX10" fmla="*/ 2845263 w 4084110"/>
              <a:gd name="connsiteY10" fmla="*/ 707886 h 707886"/>
              <a:gd name="connsiteX11" fmla="*/ 2082896 w 4084110"/>
              <a:gd name="connsiteY11" fmla="*/ 707886 h 707886"/>
              <a:gd name="connsiteX12" fmla="*/ 1443052 w 4084110"/>
              <a:gd name="connsiteY12" fmla="*/ 707886 h 707886"/>
              <a:gd name="connsiteX13" fmla="*/ 884891 w 4084110"/>
              <a:gd name="connsiteY13" fmla="*/ 707886 h 707886"/>
              <a:gd name="connsiteX14" fmla="*/ 0 w 4084110"/>
              <a:gd name="connsiteY14" fmla="*/ 707886 h 707886"/>
              <a:gd name="connsiteX15" fmla="*/ 0 w 4084110"/>
              <a:gd name="connsiteY15" fmla="*/ 339785 h 707886"/>
              <a:gd name="connsiteX16" fmla="*/ 0 w 4084110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84110" h="707886" extrusionOk="0">
                <a:moveTo>
                  <a:pt x="0" y="0"/>
                </a:moveTo>
                <a:cubicBezTo>
                  <a:pt x="279086" y="-22743"/>
                  <a:pt x="393217" y="15628"/>
                  <a:pt x="599003" y="0"/>
                </a:cubicBezTo>
                <a:cubicBezTo>
                  <a:pt x="804789" y="-15628"/>
                  <a:pt x="1036038" y="-8052"/>
                  <a:pt x="1361370" y="0"/>
                </a:cubicBezTo>
                <a:cubicBezTo>
                  <a:pt x="1686702" y="8052"/>
                  <a:pt x="1763876" y="29995"/>
                  <a:pt x="2082896" y="0"/>
                </a:cubicBezTo>
                <a:cubicBezTo>
                  <a:pt x="2401916" y="-29995"/>
                  <a:pt x="2528349" y="-21752"/>
                  <a:pt x="2641058" y="0"/>
                </a:cubicBezTo>
                <a:cubicBezTo>
                  <a:pt x="2753767" y="21752"/>
                  <a:pt x="3016798" y="8186"/>
                  <a:pt x="3199220" y="0"/>
                </a:cubicBezTo>
                <a:cubicBezTo>
                  <a:pt x="3381642" y="-8186"/>
                  <a:pt x="3756180" y="-42985"/>
                  <a:pt x="4084110" y="0"/>
                </a:cubicBezTo>
                <a:cubicBezTo>
                  <a:pt x="4076516" y="85155"/>
                  <a:pt x="4076538" y="209624"/>
                  <a:pt x="4084110" y="332706"/>
                </a:cubicBezTo>
                <a:cubicBezTo>
                  <a:pt x="4091682" y="455788"/>
                  <a:pt x="4066188" y="533274"/>
                  <a:pt x="4084110" y="707886"/>
                </a:cubicBezTo>
                <a:cubicBezTo>
                  <a:pt x="3820653" y="731740"/>
                  <a:pt x="3596017" y="697855"/>
                  <a:pt x="3403425" y="707886"/>
                </a:cubicBezTo>
                <a:cubicBezTo>
                  <a:pt x="3210833" y="717917"/>
                  <a:pt x="3025221" y="699042"/>
                  <a:pt x="2845263" y="707886"/>
                </a:cubicBezTo>
                <a:cubicBezTo>
                  <a:pt x="2665305" y="716730"/>
                  <a:pt x="2408922" y="710671"/>
                  <a:pt x="2082896" y="707886"/>
                </a:cubicBezTo>
                <a:cubicBezTo>
                  <a:pt x="1756870" y="705101"/>
                  <a:pt x="1694538" y="676527"/>
                  <a:pt x="1443052" y="707886"/>
                </a:cubicBezTo>
                <a:cubicBezTo>
                  <a:pt x="1191566" y="739245"/>
                  <a:pt x="1056470" y="688164"/>
                  <a:pt x="884891" y="707886"/>
                </a:cubicBezTo>
                <a:cubicBezTo>
                  <a:pt x="713312" y="727608"/>
                  <a:pt x="293488" y="728106"/>
                  <a:pt x="0" y="707886"/>
                </a:cubicBezTo>
                <a:cubicBezTo>
                  <a:pt x="-9251" y="530577"/>
                  <a:pt x="93" y="513241"/>
                  <a:pt x="0" y="339785"/>
                </a:cubicBezTo>
                <a:cubicBezTo>
                  <a:pt x="-93" y="166329"/>
                  <a:pt x="-13091" y="9883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461498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parties becoming more polarised over time?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578E7-20CA-4A7C-8FAD-4E6910015C3C}"/>
              </a:ext>
            </a:extLst>
          </p:cNvPr>
          <p:cNvSpPr txBox="1"/>
          <p:nvPr/>
        </p:nvSpPr>
        <p:spPr>
          <a:xfrm>
            <a:off x="3562099" y="3206210"/>
            <a:ext cx="4191784" cy="707886"/>
          </a:xfrm>
          <a:custGeom>
            <a:avLst/>
            <a:gdLst>
              <a:gd name="connsiteX0" fmla="*/ 0 w 4191784"/>
              <a:gd name="connsiteY0" fmla="*/ 0 h 707886"/>
              <a:gd name="connsiteX1" fmla="*/ 740549 w 4191784"/>
              <a:gd name="connsiteY1" fmla="*/ 0 h 707886"/>
              <a:gd name="connsiteX2" fmla="*/ 1481097 w 4191784"/>
              <a:gd name="connsiteY2" fmla="*/ 0 h 707886"/>
              <a:gd name="connsiteX3" fmla="*/ 2263563 w 4191784"/>
              <a:gd name="connsiteY3" fmla="*/ 0 h 707886"/>
              <a:gd name="connsiteX4" fmla="*/ 3046030 w 4191784"/>
              <a:gd name="connsiteY4" fmla="*/ 0 h 707886"/>
              <a:gd name="connsiteX5" fmla="*/ 4191784 w 4191784"/>
              <a:gd name="connsiteY5" fmla="*/ 0 h 707886"/>
              <a:gd name="connsiteX6" fmla="*/ 4191784 w 4191784"/>
              <a:gd name="connsiteY6" fmla="*/ 346864 h 707886"/>
              <a:gd name="connsiteX7" fmla="*/ 4191784 w 4191784"/>
              <a:gd name="connsiteY7" fmla="*/ 707886 h 707886"/>
              <a:gd name="connsiteX8" fmla="*/ 3576989 w 4191784"/>
              <a:gd name="connsiteY8" fmla="*/ 707886 h 707886"/>
              <a:gd name="connsiteX9" fmla="*/ 2920276 w 4191784"/>
              <a:gd name="connsiteY9" fmla="*/ 707886 h 707886"/>
              <a:gd name="connsiteX10" fmla="*/ 2305481 w 4191784"/>
              <a:gd name="connsiteY10" fmla="*/ 707886 h 707886"/>
              <a:gd name="connsiteX11" fmla="*/ 1732604 w 4191784"/>
              <a:gd name="connsiteY11" fmla="*/ 707886 h 707886"/>
              <a:gd name="connsiteX12" fmla="*/ 950138 w 4191784"/>
              <a:gd name="connsiteY12" fmla="*/ 707886 h 707886"/>
              <a:gd name="connsiteX13" fmla="*/ 0 w 4191784"/>
              <a:gd name="connsiteY13" fmla="*/ 707886 h 707886"/>
              <a:gd name="connsiteX14" fmla="*/ 0 w 4191784"/>
              <a:gd name="connsiteY14" fmla="*/ 368101 h 707886"/>
              <a:gd name="connsiteX15" fmla="*/ 0 w 4191784"/>
              <a:gd name="connsiteY1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191784" h="707886" extrusionOk="0">
                <a:moveTo>
                  <a:pt x="0" y="0"/>
                </a:moveTo>
                <a:cubicBezTo>
                  <a:pt x="267538" y="-12480"/>
                  <a:pt x="498887" y="12116"/>
                  <a:pt x="740549" y="0"/>
                </a:cubicBezTo>
                <a:cubicBezTo>
                  <a:pt x="982211" y="-12116"/>
                  <a:pt x="1245202" y="-17338"/>
                  <a:pt x="1481097" y="0"/>
                </a:cubicBezTo>
                <a:cubicBezTo>
                  <a:pt x="1716992" y="17338"/>
                  <a:pt x="2012740" y="-32804"/>
                  <a:pt x="2263563" y="0"/>
                </a:cubicBezTo>
                <a:cubicBezTo>
                  <a:pt x="2514386" y="32804"/>
                  <a:pt x="2723415" y="16475"/>
                  <a:pt x="3046030" y="0"/>
                </a:cubicBezTo>
                <a:cubicBezTo>
                  <a:pt x="3368645" y="-16475"/>
                  <a:pt x="3913378" y="23503"/>
                  <a:pt x="4191784" y="0"/>
                </a:cubicBezTo>
                <a:cubicBezTo>
                  <a:pt x="4202087" y="77790"/>
                  <a:pt x="4196353" y="207126"/>
                  <a:pt x="4191784" y="346864"/>
                </a:cubicBezTo>
                <a:cubicBezTo>
                  <a:pt x="4187215" y="486602"/>
                  <a:pt x="4190995" y="629817"/>
                  <a:pt x="4191784" y="707886"/>
                </a:cubicBezTo>
                <a:cubicBezTo>
                  <a:pt x="3940209" y="680735"/>
                  <a:pt x="3764136" y="689788"/>
                  <a:pt x="3576989" y="707886"/>
                </a:cubicBezTo>
                <a:cubicBezTo>
                  <a:pt x="3389842" y="725984"/>
                  <a:pt x="3206819" y="679816"/>
                  <a:pt x="2920276" y="707886"/>
                </a:cubicBezTo>
                <a:cubicBezTo>
                  <a:pt x="2633733" y="735956"/>
                  <a:pt x="2595024" y="688253"/>
                  <a:pt x="2305481" y="707886"/>
                </a:cubicBezTo>
                <a:cubicBezTo>
                  <a:pt x="2015938" y="727519"/>
                  <a:pt x="1907575" y="717387"/>
                  <a:pt x="1732604" y="707886"/>
                </a:cubicBezTo>
                <a:cubicBezTo>
                  <a:pt x="1557633" y="698385"/>
                  <a:pt x="1189686" y="728174"/>
                  <a:pt x="950138" y="707886"/>
                </a:cubicBezTo>
                <a:cubicBezTo>
                  <a:pt x="710590" y="687598"/>
                  <a:pt x="332527" y="721370"/>
                  <a:pt x="0" y="707886"/>
                </a:cubicBezTo>
                <a:cubicBezTo>
                  <a:pt x="16867" y="558326"/>
                  <a:pt x="4651" y="466481"/>
                  <a:pt x="0" y="368101"/>
                </a:cubicBezTo>
                <a:cubicBezTo>
                  <a:pt x="-4651" y="269721"/>
                  <a:pt x="-11761" y="144965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7290026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young voters more progressive than older ones?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5D901-6C26-4349-A57D-03D823E39A0B}"/>
              </a:ext>
            </a:extLst>
          </p:cNvPr>
          <p:cNvSpPr txBox="1"/>
          <p:nvPr/>
        </p:nvSpPr>
        <p:spPr>
          <a:xfrm>
            <a:off x="4318000" y="4846720"/>
            <a:ext cx="4325320" cy="1015663"/>
          </a:xfrm>
          <a:custGeom>
            <a:avLst/>
            <a:gdLst>
              <a:gd name="connsiteX0" fmla="*/ 0 w 4325320"/>
              <a:gd name="connsiteY0" fmla="*/ 0 h 1015663"/>
              <a:gd name="connsiteX1" fmla="*/ 488143 w 4325320"/>
              <a:gd name="connsiteY1" fmla="*/ 0 h 1015663"/>
              <a:gd name="connsiteX2" fmla="*/ 1019540 w 4325320"/>
              <a:gd name="connsiteY2" fmla="*/ 0 h 1015663"/>
              <a:gd name="connsiteX3" fmla="*/ 1550936 w 4325320"/>
              <a:gd name="connsiteY3" fmla="*/ 0 h 1015663"/>
              <a:gd name="connsiteX4" fmla="*/ 2212092 w 4325320"/>
              <a:gd name="connsiteY4" fmla="*/ 0 h 1015663"/>
              <a:gd name="connsiteX5" fmla="*/ 2916501 w 4325320"/>
              <a:gd name="connsiteY5" fmla="*/ 0 h 1015663"/>
              <a:gd name="connsiteX6" fmla="*/ 3447898 w 4325320"/>
              <a:gd name="connsiteY6" fmla="*/ 0 h 1015663"/>
              <a:gd name="connsiteX7" fmla="*/ 4325320 w 4325320"/>
              <a:gd name="connsiteY7" fmla="*/ 0 h 1015663"/>
              <a:gd name="connsiteX8" fmla="*/ 4325320 w 4325320"/>
              <a:gd name="connsiteY8" fmla="*/ 477362 h 1015663"/>
              <a:gd name="connsiteX9" fmla="*/ 4325320 w 4325320"/>
              <a:gd name="connsiteY9" fmla="*/ 1015663 h 1015663"/>
              <a:gd name="connsiteX10" fmla="*/ 3620911 w 4325320"/>
              <a:gd name="connsiteY10" fmla="*/ 1015663 h 1015663"/>
              <a:gd name="connsiteX11" fmla="*/ 3089514 w 4325320"/>
              <a:gd name="connsiteY11" fmla="*/ 1015663 h 1015663"/>
              <a:gd name="connsiteX12" fmla="*/ 2601371 w 4325320"/>
              <a:gd name="connsiteY12" fmla="*/ 1015663 h 1015663"/>
              <a:gd name="connsiteX13" fmla="*/ 1983468 w 4325320"/>
              <a:gd name="connsiteY13" fmla="*/ 1015663 h 1015663"/>
              <a:gd name="connsiteX14" fmla="*/ 1495325 w 4325320"/>
              <a:gd name="connsiteY14" fmla="*/ 1015663 h 1015663"/>
              <a:gd name="connsiteX15" fmla="*/ 963928 w 4325320"/>
              <a:gd name="connsiteY15" fmla="*/ 1015663 h 1015663"/>
              <a:gd name="connsiteX16" fmla="*/ 0 w 4325320"/>
              <a:gd name="connsiteY16" fmla="*/ 1015663 h 1015663"/>
              <a:gd name="connsiteX17" fmla="*/ 0 w 4325320"/>
              <a:gd name="connsiteY17" fmla="*/ 487518 h 1015663"/>
              <a:gd name="connsiteX18" fmla="*/ 0 w 4325320"/>
              <a:gd name="connsiteY18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325320" h="1015663" extrusionOk="0">
                <a:moveTo>
                  <a:pt x="0" y="0"/>
                </a:moveTo>
                <a:cubicBezTo>
                  <a:pt x="230719" y="11537"/>
                  <a:pt x="262199" y="15923"/>
                  <a:pt x="488143" y="0"/>
                </a:cubicBezTo>
                <a:cubicBezTo>
                  <a:pt x="714087" y="-15923"/>
                  <a:pt x="786602" y="-887"/>
                  <a:pt x="1019540" y="0"/>
                </a:cubicBezTo>
                <a:cubicBezTo>
                  <a:pt x="1252478" y="887"/>
                  <a:pt x="1315225" y="-5082"/>
                  <a:pt x="1550936" y="0"/>
                </a:cubicBezTo>
                <a:cubicBezTo>
                  <a:pt x="1786647" y="5082"/>
                  <a:pt x="2053964" y="19386"/>
                  <a:pt x="2212092" y="0"/>
                </a:cubicBezTo>
                <a:cubicBezTo>
                  <a:pt x="2370220" y="-19386"/>
                  <a:pt x="2743121" y="-19625"/>
                  <a:pt x="2916501" y="0"/>
                </a:cubicBezTo>
                <a:cubicBezTo>
                  <a:pt x="3089881" y="19625"/>
                  <a:pt x="3187741" y="-6920"/>
                  <a:pt x="3447898" y="0"/>
                </a:cubicBezTo>
                <a:cubicBezTo>
                  <a:pt x="3708055" y="6920"/>
                  <a:pt x="4079234" y="-37102"/>
                  <a:pt x="4325320" y="0"/>
                </a:cubicBezTo>
                <a:cubicBezTo>
                  <a:pt x="4337902" y="197633"/>
                  <a:pt x="4328909" y="365240"/>
                  <a:pt x="4325320" y="477362"/>
                </a:cubicBezTo>
                <a:cubicBezTo>
                  <a:pt x="4321731" y="589484"/>
                  <a:pt x="4307893" y="872121"/>
                  <a:pt x="4325320" y="1015663"/>
                </a:cubicBezTo>
                <a:cubicBezTo>
                  <a:pt x="4168782" y="1029873"/>
                  <a:pt x="3764227" y="1028117"/>
                  <a:pt x="3620911" y="1015663"/>
                </a:cubicBezTo>
                <a:cubicBezTo>
                  <a:pt x="3477595" y="1003209"/>
                  <a:pt x="3352819" y="1027589"/>
                  <a:pt x="3089514" y="1015663"/>
                </a:cubicBezTo>
                <a:cubicBezTo>
                  <a:pt x="2826209" y="1003737"/>
                  <a:pt x="2842731" y="999857"/>
                  <a:pt x="2601371" y="1015663"/>
                </a:cubicBezTo>
                <a:cubicBezTo>
                  <a:pt x="2360011" y="1031469"/>
                  <a:pt x="2204443" y="1003130"/>
                  <a:pt x="1983468" y="1015663"/>
                </a:cubicBezTo>
                <a:cubicBezTo>
                  <a:pt x="1762493" y="1028196"/>
                  <a:pt x="1672598" y="1013680"/>
                  <a:pt x="1495325" y="1015663"/>
                </a:cubicBezTo>
                <a:cubicBezTo>
                  <a:pt x="1318052" y="1017646"/>
                  <a:pt x="1204114" y="1019721"/>
                  <a:pt x="963928" y="1015663"/>
                </a:cubicBezTo>
                <a:cubicBezTo>
                  <a:pt x="723742" y="1011605"/>
                  <a:pt x="311782" y="1048095"/>
                  <a:pt x="0" y="1015663"/>
                </a:cubicBezTo>
                <a:cubicBezTo>
                  <a:pt x="5357" y="881299"/>
                  <a:pt x="-24833" y="698701"/>
                  <a:pt x="0" y="487518"/>
                </a:cubicBezTo>
                <a:cubicBezTo>
                  <a:pt x="24833" y="276335"/>
                  <a:pt x="15010" y="11652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9513550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far-right actors spreading dis/misinformation more online than other actors?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D4916-C6EA-4EA9-A522-A94E0F168A5C}"/>
              </a:ext>
            </a:extLst>
          </p:cNvPr>
          <p:cNvSpPr txBox="1"/>
          <p:nvPr/>
        </p:nvSpPr>
        <p:spPr>
          <a:xfrm>
            <a:off x="7753883" y="4264793"/>
            <a:ext cx="3244170" cy="400110"/>
          </a:xfrm>
          <a:custGeom>
            <a:avLst/>
            <a:gdLst>
              <a:gd name="connsiteX0" fmla="*/ 0 w 3244170"/>
              <a:gd name="connsiteY0" fmla="*/ 0 h 400110"/>
              <a:gd name="connsiteX1" fmla="*/ 713717 w 3244170"/>
              <a:gd name="connsiteY1" fmla="*/ 0 h 400110"/>
              <a:gd name="connsiteX2" fmla="*/ 1394993 w 3244170"/>
              <a:gd name="connsiteY2" fmla="*/ 0 h 400110"/>
              <a:gd name="connsiteX3" fmla="*/ 2043827 w 3244170"/>
              <a:gd name="connsiteY3" fmla="*/ 0 h 400110"/>
              <a:gd name="connsiteX4" fmla="*/ 3244170 w 3244170"/>
              <a:gd name="connsiteY4" fmla="*/ 0 h 400110"/>
              <a:gd name="connsiteX5" fmla="*/ 3244170 w 3244170"/>
              <a:gd name="connsiteY5" fmla="*/ 400110 h 400110"/>
              <a:gd name="connsiteX6" fmla="*/ 2627778 w 3244170"/>
              <a:gd name="connsiteY6" fmla="*/ 400110 h 400110"/>
              <a:gd name="connsiteX7" fmla="*/ 1914060 w 3244170"/>
              <a:gd name="connsiteY7" fmla="*/ 400110 h 400110"/>
              <a:gd name="connsiteX8" fmla="*/ 1297668 w 3244170"/>
              <a:gd name="connsiteY8" fmla="*/ 400110 h 400110"/>
              <a:gd name="connsiteX9" fmla="*/ 583951 w 3244170"/>
              <a:gd name="connsiteY9" fmla="*/ 400110 h 400110"/>
              <a:gd name="connsiteX10" fmla="*/ 0 w 3244170"/>
              <a:gd name="connsiteY10" fmla="*/ 400110 h 400110"/>
              <a:gd name="connsiteX11" fmla="*/ 0 w 3244170"/>
              <a:gd name="connsiteY1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4170" h="400110" extrusionOk="0">
                <a:moveTo>
                  <a:pt x="0" y="0"/>
                </a:moveTo>
                <a:cubicBezTo>
                  <a:pt x="270644" y="12193"/>
                  <a:pt x="425629" y="4496"/>
                  <a:pt x="713717" y="0"/>
                </a:cubicBezTo>
                <a:cubicBezTo>
                  <a:pt x="1001805" y="-4496"/>
                  <a:pt x="1221924" y="-1484"/>
                  <a:pt x="1394993" y="0"/>
                </a:cubicBezTo>
                <a:cubicBezTo>
                  <a:pt x="1568062" y="1484"/>
                  <a:pt x="1880263" y="-17772"/>
                  <a:pt x="2043827" y="0"/>
                </a:cubicBezTo>
                <a:cubicBezTo>
                  <a:pt x="2207391" y="17772"/>
                  <a:pt x="2669189" y="-54287"/>
                  <a:pt x="3244170" y="0"/>
                </a:cubicBezTo>
                <a:cubicBezTo>
                  <a:pt x="3252828" y="118347"/>
                  <a:pt x="3259355" y="261419"/>
                  <a:pt x="3244170" y="400110"/>
                </a:cubicBezTo>
                <a:cubicBezTo>
                  <a:pt x="3111427" y="397710"/>
                  <a:pt x="2805300" y="403986"/>
                  <a:pt x="2627778" y="400110"/>
                </a:cubicBezTo>
                <a:cubicBezTo>
                  <a:pt x="2450256" y="396234"/>
                  <a:pt x="2237770" y="373418"/>
                  <a:pt x="1914060" y="400110"/>
                </a:cubicBezTo>
                <a:cubicBezTo>
                  <a:pt x="1590350" y="426802"/>
                  <a:pt x="1463078" y="389810"/>
                  <a:pt x="1297668" y="400110"/>
                </a:cubicBezTo>
                <a:cubicBezTo>
                  <a:pt x="1132258" y="410410"/>
                  <a:pt x="798459" y="414308"/>
                  <a:pt x="583951" y="400110"/>
                </a:cubicBezTo>
                <a:cubicBezTo>
                  <a:pt x="369443" y="385912"/>
                  <a:pt x="121648" y="413521"/>
                  <a:pt x="0" y="400110"/>
                </a:cubicBezTo>
                <a:cubicBezTo>
                  <a:pt x="-7016" y="219983"/>
                  <a:pt x="-4118" y="825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Is Elon Musk a fascist?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FA4C8E-0B0F-4A0B-9E4F-71050FD2BAC9}"/>
              </a:ext>
            </a:extLst>
          </p:cNvPr>
          <p:cNvSpPr txBox="1"/>
          <p:nvPr/>
        </p:nvSpPr>
        <p:spPr>
          <a:xfrm>
            <a:off x="407378" y="3460018"/>
            <a:ext cx="3028950" cy="707886"/>
          </a:xfrm>
          <a:custGeom>
            <a:avLst/>
            <a:gdLst>
              <a:gd name="connsiteX0" fmla="*/ 0 w 3028950"/>
              <a:gd name="connsiteY0" fmla="*/ 0 h 707886"/>
              <a:gd name="connsiteX1" fmla="*/ 666369 w 3028950"/>
              <a:gd name="connsiteY1" fmla="*/ 0 h 707886"/>
              <a:gd name="connsiteX2" fmla="*/ 1181291 w 3028950"/>
              <a:gd name="connsiteY2" fmla="*/ 0 h 707886"/>
              <a:gd name="connsiteX3" fmla="*/ 1847660 w 3028950"/>
              <a:gd name="connsiteY3" fmla="*/ 0 h 707886"/>
              <a:gd name="connsiteX4" fmla="*/ 2514029 w 3028950"/>
              <a:gd name="connsiteY4" fmla="*/ 0 h 707886"/>
              <a:gd name="connsiteX5" fmla="*/ 3028950 w 3028950"/>
              <a:gd name="connsiteY5" fmla="*/ 0 h 707886"/>
              <a:gd name="connsiteX6" fmla="*/ 3028950 w 3028950"/>
              <a:gd name="connsiteY6" fmla="*/ 353943 h 707886"/>
              <a:gd name="connsiteX7" fmla="*/ 3028950 w 3028950"/>
              <a:gd name="connsiteY7" fmla="*/ 707886 h 707886"/>
              <a:gd name="connsiteX8" fmla="*/ 2392871 w 3028950"/>
              <a:gd name="connsiteY8" fmla="*/ 707886 h 707886"/>
              <a:gd name="connsiteX9" fmla="*/ 1847660 w 3028950"/>
              <a:gd name="connsiteY9" fmla="*/ 707886 h 707886"/>
              <a:gd name="connsiteX10" fmla="*/ 1211580 w 3028950"/>
              <a:gd name="connsiteY10" fmla="*/ 707886 h 707886"/>
              <a:gd name="connsiteX11" fmla="*/ 545211 w 3028950"/>
              <a:gd name="connsiteY11" fmla="*/ 707886 h 707886"/>
              <a:gd name="connsiteX12" fmla="*/ 0 w 3028950"/>
              <a:gd name="connsiteY12" fmla="*/ 707886 h 707886"/>
              <a:gd name="connsiteX13" fmla="*/ 0 w 3028950"/>
              <a:gd name="connsiteY13" fmla="*/ 361022 h 707886"/>
              <a:gd name="connsiteX14" fmla="*/ 0 w 3028950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028950" h="707886" extrusionOk="0">
                <a:moveTo>
                  <a:pt x="0" y="0"/>
                </a:moveTo>
                <a:cubicBezTo>
                  <a:pt x="257491" y="3397"/>
                  <a:pt x="467204" y="1162"/>
                  <a:pt x="666369" y="0"/>
                </a:cubicBezTo>
                <a:cubicBezTo>
                  <a:pt x="865534" y="-1162"/>
                  <a:pt x="972137" y="10255"/>
                  <a:pt x="1181291" y="0"/>
                </a:cubicBezTo>
                <a:cubicBezTo>
                  <a:pt x="1390445" y="-10255"/>
                  <a:pt x="1666566" y="8313"/>
                  <a:pt x="1847660" y="0"/>
                </a:cubicBezTo>
                <a:cubicBezTo>
                  <a:pt x="2028754" y="-8313"/>
                  <a:pt x="2369632" y="-17885"/>
                  <a:pt x="2514029" y="0"/>
                </a:cubicBezTo>
                <a:cubicBezTo>
                  <a:pt x="2658426" y="17885"/>
                  <a:pt x="2919578" y="12773"/>
                  <a:pt x="3028950" y="0"/>
                </a:cubicBezTo>
                <a:cubicBezTo>
                  <a:pt x="3011516" y="117758"/>
                  <a:pt x="3042224" y="253985"/>
                  <a:pt x="3028950" y="353943"/>
                </a:cubicBezTo>
                <a:cubicBezTo>
                  <a:pt x="3015676" y="453901"/>
                  <a:pt x="3023229" y="536451"/>
                  <a:pt x="3028950" y="707886"/>
                </a:cubicBezTo>
                <a:cubicBezTo>
                  <a:pt x="2895269" y="701699"/>
                  <a:pt x="2669054" y="679574"/>
                  <a:pt x="2392871" y="707886"/>
                </a:cubicBezTo>
                <a:cubicBezTo>
                  <a:pt x="2116688" y="736198"/>
                  <a:pt x="1992693" y="696298"/>
                  <a:pt x="1847660" y="707886"/>
                </a:cubicBezTo>
                <a:cubicBezTo>
                  <a:pt x="1702627" y="719474"/>
                  <a:pt x="1394056" y="720555"/>
                  <a:pt x="1211580" y="707886"/>
                </a:cubicBezTo>
                <a:cubicBezTo>
                  <a:pt x="1029104" y="695217"/>
                  <a:pt x="681660" y="708111"/>
                  <a:pt x="545211" y="707886"/>
                </a:cubicBezTo>
                <a:cubicBezTo>
                  <a:pt x="408762" y="707661"/>
                  <a:pt x="221083" y="715671"/>
                  <a:pt x="0" y="707886"/>
                </a:cubicBezTo>
                <a:cubicBezTo>
                  <a:pt x="-9507" y="617865"/>
                  <a:pt x="-9190" y="466305"/>
                  <a:pt x="0" y="361022"/>
                </a:cubicBezTo>
                <a:cubicBezTo>
                  <a:pt x="9190" y="255739"/>
                  <a:pt x="16345" y="9036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070760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Which parties focus on which topics?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7156FF-97BA-4CDD-BD11-3087C8DA5C19}"/>
              </a:ext>
            </a:extLst>
          </p:cNvPr>
          <p:cNvSpPr txBox="1"/>
          <p:nvPr/>
        </p:nvSpPr>
        <p:spPr>
          <a:xfrm>
            <a:off x="483842" y="4304721"/>
            <a:ext cx="2952485" cy="707886"/>
          </a:xfrm>
          <a:custGeom>
            <a:avLst/>
            <a:gdLst>
              <a:gd name="connsiteX0" fmla="*/ 0 w 2952485"/>
              <a:gd name="connsiteY0" fmla="*/ 0 h 707886"/>
              <a:gd name="connsiteX1" fmla="*/ 649547 w 2952485"/>
              <a:gd name="connsiteY1" fmla="*/ 0 h 707886"/>
              <a:gd name="connsiteX2" fmla="*/ 1240044 w 2952485"/>
              <a:gd name="connsiteY2" fmla="*/ 0 h 707886"/>
              <a:gd name="connsiteX3" fmla="*/ 1801016 w 2952485"/>
              <a:gd name="connsiteY3" fmla="*/ 0 h 707886"/>
              <a:gd name="connsiteX4" fmla="*/ 2421038 w 2952485"/>
              <a:gd name="connsiteY4" fmla="*/ 0 h 707886"/>
              <a:gd name="connsiteX5" fmla="*/ 2952485 w 2952485"/>
              <a:gd name="connsiteY5" fmla="*/ 0 h 707886"/>
              <a:gd name="connsiteX6" fmla="*/ 2952485 w 2952485"/>
              <a:gd name="connsiteY6" fmla="*/ 339785 h 707886"/>
              <a:gd name="connsiteX7" fmla="*/ 2952485 w 2952485"/>
              <a:gd name="connsiteY7" fmla="*/ 707886 h 707886"/>
              <a:gd name="connsiteX8" fmla="*/ 2361988 w 2952485"/>
              <a:gd name="connsiteY8" fmla="*/ 707886 h 707886"/>
              <a:gd name="connsiteX9" fmla="*/ 1741966 w 2952485"/>
              <a:gd name="connsiteY9" fmla="*/ 707886 h 707886"/>
              <a:gd name="connsiteX10" fmla="*/ 1180994 w 2952485"/>
              <a:gd name="connsiteY10" fmla="*/ 707886 h 707886"/>
              <a:gd name="connsiteX11" fmla="*/ 679072 w 2952485"/>
              <a:gd name="connsiteY11" fmla="*/ 707886 h 707886"/>
              <a:gd name="connsiteX12" fmla="*/ 0 w 2952485"/>
              <a:gd name="connsiteY12" fmla="*/ 707886 h 707886"/>
              <a:gd name="connsiteX13" fmla="*/ 0 w 2952485"/>
              <a:gd name="connsiteY13" fmla="*/ 368101 h 707886"/>
              <a:gd name="connsiteX14" fmla="*/ 0 w 2952485"/>
              <a:gd name="connsiteY1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2485" h="707886" extrusionOk="0">
                <a:moveTo>
                  <a:pt x="0" y="0"/>
                </a:moveTo>
                <a:cubicBezTo>
                  <a:pt x="263502" y="-25619"/>
                  <a:pt x="513971" y="-25095"/>
                  <a:pt x="649547" y="0"/>
                </a:cubicBezTo>
                <a:cubicBezTo>
                  <a:pt x="785123" y="25095"/>
                  <a:pt x="1038556" y="349"/>
                  <a:pt x="1240044" y="0"/>
                </a:cubicBezTo>
                <a:cubicBezTo>
                  <a:pt x="1441532" y="-349"/>
                  <a:pt x="1534363" y="10106"/>
                  <a:pt x="1801016" y="0"/>
                </a:cubicBezTo>
                <a:cubicBezTo>
                  <a:pt x="2067669" y="-10106"/>
                  <a:pt x="2115756" y="-23685"/>
                  <a:pt x="2421038" y="0"/>
                </a:cubicBezTo>
                <a:cubicBezTo>
                  <a:pt x="2726320" y="23685"/>
                  <a:pt x="2803731" y="17864"/>
                  <a:pt x="2952485" y="0"/>
                </a:cubicBezTo>
                <a:cubicBezTo>
                  <a:pt x="2943202" y="107433"/>
                  <a:pt x="2966745" y="208185"/>
                  <a:pt x="2952485" y="339785"/>
                </a:cubicBezTo>
                <a:cubicBezTo>
                  <a:pt x="2938225" y="471385"/>
                  <a:pt x="2962389" y="612895"/>
                  <a:pt x="2952485" y="707886"/>
                </a:cubicBezTo>
                <a:cubicBezTo>
                  <a:pt x="2688104" y="728107"/>
                  <a:pt x="2600016" y="699229"/>
                  <a:pt x="2361988" y="707886"/>
                </a:cubicBezTo>
                <a:cubicBezTo>
                  <a:pt x="2123960" y="716543"/>
                  <a:pt x="2049632" y="721339"/>
                  <a:pt x="1741966" y="707886"/>
                </a:cubicBezTo>
                <a:cubicBezTo>
                  <a:pt x="1434300" y="694433"/>
                  <a:pt x="1366972" y="734824"/>
                  <a:pt x="1180994" y="707886"/>
                </a:cubicBezTo>
                <a:cubicBezTo>
                  <a:pt x="995016" y="680948"/>
                  <a:pt x="915114" y="685084"/>
                  <a:pt x="679072" y="707886"/>
                </a:cubicBezTo>
                <a:cubicBezTo>
                  <a:pt x="443030" y="730688"/>
                  <a:pt x="223213" y="724049"/>
                  <a:pt x="0" y="707886"/>
                </a:cubicBezTo>
                <a:cubicBezTo>
                  <a:pt x="15868" y="628091"/>
                  <a:pt x="-16209" y="486745"/>
                  <a:pt x="0" y="368101"/>
                </a:cubicBezTo>
                <a:cubicBezTo>
                  <a:pt x="16209" y="249458"/>
                  <a:pt x="-15561" y="105631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3647050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How do we know our results are accurate?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0F33D2-AF8A-4230-ACD0-527D6AE43DB2}"/>
              </a:ext>
            </a:extLst>
          </p:cNvPr>
          <p:cNvSpPr txBox="1"/>
          <p:nvPr/>
        </p:nvSpPr>
        <p:spPr>
          <a:xfrm>
            <a:off x="8375523" y="2310192"/>
            <a:ext cx="2616357" cy="707886"/>
          </a:xfrm>
          <a:custGeom>
            <a:avLst/>
            <a:gdLst>
              <a:gd name="connsiteX0" fmla="*/ 0 w 2616357"/>
              <a:gd name="connsiteY0" fmla="*/ 0 h 707886"/>
              <a:gd name="connsiteX1" fmla="*/ 575599 w 2616357"/>
              <a:gd name="connsiteY1" fmla="*/ 0 h 707886"/>
              <a:gd name="connsiteX2" fmla="*/ 1255851 w 2616357"/>
              <a:gd name="connsiteY2" fmla="*/ 0 h 707886"/>
              <a:gd name="connsiteX3" fmla="*/ 1936104 w 2616357"/>
              <a:gd name="connsiteY3" fmla="*/ 0 h 707886"/>
              <a:gd name="connsiteX4" fmla="*/ 2616357 w 2616357"/>
              <a:gd name="connsiteY4" fmla="*/ 0 h 707886"/>
              <a:gd name="connsiteX5" fmla="*/ 2616357 w 2616357"/>
              <a:gd name="connsiteY5" fmla="*/ 332706 h 707886"/>
              <a:gd name="connsiteX6" fmla="*/ 2616357 w 2616357"/>
              <a:gd name="connsiteY6" fmla="*/ 707886 h 707886"/>
              <a:gd name="connsiteX7" fmla="*/ 1962268 w 2616357"/>
              <a:gd name="connsiteY7" fmla="*/ 707886 h 707886"/>
              <a:gd name="connsiteX8" fmla="*/ 1360506 w 2616357"/>
              <a:gd name="connsiteY8" fmla="*/ 707886 h 707886"/>
              <a:gd name="connsiteX9" fmla="*/ 784907 w 2616357"/>
              <a:gd name="connsiteY9" fmla="*/ 707886 h 707886"/>
              <a:gd name="connsiteX10" fmla="*/ 0 w 2616357"/>
              <a:gd name="connsiteY10" fmla="*/ 707886 h 707886"/>
              <a:gd name="connsiteX11" fmla="*/ 0 w 2616357"/>
              <a:gd name="connsiteY11" fmla="*/ 361022 h 707886"/>
              <a:gd name="connsiteX12" fmla="*/ 0 w 2616357"/>
              <a:gd name="connsiteY12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16357" h="707886" extrusionOk="0">
                <a:moveTo>
                  <a:pt x="0" y="0"/>
                </a:moveTo>
                <a:cubicBezTo>
                  <a:pt x="136163" y="-26197"/>
                  <a:pt x="450372" y="-18460"/>
                  <a:pt x="575599" y="0"/>
                </a:cubicBezTo>
                <a:cubicBezTo>
                  <a:pt x="700826" y="18460"/>
                  <a:pt x="935748" y="-12445"/>
                  <a:pt x="1255851" y="0"/>
                </a:cubicBezTo>
                <a:cubicBezTo>
                  <a:pt x="1575954" y="12445"/>
                  <a:pt x="1682513" y="33734"/>
                  <a:pt x="1936104" y="0"/>
                </a:cubicBezTo>
                <a:cubicBezTo>
                  <a:pt x="2189695" y="-33734"/>
                  <a:pt x="2465889" y="26191"/>
                  <a:pt x="2616357" y="0"/>
                </a:cubicBezTo>
                <a:cubicBezTo>
                  <a:pt x="2601207" y="81350"/>
                  <a:pt x="2628765" y="187342"/>
                  <a:pt x="2616357" y="332706"/>
                </a:cubicBezTo>
                <a:cubicBezTo>
                  <a:pt x="2603949" y="478070"/>
                  <a:pt x="2608851" y="585657"/>
                  <a:pt x="2616357" y="707886"/>
                </a:cubicBezTo>
                <a:cubicBezTo>
                  <a:pt x="2466581" y="712060"/>
                  <a:pt x="2204952" y="722932"/>
                  <a:pt x="1962268" y="707886"/>
                </a:cubicBezTo>
                <a:cubicBezTo>
                  <a:pt x="1719584" y="692840"/>
                  <a:pt x="1524033" y="677856"/>
                  <a:pt x="1360506" y="707886"/>
                </a:cubicBezTo>
                <a:cubicBezTo>
                  <a:pt x="1196979" y="737916"/>
                  <a:pt x="964165" y="708728"/>
                  <a:pt x="784907" y="707886"/>
                </a:cubicBezTo>
                <a:cubicBezTo>
                  <a:pt x="605649" y="707044"/>
                  <a:pt x="344877" y="711730"/>
                  <a:pt x="0" y="707886"/>
                </a:cubicBezTo>
                <a:cubicBezTo>
                  <a:pt x="9463" y="547401"/>
                  <a:pt x="980" y="446973"/>
                  <a:pt x="0" y="361022"/>
                </a:cubicBezTo>
                <a:cubicBezTo>
                  <a:pt x="-980" y="275071"/>
                  <a:pt x="-16288" y="7561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17103392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Which are the determinants of war?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5C9A6C-F064-4F33-97C5-A737624A77F4}"/>
              </a:ext>
            </a:extLst>
          </p:cNvPr>
          <p:cNvSpPr txBox="1"/>
          <p:nvPr/>
        </p:nvSpPr>
        <p:spPr>
          <a:xfrm>
            <a:off x="483843" y="5149425"/>
            <a:ext cx="3661298" cy="707886"/>
          </a:xfrm>
          <a:custGeom>
            <a:avLst/>
            <a:gdLst>
              <a:gd name="connsiteX0" fmla="*/ 0 w 3661298"/>
              <a:gd name="connsiteY0" fmla="*/ 0 h 707886"/>
              <a:gd name="connsiteX1" fmla="*/ 683442 w 3661298"/>
              <a:gd name="connsiteY1" fmla="*/ 0 h 707886"/>
              <a:gd name="connsiteX2" fmla="*/ 1330272 w 3661298"/>
              <a:gd name="connsiteY2" fmla="*/ 0 h 707886"/>
              <a:gd name="connsiteX3" fmla="*/ 1940488 w 3661298"/>
              <a:gd name="connsiteY3" fmla="*/ 0 h 707886"/>
              <a:gd name="connsiteX4" fmla="*/ 2550704 w 3661298"/>
              <a:gd name="connsiteY4" fmla="*/ 0 h 707886"/>
              <a:gd name="connsiteX5" fmla="*/ 3087695 w 3661298"/>
              <a:gd name="connsiteY5" fmla="*/ 0 h 707886"/>
              <a:gd name="connsiteX6" fmla="*/ 3661298 w 3661298"/>
              <a:gd name="connsiteY6" fmla="*/ 0 h 707886"/>
              <a:gd name="connsiteX7" fmla="*/ 3661298 w 3661298"/>
              <a:gd name="connsiteY7" fmla="*/ 361022 h 707886"/>
              <a:gd name="connsiteX8" fmla="*/ 3661298 w 3661298"/>
              <a:gd name="connsiteY8" fmla="*/ 707886 h 707886"/>
              <a:gd name="connsiteX9" fmla="*/ 3160921 w 3661298"/>
              <a:gd name="connsiteY9" fmla="*/ 707886 h 707886"/>
              <a:gd name="connsiteX10" fmla="*/ 2660543 w 3661298"/>
              <a:gd name="connsiteY10" fmla="*/ 707886 h 707886"/>
              <a:gd name="connsiteX11" fmla="*/ 2160166 w 3661298"/>
              <a:gd name="connsiteY11" fmla="*/ 707886 h 707886"/>
              <a:gd name="connsiteX12" fmla="*/ 1623175 w 3661298"/>
              <a:gd name="connsiteY12" fmla="*/ 707886 h 707886"/>
              <a:gd name="connsiteX13" fmla="*/ 939733 w 3661298"/>
              <a:gd name="connsiteY13" fmla="*/ 707886 h 707886"/>
              <a:gd name="connsiteX14" fmla="*/ 0 w 3661298"/>
              <a:gd name="connsiteY14" fmla="*/ 707886 h 707886"/>
              <a:gd name="connsiteX15" fmla="*/ 0 w 3661298"/>
              <a:gd name="connsiteY15" fmla="*/ 339785 h 707886"/>
              <a:gd name="connsiteX16" fmla="*/ 0 w 3661298"/>
              <a:gd name="connsiteY16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61298" h="707886" extrusionOk="0">
                <a:moveTo>
                  <a:pt x="0" y="0"/>
                </a:moveTo>
                <a:cubicBezTo>
                  <a:pt x="265456" y="20024"/>
                  <a:pt x="485974" y="15223"/>
                  <a:pt x="683442" y="0"/>
                </a:cubicBezTo>
                <a:cubicBezTo>
                  <a:pt x="880910" y="-15223"/>
                  <a:pt x="1060400" y="-14534"/>
                  <a:pt x="1330272" y="0"/>
                </a:cubicBezTo>
                <a:cubicBezTo>
                  <a:pt x="1600144" y="14534"/>
                  <a:pt x="1780590" y="-13889"/>
                  <a:pt x="1940488" y="0"/>
                </a:cubicBezTo>
                <a:cubicBezTo>
                  <a:pt x="2100386" y="13889"/>
                  <a:pt x="2312850" y="22144"/>
                  <a:pt x="2550704" y="0"/>
                </a:cubicBezTo>
                <a:cubicBezTo>
                  <a:pt x="2788558" y="-22144"/>
                  <a:pt x="2948475" y="-12034"/>
                  <a:pt x="3087695" y="0"/>
                </a:cubicBezTo>
                <a:cubicBezTo>
                  <a:pt x="3226915" y="12034"/>
                  <a:pt x="3450065" y="8738"/>
                  <a:pt x="3661298" y="0"/>
                </a:cubicBezTo>
                <a:cubicBezTo>
                  <a:pt x="3674863" y="124391"/>
                  <a:pt x="3671515" y="230617"/>
                  <a:pt x="3661298" y="361022"/>
                </a:cubicBezTo>
                <a:cubicBezTo>
                  <a:pt x="3651081" y="491427"/>
                  <a:pt x="3666111" y="593032"/>
                  <a:pt x="3661298" y="707886"/>
                </a:cubicBezTo>
                <a:cubicBezTo>
                  <a:pt x="3462637" y="712956"/>
                  <a:pt x="3288926" y="695316"/>
                  <a:pt x="3160921" y="707886"/>
                </a:cubicBezTo>
                <a:cubicBezTo>
                  <a:pt x="3032916" y="720456"/>
                  <a:pt x="2802799" y="720588"/>
                  <a:pt x="2660543" y="707886"/>
                </a:cubicBezTo>
                <a:cubicBezTo>
                  <a:pt x="2518287" y="695184"/>
                  <a:pt x="2326456" y="695192"/>
                  <a:pt x="2160166" y="707886"/>
                </a:cubicBezTo>
                <a:cubicBezTo>
                  <a:pt x="1993876" y="720580"/>
                  <a:pt x="1833508" y="709233"/>
                  <a:pt x="1623175" y="707886"/>
                </a:cubicBezTo>
                <a:cubicBezTo>
                  <a:pt x="1412842" y="706539"/>
                  <a:pt x="1100465" y="730832"/>
                  <a:pt x="939733" y="707886"/>
                </a:cubicBezTo>
                <a:cubicBezTo>
                  <a:pt x="779001" y="684940"/>
                  <a:pt x="446028" y="696216"/>
                  <a:pt x="0" y="707886"/>
                </a:cubicBezTo>
                <a:cubicBezTo>
                  <a:pt x="-5457" y="538234"/>
                  <a:pt x="11618" y="506236"/>
                  <a:pt x="0" y="339785"/>
                </a:cubicBezTo>
                <a:cubicBezTo>
                  <a:pt x="-11618" y="173334"/>
                  <a:pt x="7580" y="98459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Europeans becoming more Eurosceptic?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6D83D4-C590-40B6-927D-3A9004D4034F}"/>
              </a:ext>
            </a:extLst>
          </p:cNvPr>
          <p:cNvSpPr txBox="1"/>
          <p:nvPr/>
        </p:nvSpPr>
        <p:spPr>
          <a:xfrm>
            <a:off x="7992594" y="3151068"/>
            <a:ext cx="2779412" cy="1015663"/>
          </a:xfrm>
          <a:custGeom>
            <a:avLst/>
            <a:gdLst>
              <a:gd name="connsiteX0" fmla="*/ 0 w 2779412"/>
              <a:gd name="connsiteY0" fmla="*/ 0 h 1015663"/>
              <a:gd name="connsiteX1" fmla="*/ 750441 w 2779412"/>
              <a:gd name="connsiteY1" fmla="*/ 0 h 1015663"/>
              <a:gd name="connsiteX2" fmla="*/ 1473088 w 2779412"/>
              <a:gd name="connsiteY2" fmla="*/ 0 h 1015663"/>
              <a:gd name="connsiteX3" fmla="*/ 2167941 w 2779412"/>
              <a:gd name="connsiteY3" fmla="*/ 0 h 1015663"/>
              <a:gd name="connsiteX4" fmla="*/ 2779412 w 2779412"/>
              <a:gd name="connsiteY4" fmla="*/ 0 h 1015663"/>
              <a:gd name="connsiteX5" fmla="*/ 2779412 w 2779412"/>
              <a:gd name="connsiteY5" fmla="*/ 487518 h 1015663"/>
              <a:gd name="connsiteX6" fmla="*/ 2779412 w 2779412"/>
              <a:gd name="connsiteY6" fmla="*/ 1015663 h 1015663"/>
              <a:gd name="connsiteX7" fmla="*/ 2167941 w 2779412"/>
              <a:gd name="connsiteY7" fmla="*/ 1015663 h 1015663"/>
              <a:gd name="connsiteX8" fmla="*/ 1500882 w 2779412"/>
              <a:gd name="connsiteY8" fmla="*/ 1015663 h 1015663"/>
              <a:gd name="connsiteX9" fmla="*/ 750441 w 2779412"/>
              <a:gd name="connsiteY9" fmla="*/ 1015663 h 1015663"/>
              <a:gd name="connsiteX10" fmla="*/ 0 w 2779412"/>
              <a:gd name="connsiteY10" fmla="*/ 1015663 h 1015663"/>
              <a:gd name="connsiteX11" fmla="*/ 0 w 2779412"/>
              <a:gd name="connsiteY11" fmla="*/ 538301 h 1015663"/>
              <a:gd name="connsiteX12" fmla="*/ 0 w 2779412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9412" h="1015663" extrusionOk="0">
                <a:moveTo>
                  <a:pt x="0" y="0"/>
                </a:moveTo>
                <a:cubicBezTo>
                  <a:pt x="313631" y="3019"/>
                  <a:pt x="481090" y="-11970"/>
                  <a:pt x="750441" y="0"/>
                </a:cubicBezTo>
                <a:cubicBezTo>
                  <a:pt x="1019792" y="11970"/>
                  <a:pt x="1124646" y="-19105"/>
                  <a:pt x="1473088" y="0"/>
                </a:cubicBezTo>
                <a:cubicBezTo>
                  <a:pt x="1821530" y="19105"/>
                  <a:pt x="1987383" y="-26271"/>
                  <a:pt x="2167941" y="0"/>
                </a:cubicBezTo>
                <a:cubicBezTo>
                  <a:pt x="2348499" y="26271"/>
                  <a:pt x="2483786" y="20900"/>
                  <a:pt x="2779412" y="0"/>
                </a:cubicBezTo>
                <a:cubicBezTo>
                  <a:pt x="2787309" y="165322"/>
                  <a:pt x="2776166" y="258807"/>
                  <a:pt x="2779412" y="487518"/>
                </a:cubicBezTo>
                <a:cubicBezTo>
                  <a:pt x="2782658" y="716229"/>
                  <a:pt x="2778101" y="772084"/>
                  <a:pt x="2779412" y="1015663"/>
                </a:cubicBezTo>
                <a:cubicBezTo>
                  <a:pt x="2488248" y="985339"/>
                  <a:pt x="2472915" y="1002470"/>
                  <a:pt x="2167941" y="1015663"/>
                </a:cubicBezTo>
                <a:cubicBezTo>
                  <a:pt x="1862967" y="1028856"/>
                  <a:pt x="1801883" y="1000608"/>
                  <a:pt x="1500882" y="1015663"/>
                </a:cubicBezTo>
                <a:cubicBezTo>
                  <a:pt x="1199881" y="1030718"/>
                  <a:pt x="901510" y="1000702"/>
                  <a:pt x="750441" y="1015663"/>
                </a:cubicBezTo>
                <a:cubicBezTo>
                  <a:pt x="599372" y="1030624"/>
                  <a:pt x="310174" y="980759"/>
                  <a:pt x="0" y="1015663"/>
                </a:cubicBezTo>
                <a:cubicBezTo>
                  <a:pt x="-4701" y="802174"/>
                  <a:pt x="1915" y="774697"/>
                  <a:pt x="0" y="538301"/>
                </a:cubicBezTo>
                <a:cubicBezTo>
                  <a:pt x="-1915" y="301905"/>
                  <a:pt x="-10328" y="1307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Are politicians more negative online than offline?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50CC9-6088-4240-BBB9-2D09985F6B3E}"/>
              </a:ext>
            </a:extLst>
          </p:cNvPr>
          <p:cNvSpPr txBox="1"/>
          <p:nvPr/>
        </p:nvSpPr>
        <p:spPr>
          <a:xfrm>
            <a:off x="8816179" y="4834445"/>
            <a:ext cx="2102037" cy="1015663"/>
          </a:xfrm>
          <a:custGeom>
            <a:avLst/>
            <a:gdLst>
              <a:gd name="connsiteX0" fmla="*/ 0 w 2102037"/>
              <a:gd name="connsiteY0" fmla="*/ 0 h 1015663"/>
              <a:gd name="connsiteX1" fmla="*/ 567550 w 2102037"/>
              <a:gd name="connsiteY1" fmla="*/ 0 h 1015663"/>
              <a:gd name="connsiteX2" fmla="*/ 1114080 w 2102037"/>
              <a:gd name="connsiteY2" fmla="*/ 0 h 1015663"/>
              <a:gd name="connsiteX3" fmla="*/ 1639589 w 2102037"/>
              <a:gd name="connsiteY3" fmla="*/ 0 h 1015663"/>
              <a:gd name="connsiteX4" fmla="*/ 2102037 w 2102037"/>
              <a:gd name="connsiteY4" fmla="*/ 0 h 1015663"/>
              <a:gd name="connsiteX5" fmla="*/ 2102037 w 2102037"/>
              <a:gd name="connsiteY5" fmla="*/ 487518 h 1015663"/>
              <a:gd name="connsiteX6" fmla="*/ 2102037 w 2102037"/>
              <a:gd name="connsiteY6" fmla="*/ 1015663 h 1015663"/>
              <a:gd name="connsiteX7" fmla="*/ 1639589 w 2102037"/>
              <a:gd name="connsiteY7" fmla="*/ 1015663 h 1015663"/>
              <a:gd name="connsiteX8" fmla="*/ 1135100 w 2102037"/>
              <a:gd name="connsiteY8" fmla="*/ 1015663 h 1015663"/>
              <a:gd name="connsiteX9" fmla="*/ 567550 w 2102037"/>
              <a:gd name="connsiteY9" fmla="*/ 1015663 h 1015663"/>
              <a:gd name="connsiteX10" fmla="*/ 0 w 2102037"/>
              <a:gd name="connsiteY10" fmla="*/ 1015663 h 1015663"/>
              <a:gd name="connsiteX11" fmla="*/ 0 w 2102037"/>
              <a:gd name="connsiteY11" fmla="*/ 538301 h 1015663"/>
              <a:gd name="connsiteX12" fmla="*/ 0 w 2102037"/>
              <a:gd name="connsiteY12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02037" h="1015663" extrusionOk="0">
                <a:moveTo>
                  <a:pt x="0" y="0"/>
                </a:moveTo>
                <a:cubicBezTo>
                  <a:pt x="199356" y="6068"/>
                  <a:pt x="378202" y="20028"/>
                  <a:pt x="567550" y="0"/>
                </a:cubicBezTo>
                <a:cubicBezTo>
                  <a:pt x="756898" y="-20028"/>
                  <a:pt x="946088" y="-959"/>
                  <a:pt x="1114080" y="0"/>
                </a:cubicBezTo>
                <a:cubicBezTo>
                  <a:pt x="1282072" y="959"/>
                  <a:pt x="1501088" y="8251"/>
                  <a:pt x="1639589" y="0"/>
                </a:cubicBezTo>
                <a:cubicBezTo>
                  <a:pt x="1778090" y="-8251"/>
                  <a:pt x="1928083" y="-11674"/>
                  <a:pt x="2102037" y="0"/>
                </a:cubicBezTo>
                <a:cubicBezTo>
                  <a:pt x="2109934" y="165322"/>
                  <a:pt x="2098791" y="258807"/>
                  <a:pt x="2102037" y="487518"/>
                </a:cubicBezTo>
                <a:cubicBezTo>
                  <a:pt x="2105283" y="716229"/>
                  <a:pt x="2100726" y="772084"/>
                  <a:pt x="2102037" y="1015663"/>
                </a:cubicBezTo>
                <a:cubicBezTo>
                  <a:pt x="1974820" y="1002899"/>
                  <a:pt x="1758835" y="994600"/>
                  <a:pt x="1639589" y="1015663"/>
                </a:cubicBezTo>
                <a:cubicBezTo>
                  <a:pt x="1520343" y="1036726"/>
                  <a:pt x="1245407" y="1018633"/>
                  <a:pt x="1135100" y="1015663"/>
                </a:cubicBezTo>
                <a:cubicBezTo>
                  <a:pt x="1024793" y="1012693"/>
                  <a:pt x="775821" y="1005824"/>
                  <a:pt x="567550" y="1015663"/>
                </a:cubicBezTo>
                <a:cubicBezTo>
                  <a:pt x="359279" y="1025503"/>
                  <a:pt x="178381" y="1002461"/>
                  <a:pt x="0" y="1015663"/>
                </a:cubicBezTo>
                <a:cubicBezTo>
                  <a:pt x="-4701" y="802174"/>
                  <a:pt x="1915" y="774697"/>
                  <a:pt x="0" y="538301"/>
                </a:cubicBezTo>
                <a:cubicBezTo>
                  <a:pt x="-1915" y="301905"/>
                  <a:pt x="-10328" y="13077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dirty="0"/>
              <a:t>Who believes in conspiracy theories?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86E9B1-5CA3-447A-936F-365715E616DC}"/>
              </a:ext>
            </a:extLst>
          </p:cNvPr>
          <p:cNvSpPr txBox="1"/>
          <p:nvPr/>
        </p:nvSpPr>
        <p:spPr>
          <a:xfrm>
            <a:off x="7753883" y="4264739"/>
            <a:ext cx="3244170" cy="400110"/>
          </a:xfrm>
          <a:custGeom>
            <a:avLst/>
            <a:gdLst>
              <a:gd name="connsiteX0" fmla="*/ 0 w 3244170"/>
              <a:gd name="connsiteY0" fmla="*/ 0 h 400110"/>
              <a:gd name="connsiteX1" fmla="*/ 713717 w 3244170"/>
              <a:gd name="connsiteY1" fmla="*/ 0 h 400110"/>
              <a:gd name="connsiteX2" fmla="*/ 1394993 w 3244170"/>
              <a:gd name="connsiteY2" fmla="*/ 0 h 400110"/>
              <a:gd name="connsiteX3" fmla="*/ 2043827 w 3244170"/>
              <a:gd name="connsiteY3" fmla="*/ 0 h 400110"/>
              <a:gd name="connsiteX4" fmla="*/ 3244170 w 3244170"/>
              <a:gd name="connsiteY4" fmla="*/ 0 h 400110"/>
              <a:gd name="connsiteX5" fmla="*/ 3244170 w 3244170"/>
              <a:gd name="connsiteY5" fmla="*/ 400110 h 400110"/>
              <a:gd name="connsiteX6" fmla="*/ 2627778 w 3244170"/>
              <a:gd name="connsiteY6" fmla="*/ 400110 h 400110"/>
              <a:gd name="connsiteX7" fmla="*/ 1914060 w 3244170"/>
              <a:gd name="connsiteY7" fmla="*/ 400110 h 400110"/>
              <a:gd name="connsiteX8" fmla="*/ 1297668 w 3244170"/>
              <a:gd name="connsiteY8" fmla="*/ 400110 h 400110"/>
              <a:gd name="connsiteX9" fmla="*/ 583951 w 3244170"/>
              <a:gd name="connsiteY9" fmla="*/ 400110 h 400110"/>
              <a:gd name="connsiteX10" fmla="*/ 0 w 3244170"/>
              <a:gd name="connsiteY10" fmla="*/ 400110 h 400110"/>
              <a:gd name="connsiteX11" fmla="*/ 0 w 3244170"/>
              <a:gd name="connsiteY11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4170" h="400110" extrusionOk="0">
                <a:moveTo>
                  <a:pt x="0" y="0"/>
                </a:moveTo>
                <a:cubicBezTo>
                  <a:pt x="270644" y="12193"/>
                  <a:pt x="425629" y="4496"/>
                  <a:pt x="713717" y="0"/>
                </a:cubicBezTo>
                <a:cubicBezTo>
                  <a:pt x="1001805" y="-4496"/>
                  <a:pt x="1221924" y="-1484"/>
                  <a:pt x="1394993" y="0"/>
                </a:cubicBezTo>
                <a:cubicBezTo>
                  <a:pt x="1568062" y="1484"/>
                  <a:pt x="1880263" y="-17772"/>
                  <a:pt x="2043827" y="0"/>
                </a:cubicBezTo>
                <a:cubicBezTo>
                  <a:pt x="2207391" y="17772"/>
                  <a:pt x="2669189" y="-54287"/>
                  <a:pt x="3244170" y="0"/>
                </a:cubicBezTo>
                <a:cubicBezTo>
                  <a:pt x="3252828" y="118347"/>
                  <a:pt x="3259355" y="261419"/>
                  <a:pt x="3244170" y="400110"/>
                </a:cubicBezTo>
                <a:cubicBezTo>
                  <a:pt x="3111427" y="397710"/>
                  <a:pt x="2805300" y="403986"/>
                  <a:pt x="2627778" y="400110"/>
                </a:cubicBezTo>
                <a:cubicBezTo>
                  <a:pt x="2450256" y="396234"/>
                  <a:pt x="2237770" y="373418"/>
                  <a:pt x="1914060" y="400110"/>
                </a:cubicBezTo>
                <a:cubicBezTo>
                  <a:pt x="1590350" y="426802"/>
                  <a:pt x="1463078" y="389810"/>
                  <a:pt x="1297668" y="400110"/>
                </a:cubicBezTo>
                <a:cubicBezTo>
                  <a:pt x="1132258" y="410410"/>
                  <a:pt x="798459" y="414308"/>
                  <a:pt x="583951" y="400110"/>
                </a:cubicBezTo>
                <a:cubicBezTo>
                  <a:pt x="369443" y="385912"/>
                  <a:pt x="121648" y="413521"/>
                  <a:pt x="0" y="400110"/>
                </a:cubicBezTo>
                <a:cubicBezTo>
                  <a:pt x="-7016" y="219983"/>
                  <a:pt x="-4118" y="8258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296948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4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GB" sz="2000" strike="sngStrike" dirty="0"/>
              <a:t>Is Elon Musk a fascist?</a:t>
            </a:r>
          </a:p>
        </p:txBody>
      </p:sp>
    </p:spTree>
    <p:extLst>
      <p:ext uri="{BB962C8B-B14F-4D97-AF65-F5344CB8AC3E}">
        <p14:creationId xmlns:p14="http://schemas.microsoft.com/office/powerpoint/2010/main" val="90800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011960" y="1229858"/>
            <a:ext cx="6455640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200"/>
              </a:spcAft>
              <a:defRPr/>
            </a:pP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 </a:t>
            </a:r>
            <a:r>
              <a:rPr lang="en-GB" sz="24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Dr.</a:t>
            </a:r>
            <a:r>
              <a:rPr lang="en-GB" sz="24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Giuseppe </a:t>
            </a:r>
            <a:r>
              <a:rPr lang="en-GB" sz="2400" b="1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Carteny</a:t>
            </a:r>
            <a:endParaRPr lang="en-US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</a:t>
            </a:r>
            <a:r>
              <a:rPr lang="en-US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</a:t>
            </a:r>
            <a:r>
              <a:rPr lang="en-US" i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Wissenschaftlicher</a:t>
            </a:r>
            <a:r>
              <a:rPr lang="en-US" i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Mitarbeiter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at the chair of Prof. Dr. Daniela Braun since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Postdoctoral researcher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Mannheim Centre for European Social Research (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MZES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) from 2021 to 2023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PhD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Political Studies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University of Milan,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Bsc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political science at the LUISS University of Rome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 research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gender-related issues 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-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 how far-right is twisting these - for the </a:t>
            </a:r>
            <a:r>
              <a:rPr lang="en-US" b="1" dirty="0">
                <a:solidFill>
                  <a:srgbClr val="CC6A93"/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UN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TW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IST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Poppins" panose="00000500000000000000" pitchFamily="2" charset="0"/>
                <a:ea typeface="Calibri" panose="020F0502020204030204" pitchFamily="34" charset="0"/>
                <a:cs typeface="Poppins" panose="00000500000000000000" pitchFamily="2" charset="0"/>
              </a:rPr>
              <a:t>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project…</a:t>
            </a:r>
          </a:p>
          <a:p>
            <a:pPr marL="342900" indent="-342900" defTabSz="342900">
              <a:spcAft>
                <a:spcPts val="1000"/>
              </a:spcAft>
              <a:buFont typeface="Wingdings" panose="05000000000000000000" pitchFamily="2" charset="2"/>
              <a:buChar char="§"/>
              <a:defRPr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…but also party competition, political </a:t>
            </a:r>
            <a:r>
              <a:rPr lang="en-US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attitudes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and </a:t>
            </a:r>
            <a:r>
              <a:rPr lang="en-US" dirty="0" err="1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behaviour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in Europe and East Asia using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Comic Sans MS" panose="030F0702030302020204" pitchFamily="66" charset="0"/>
                <a:ea typeface="Calibri" panose="020F0502020204030204" pitchFamily="34" charset="0"/>
                <a:cs typeface="Segoe UI" panose="020B0502040204020203" pitchFamily="34" charset="0"/>
              </a:rPr>
              <a:t>public opinion surveys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Garamond" panose="02020404030301010803" pitchFamily="18" charset="0"/>
                <a:ea typeface="Calibri" panose="020F0502020204030204" pitchFamily="34" charset="0"/>
                <a:cs typeface="Segoe UI" panose="020B0502040204020203" pitchFamily="34" charset="0"/>
              </a:rPr>
              <a:t>experts’ data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  <a:latin typeface="Bahnschrift SemiBold Condensed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party manifestos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,…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29B69D-6616-44A7-86EF-BAFCCE53F5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0" y="1800301"/>
            <a:ext cx="3430820" cy="257526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4640"/>
            <a:ext cx="6782209" cy="638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can expect:</a:t>
            </a:r>
            <a:endParaRPr lang="en-GB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develop a research design 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come up with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proper research questions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select proper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methods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develop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robust analyses</a:t>
            </a:r>
          </a:p>
          <a:p>
            <a:pPr marL="1085850" lvl="1" indent="-342900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produce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understandable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substantially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informative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insights</a:t>
            </a:r>
          </a:p>
          <a:p>
            <a:pPr marL="62865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do it in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It’s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free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open-source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Has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myriad of packages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for different tasks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has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strong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interdisciplinary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user community</a:t>
            </a:r>
            <a:endParaRPr lang="en-GB" sz="2000" i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Has a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steeper learning curve …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but it will repay you with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flexibility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62865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lvl="1">
              <a:spcAft>
                <a:spcPts val="600"/>
              </a:spcAft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F30B9-C304-4F21-A77F-24F9BDFE9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569" y="1895624"/>
            <a:ext cx="4145136" cy="278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7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7571105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can expect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, more specifically is: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create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analytical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models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operationalize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concepts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- translating concepts into variables that can be studied through data.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import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use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explore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wrangle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existing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datasets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about these topics 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Coding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good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practices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To learn the main aspects of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modelling</a:t>
            </a:r>
            <a:endParaRPr lang="en-GB" sz="2400" dirty="0">
              <a:solidFill>
                <a:srgbClr val="00487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Produce informative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summaries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visualizations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of your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quantities of interest</a:t>
            </a: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74295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19" y="1205832"/>
            <a:ext cx="10396859" cy="6355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To do so, what we </a:t>
            </a:r>
            <a:r>
              <a:rPr lang="en-GB" sz="3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 is…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Abstraction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Formulas</a:t>
            </a: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Segoe UI" panose="020B0502040204020203" pitchFamily="34" charset="0"/>
                <a:cs typeface="Segoe UI" panose="020B0502040204020203" pitchFamily="34" charset="0"/>
              </a:rPr>
              <a:t>Patience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Practice</a:t>
            </a:r>
          </a:p>
          <a:p>
            <a:pPr marL="74295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1E5CC1-3ACA-4EA6-BC3A-0A6744436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948" y="2263735"/>
            <a:ext cx="5165980" cy="3095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907FCF-2844-42CC-8FC2-C8C5200AEB8B}"/>
              </a:ext>
            </a:extLst>
          </p:cNvPr>
          <p:cNvSpPr txBox="1"/>
          <p:nvPr/>
        </p:nvSpPr>
        <p:spPr>
          <a:xfrm>
            <a:off x="2513630" y="2953574"/>
            <a:ext cx="2317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1800" dirty="0">
                <a:latin typeface="Segoe UI" panose="020B0502040204020203" pitchFamily="34" charset="0"/>
                <a:cs typeface="Segoe UI" panose="020B0502040204020203" pitchFamily="34" charset="0"/>
              </a:rPr>
              <a:t>(few, no worries)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1F99BFC-1834-4CEB-B179-F9AB33E0CD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04" y="1636337"/>
            <a:ext cx="3891925" cy="434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90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649479E-23F9-4D11-BA6C-466329AE2E86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205832"/>
            <a:ext cx="6773246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What you should</a:t>
            </a:r>
            <a:r>
              <a:rPr lang="en-GB"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not</a:t>
            </a:r>
            <a:r>
              <a:rPr lang="en-GB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expect: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develop models for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causal inference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experimental data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Probability theory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to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collect </a:t>
            </a:r>
            <a:r>
              <a:rPr lang="en-GB" sz="24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primary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data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– surveys, scraping, …. 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Learn how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to write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an essay/term paper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That I’ll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fix your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R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(but I’ll tell you how to do it)</a:t>
            </a:r>
            <a:endParaRPr lang="en-GB" sz="24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DECFC423-96B1-471A-8FE2-8F0261011320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Why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this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?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CC5A1-32FC-4AB9-90B9-4F896BE80B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838" y="1205832"/>
            <a:ext cx="43815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04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24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07.04.2025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notions</a:t>
            </a:r>
            <a:r>
              <a:rPr lang="de-DE" sz="6000" spc="-1" dirty="0">
                <a:solidFill>
                  <a:srgbClr val="C00000"/>
                </a:solidFill>
                <a:latin typeface="Segoe UI"/>
              </a:rPr>
              <a:t> </a:t>
            </a: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3600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where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to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find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them</a:t>
            </a:r>
            <a:endParaRPr lang="de-DE" sz="3600" spc="-1" dirty="0">
              <a:solidFill>
                <a:srgbClr val="00487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5352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89B7-F413-417C-9141-0DD06F5A4CD7}"/>
              </a:ext>
            </a:extLst>
          </p:cNvPr>
          <p:cNvSpPr txBox="1"/>
          <p:nvPr/>
        </p:nvSpPr>
        <p:spPr>
          <a:xfrm>
            <a:off x="4137211" y="206555"/>
            <a:ext cx="18601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4400" spc="-1" dirty="0">
                <a:solidFill>
                  <a:srgbClr val="004876"/>
                </a:solidFill>
                <a:latin typeface="Segoe UI"/>
              </a:rPr>
              <a:t>Model</a:t>
            </a:r>
            <a:endParaRPr lang="en-GB" sz="4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8DFBFB-D9D4-4BCF-9020-2E3E9E4B0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480" y="2328497"/>
            <a:ext cx="1741663" cy="22010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828AAA2-CE24-4A2B-9B5F-B6B8730A4A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648" y="1935692"/>
            <a:ext cx="4665826" cy="29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4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5D2A-B8DF-4EE3-BDC3-5847F4BFDD24}"/>
              </a:ext>
            </a:extLst>
          </p:cNvPr>
          <p:cNvSpPr txBox="1"/>
          <p:nvPr/>
        </p:nvSpPr>
        <p:spPr>
          <a:xfrm>
            <a:off x="668739" y="1433015"/>
            <a:ext cx="609068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One of the main goals of science is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generalisation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about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populations</a:t>
            </a:r>
            <a:endParaRPr lang="en-GB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For generalising we need to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abstract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from the real phenomenon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We need a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theory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that allows us to identify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relationships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between relevant </a:t>
            </a:r>
            <a:r>
              <a:rPr lang="en-GB" sz="2400" b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</a:p>
          <a:p>
            <a:pPr marL="285750" indent="-285750">
              <a:spcAft>
                <a:spcPts val="1200"/>
              </a:spcAft>
              <a:buFontTx/>
              <a:buChar char="-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Some features are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constant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other </a:t>
            </a:r>
            <a:r>
              <a:rPr lang="en-GB" sz="24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vary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– but we are interested in the latter, which are indeed called </a:t>
            </a:r>
            <a:r>
              <a:rPr lang="en-GB" sz="24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</a:p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38BF40-356C-48A9-9C19-397BFEE3D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427" y="1212068"/>
            <a:ext cx="4232453" cy="186133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Model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31CF369D-0696-4FFD-B194-A2B57AC81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720" y="3429000"/>
            <a:ext cx="2815920" cy="27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5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F25D2A-B8DF-4EE3-BDC3-5847F4BFDD24}"/>
              </a:ext>
            </a:extLst>
          </p:cNvPr>
          <p:cNvSpPr txBox="1"/>
          <p:nvPr/>
        </p:nvSpPr>
        <p:spPr>
          <a:xfrm>
            <a:off x="668740" y="1433015"/>
            <a:ext cx="6449236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population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is the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social system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about which you want to make some inferences </a:t>
            </a:r>
            <a:endParaRPr lang="en-GB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 largest component of scientific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inference*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– in the social sciences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There are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different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social systems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– a country, a party system, an election, a war,…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They usually contains certain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that are either known or estimable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important elements remain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unobserved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and indeed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unobservable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Population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4C75FF9D-FEAC-4F20-8C1A-4EEFB09328B5}"/>
              </a:ext>
            </a:extLst>
          </p:cNvPr>
          <p:cNvSpPr/>
          <p:nvPr/>
        </p:nvSpPr>
        <p:spPr>
          <a:xfrm>
            <a:off x="7691717" y="5507289"/>
            <a:ext cx="1187040" cy="92804"/>
          </a:xfrm>
          <a:custGeom>
            <a:avLst/>
            <a:gdLst>
              <a:gd name="connsiteX0" fmla="*/ 0 w 1187040"/>
              <a:gd name="connsiteY0" fmla="*/ 46402 h 92804"/>
              <a:gd name="connsiteX1" fmla="*/ 46402 w 1187040"/>
              <a:gd name="connsiteY1" fmla="*/ 0 h 92804"/>
              <a:gd name="connsiteX2" fmla="*/ 46402 w 1187040"/>
              <a:gd name="connsiteY2" fmla="*/ 23201 h 92804"/>
              <a:gd name="connsiteX3" fmla="*/ 593908 w 1187040"/>
              <a:gd name="connsiteY3" fmla="*/ 23201 h 92804"/>
              <a:gd name="connsiteX4" fmla="*/ 1187040 w 1187040"/>
              <a:gd name="connsiteY4" fmla="*/ 23201 h 92804"/>
              <a:gd name="connsiteX5" fmla="*/ 1187040 w 1187040"/>
              <a:gd name="connsiteY5" fmla="*/ 69603 h 92804"/>
              <a:gd name="connsiteX6" fmla="*/ 628127 w 1187040"/>
              <a:gd name="connsiteY6" fmla="*/ 69603 h 92804"/>
              <a:gd name="connsiteX7" fmla="*/ 46402 w 1187040"/>
              <a:gd name="connsiteY7" fmla="*/ 69603 h 92804"/>
              <a:gd name="connsiteX8" fmla="*/ 46402 w 1187040"/>
              <a:gd name="connsiteY8" fmla="*/ 92804 h 92804"/>
              <a:gd name="connsiteX9" fmla="*/ 0 w 1187040"/>
              <a:gd name="connsiteY9" fmla="*/ 46402 h 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7040" h="92804" fill="none" extrusionOk="0">
                <a:moveTo>
                  <a:pt x="0" y="46402"/>
                </a:moveTo>
                <a:cubicBezTo>
                  <a:pt x="9484" y="31109"/>
                  <a:pt x="37436" y="11104"/>
                  <a:pt x="46402" y="0"/>
                </a:cubicBezTo>
                <a:cubicBezTo>
                  <a:pt x="48383" y="11238"/>
                  <a:pt x="45262" y="15339"/>
                  <a:pt x="46402" y="23201"/>
                </a:cubicBezTo>
                <a:cubicBezTo>
                  <a:pt x="193408" y="-29168"/>
                  <a:pt x="409264" y="69333"/>
                  <a:pt x="593908" y="23201"/>
                </a:cubicBezTo>
                <a:cubicBezTo>
                  <a:pt x="778552" y="-22931"/>
                  <a:pt x="949118" y="35754"/>
                  <a:pt x="1187040" y="23201"/>
                </a:cubicBezTo>
                <a:cubicBezTo>
                  <a:pt x="1187680" y="36567"/>
                  <a:pt x="1185718" y="48466"/>
                  <a:pt x="1187040" y="69603"/>
                </a:cubicBezTo>
                <a:cubicBezTo>
                  <a:pt x="913968" y="123958"/>
                  <a:pt x="784441" y="69513"/>
                  <a:pt x="628127" y="69603"/>
                </a:cubicBezTo>
                <a:cubicBezTo>
                  <a:pt x="471813" y="69693"/>
                  <a:pt x="221093" y="22700"/>
                  <a:pt x="46402" y="69603"/>
                </a:cubicBezTo>
                <a:cubicBezTo>
                  <a:pt x="48733" y="78833"/>
                  <a:pt x="45579" y="87692"/>
                  <a:pt x="46402" y="92804"/>
                </a:cubicBezTo>
                <a:cubicBezTo>
                  <a:pt x="28201" y="76543"/>
                  <a:pt x="14195" y="59978"/>
                  <a:pt x="0" y="46402"/>
                </a:cubicBezTo>
                <a:close/>
              </a:path>
              <a:path w="1187040" h="92804" stroke="0" extrusionOk="0">
                <a:moveTo>
                  <a:pt x="0" y="46402"/>
                </a:moveTo>
                <a:cubicBezTo>
                  <a:pt x="13092" y="23241"/>
                  <a:pt x="29388" y="26246"/>
                  <a:pt x="46402" y="0"/>
                </a:cubicBezTo>
                <a:cubicBezTo>
                  <a:pt x="47501" y="6779"/>
                  <a:pt x="45190" y="12932"/>
                  <a:pt x="46402" y="23201"/>
                </a:cubicBezTo>
                <a:cubicBezTo>
                  <a:pt x="294632" y="-30662"/>
                  <a:pt x="464653" y="43073"/>
                  <a:pt x="593908" y="23201"/>
                </a:cubicBezTo>
                <a:cubicBezTo>
                  <a:pt x="723163" y="3329"/>
                  <a:pt x="909855" y="47101"/>
                  <a:pt x="1187040" y="23201"/>
                </a:cubicBezTo>
                <a:cubicBezTo>
                  <a:pt x="1191532" y="33849"/>
                  <a:pt x="1184872" y="59696"/>
                  <a:pt x="1187040" y="69603"/>
                </a:cubicBezTo>
                <a:cubicBezTo>
                  <a:pt x="941617" y="86530"/>
                  <a:pt x="774109" y="30822"/>
                  <a:pt x="628127" y="69603"/>
                </a:cubicBezTo>
                <a:cubicBezTo>
                  <a:pt x="482145" y="108384"/>
                  <a:pt x="305459" y="22879"/>
                  <a:pt x="46402" y="69603"/>
                </a:cubicBezTo>
                <a:cubicBezTo>
                  <a:pt x="47540" y="75013"/>
                  <a:pt x="45105" y="83584"/>
                  <a:pt x="46402" y="92804"/>
                </a:cubicBezTo>
                <a:cubicBezTo>
                  <a:pt x="22263" y="75528"/>
                  <a:pt x="21995" y="57610"/>
                  <a:pt x="0" y="46402"/>
                </a:cubicBezTo>
                <a:close/>
              </a:path>
            </a:pathLst>
          </a:custGeom>
          <a:solidFill>
            <a:srgbClr val="C00000"/>
          </a:solidFill>
          <a:ln w="19050">
            <a:extLst>
              <a:ext uri="{C807C97D-BFC1-408E-A445-0C87EB9F89A2}">
                <ask:lineSketchStyleProps xmlns:ask="http://schemas.microsoft.com/office/drawing/2018/sketchyshapes" sd="2882217045">
                  <a:prstGeom prst="lef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01B15-AE43-4F31-B301-60CA019956AD}"/>
              </a:ext>
            </a:extLst>
          </p:cNvPr>
          <p:cNvSpPr txBox="1"/>
          <p:nvPr/>
        </p:nvSpPr>
        <p:spPr>
          <a:xfrm>
            <a:off x="8960187" y="5289177"/>
            <a:ext cx="820308" cy="400110"/>
          </a:xfrm>
          <a:custGeom>
            <a:avLst/>
            <a:gdLst>
              <a:gd name="connsiteX0" fmla="*/ 0 w 820308"/>
              <a:gd name="connsiteY0" fmla="*/ 0 h 400110"/>
              <a:gd name="connsiteX1" fmla="*/ 410154 w 820308"/>
              <a:gd name="connsiteY1" fmla="*/ 0 h 400110"/>
              <a:gd name="connsiteX2" fmla="*/ 820308 w 820308"/>
              <a:gd name="connsiteY2" fmla="*/ 0 h 400110"/>
              <a:gd name="connsiteX3" fmla="*/ 820308 w 820308"/>
              <a:gd name="connsiteY3" fmla="*/ 400110 h 400110"/>
              <a:gd name="connsiteX4" fmla="*/ 393748 w 820308"/>
              <a:gd name="connsiteY4" fmla="*/ 400110 h 400110"/>
              <a:gd name="connsiteX5" fmla="*/ 0 w 820308"/>
              <a:gd name="connsiteY5" fmla="*/ 400110 h 400110"/>
              <a:gd name="connsiteX6" fmla="*/ 0 w 820308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308" h="400110" fill="none" extrusionOk="0">
                <a:moveTo>
                  <a:pt x="0" y="0"/>
                </a:moveTo>
                <a:cubicBezTo>
                  <a:pt x="118974" y="-38058"/>
                  <a:pt x="319730" y="23368"/>
                  <a:pt x="410154" y="0"/>
                </a:cubicBezTo>
                <a:cubicBezTo>
                  <a:pt x="500578" y="-23368"/>
                  <a:pt x="707762" y="31570"/>
                  <a:pt x="820308" y="0"/>
                </a:cubicBezTo>
                <a:cubicBezTo>
                  <a:pt x="832239" y="149467"/>
                  <a:pt x="797219" y="209707"/>
                  <a:pt x="820308" y="400110"/>
                </a:cubicBezTo>
                <a:cubicBezTo>
                  <a:pt x="661519" y="431134"/>
                  <a:pt x="560612" y="349079"/>
                  <a:pt x="393748" y="400110"/>
                </a:cubicBezTo>
                <a:cubicBezTo>
                  <a:pt x="226884" y="451141"/>
                  <a:pt x="155657" y="380724"/>
                  <a:pt x="0" y="400110"/>
                </a:cubicBezTo>
                <a:cubicBezTo>
                  <a:pt x="-30072" y="276903"/>
                  <a:pt x="6983" y="81669"/>
                  <a:pt x="0" y="0"/>
                </a:cubicBezTo>
                <a:close/>
              </a:path>
              <a:path w="820308" h="400110" stroke="0" extrusionOk="0">
                <a:moveTo>
                  <a:pt x="0" y="0"/>
                </a:moveTo>
                <a:cubicBezTo>
                  <a:pt x="111518" y="-1651"/>
                  <a:pt x="270864" y="13837"/>
                  <a:pt x="426560" y="0"/>
                </a:cubicBezTo>
                <a:cubicBezTo>
                  <a:pt x="582256" y="-13837"/>
                  <a:pt x="693374" y="46822"/>
                  <a:pt x="820308" y="0"/>
                </a:cubicBezTo>
                <a:cubicBezTo>
                  <a:pt x="849823" y="179764"/>
                  <a:pt x="772909" y="256297"/>
                  <a:pt x="820308" y="400110"/>
                </a:cubicBezTo>
                <a:cubicBezTo>
                  <a:pt x="677556" y="442697"/>
                  <a:pt x="541715" y="368825"/>
                  <a:pt x="393748" y="400110"/>
                </a:cubicBezTo>
                <a:cubicBezTo>
                  <a:pt x="245781" y="431395"/>
                  <a:pt x="168000" y="374877"/>
                  <a:pt x="0" y="400110"/>
                </a:cubicBezTo>
                <a:cubicBezTo>
                  <a:pt x="-23853" y="251300"/>
                  <a:pt x="27769" y="19644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54528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BIAS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BBA33-7987-42A1-9E96-0968DD50C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286" y="1733629"/>
            <a:ext cx="3543974" cy="3121366"/>
          </a:xfrm>
          <a:prstGeom prst="rect">
            <a:avLst/>
          </a:prstGeom>
        </p:spPr>
      </p:pic>
      <p:sp>
        <p:nvSpPr>
          <p:cNvPr id="8" name="Arc 7">
            <a:extLst>
              <a:ext uri="{FF2B5EF4-FFF2-40B4-BE49-F238E27FC236}">
                <a16:creationId xmlns:a16="http://schemas.microsoft.com/office/drawing/2014/main" id="{7451A407-D586-4854-B9ED-B61FD77FD734}"/>
              </a:ext>
            </a:extLst>
          </p:cNvPr>
          <p:cNvSpPr/>
          <p:nvPr/>
        </p:nvSpPr>
        <p:spPr>
          <a:xfrm rot="11409247">
            <a:off x="8528370" y="1620867"/>
            <a:ext cx="1738567" cy="2719812"/>
          </a:xfrm>
          <a:custGeom>
            <a:avLst/>
            <a:gdLst>
              <a:gd name="connsiteX0" fmla="*/ 869283 w 1738567"/>
              <a:gd name="connsiteY0" fmla="*/ 0 h 2719812"/>
              <a:gd name="connsiteX1" fmla="*/ 1738567 w 1738567"/>
              <a:gd name="connsiteY1" fmla="*/ 1359906 h 2719812"/>
              <a:gd name="connsiteX2" fmla="*/ 1303926 w 1738567"/>
              <a:gd name="connsiteY2" fmla="*/ 1359906 h 2719812"/>
              <a:gd name="connsiteX3" fmla="*/ 869284 w 1738567"/>
              <a:gd name="connsiteY3" fmla="*/ 1359906 h 2719812"/>
              <a:gd name="connsiteX4" fmla="*/ 869283 w 1738567"/>
              <a:gd name="connsiteY4" fmla="*/ 0 h 2719812"/>
              <a:gd name="connsiteX0" fmla="*/ 869283 w 1738567"/>
              <a:gd name="connsiteY0" fmla="*/ 0 h 2719812"/>
              <a:gd name="connsiteX1" fmla="*/ 1738567 w 1738567"/>
              <a:gd name="connsiteY1" fmla="*/ 1359906 h 2719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8567" h="2719812" stroke="0" extrusionOk="0">
                <a:moveTo>
                  <a:pt x="869283" y="0"/>
                </a:moveTo>
                <a:cubicBezTo>
                  <a:pt x="1363014" y="67104"/>
                  <a:pt x="1734571" y="797417"/>
                  <a:pt x="1738567" y="1359906"/>
                </a:cubicBezTo>
                <a:cubicBezTo>
                  <a:pt x="1583508" y="1371275"/>
                  <a:pt x="1484765" y="1318963"/>
                  <a:pt x="1303926" y="1359906"/>
                </a:cubicBezTo>
                <a:cubicBezTo>
                  <a:pt x="1123087" y="1400849"/>
                  <a:pt x="1015757" y="1358871"/>
                  <a:pt x="869284" y="1359906"/>
                </a:cubicBezTo>
                <a:cubicBezTo>
                  <a:pt x="852800" y="833266"/>
                  <a:pt x="948168" y="486856"/>
                  <a:pt x="869283" y="0"/>
                </a:cubicBezTo>
                <a:close/>
              </a:path>
              <a:path w="1738567" h="2719812" fill="none" extrusionOk="0">
                <a:moveTo>
                  <a:pt x="869283" y="0"/>
                </a:moveTo>
                <a:cubicBezTo>
                  <a:pt x="1396698" y="41361"/>
                  <a:pt x="1709518" y="597987"/>
                  <a:pt x="1738567" y="1359906"/>
                </a:cubicBezTo>
              </a:path>
              <a:path w="1738567" h="2719812" fill="none" stroke="0" extrusionOk="0">
                <a:moveTo>
                  <a:pt x="869283" y="0"/>
                </a:moveTo>
                <a:cubicBezTo>
                  <a:pt x="1204120" y="17926"/>
                  <a:pt x="1863629" y="619933"/>
                  <a:pt x="1738567" y="1359906"/>
                </a:cubicBezTo>
              </a:path>
            </a:pathLst>
          </a:custGeom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  <a:extLst>
              <a:ext uri="{C807C97D-BFC1-408E-A445-0C87EB9F89A2}">
                <ask:lineSketchStyleProps xmlns:ask="http://schemas.microsoft.com/office/drawing/2018/sketchyshapes" sd="4046824616">
                  <a:prstGeom prst="arc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320072-6EB8-49E7-ACA4-64095B1AAFA5}"/>
              </a:ext>
            </a:extLst>
          </p:cNvPr>
          <p:cNvSpPr txBox="1"/>
          <p:nvPr/>
        </p:nvSpPr>
        <p:spPr>
          <a:xfrm>
            <a:off x="8520167" y="3429000"/>
            <a:ext cx="175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*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75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1979C8A-5B2D-4039-B37C-196B7969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449" y="1960265"/>
            <a:ext cx="4481939" cy="3777146"/>
          </a:xfrm>
          <a:prstGeom prst="rect">
            <a:avLst/>
          </a:prstGeom>
        </p:spPr>
      </p:pic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Sample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CE8BCC-BA44-4AAD-9236-CEB680F8C35E}"/>
              </a:ext>
            </a:extLst>
          </p:cNvPr>
          <p:cNvSpPr txBox="1"/>
          <p:nvPr/>
        </p:nvSpPr>
        <p:spPr>
          <a:xfrm>
            <a:off x="479613" y="1153488"/>
            <a:ext cx="6279776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 sample is…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b="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subset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of the population – and it is the only thing we actually observe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should be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representative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(of some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) of the population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Many ways to obtain it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Simple random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Stratified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Clustered sampling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Quota sampling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fundamental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 because it allows us to understand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why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we need to deal with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76FAC24F-85DE-4621-B1C1-9568E4255551}"/>
              </a:ext>
            </a:extLst>
          </p:cNvPr>
          <p:cNvSpPr/>
          <p:nvPr/>
        </p:nvSpPr>
        <p:spPr>
          <a:xfrm rot="20196821">
            <a:off x="6401399" y="1451050"/>
            <a:ext cx="1187040" cy="92804"/>
          </a:xfrm>
          <a:custGeom>
            <a:avLst/>
            <a:gdLst>
              <a:gd name="connsiteX0" fmla="*/ 0 w 1187040"/>
              <a:gd name="connsiteY0" fmla="*/ 46402 h 92804"/>
              <a:gd name="connsiteX1" fmla="*/ 46402 w 1187040"/>
              <a:gd name="connsiteY1" fmla="*/ 0 h 92804"/>
              <a:gd name="connsiteX2" fmla="*/ 46402 w 1187040"/>
              <a:gd name="connsiteY2" fmla="*/ 23201 h 92804"/>
              <a:gd name="connsiteX3" fmla="*/ 593908 w 1187040"/>
              <a:gd name="connsiteY3" fmla="*/ 23201 h 92804"/>
              <a:gd name="connsiteX4" fmla="*/ 1187040 w 1187040"/>
              <a:gd name="connsiteY4" fmla="*/ 23201 h 92804"/>
              <a:gd name="connsiteX5" fmla="*/ 1187040 w 1187040"/>
              <a:gd name="connsiteY5" fmla="*/ 69603 h 92804"/>
              <a:gd name="connsiteX6" fmla="*/ 628127 w 1187040"/>
              <a:gd name="connsiteY6" fmla="*/ 69603 h 92804"/>
              <a:gd name="connsiteX7" fmla="*/ 46402 w 1187040"/>
              <a:gd name="connsiteY7" fmla="*/ 69603 h 92804"/>
              <a:gd name="connsiteX8" fmla="*/ 46402 w 1187040"/>
              <a:gd name="connsiteY8" fmla="*/ 92804 h 92804"/>
              <a:gd name="connsiteX9" fmla="*/ 0 w 1187040"/>
              <a:gd name="connsiteY9" fmla="*/ 46402 h 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87040" h="92804" fill="none" extrusionOk="0">
                <a:moveTo>
                  <a:pt x="0" y="46402"/>
                </a:moveTo>
                <a:cubicBezTo>
                  <a:pt x="9484" y="31109"/>
                  <a:pt x="37436" y="11104"/>
                  <a:pt x="46402" y="0"/>
                </a:cubicBezTo>
                <a:cubicBezTo>
                  <a:pt x="48383" y="11238"/>
                  <a:pt x="45262" y="15339"/>
                  <a:pt x="46402" y="23201"/>
                </a:cubicBezTo>
                <a:cubicBezTo>
                  <a:pt x="193408" y="-29168"/>
                  <a:pt x="409264" y="69333"/>
                  <a:pt x="593908" y="23201"/>
                </a:cubicBezTo>
                <a:cubicBezTo>
                  <a:pt x="778552" y="-22931"/>
                  <a:pt x="949118" y="35754"/>
                  <a:pt x="1187040" y="23201"/>
                </a:cubicBezTo>
                <a:cubicBezTo>
                  <a:pt x="1187680" y="36567"/>
                  <a:pt x="1185718" y="48466"/>
                  <a:pt x="1187040" y="69603"/>
                </a:cubicBezTo>
                <a:cubicBezTo>
                  <a:pt x="913968" y="123958"/>
                  <a:pt x="784441" y="69513"/>
                  <a:pt x="628127" y="69603"/>
                </a:cubicBezTo>
                <a:cubicBezTo>
                  <a:pt x="471813" y="69693"/>
                  <a:pt x="221093" y="22700"/>
                  <a:pt x="46402" y="69603"/>
                </a:cubicBezTo>
                <a:cubicBezTo>
                  <a:pt x="48733" y="78833"/>
                  <a:pt x="45579" y="87692"/>
                  <a:pt x="46402" y="92804"/>
                </a:cubicBezTo>
                <a:cubicBezTo>
                  <a:pt x="28201" y="76543"/>
                  <a:pt x="14195" y="59978"/>
                  <a:pt x="0" y="46402"/>
                </a:cubicBezTo>
                <a:close/>
              </a:path>
              <a:path w="1187040" h="92804" stroke="0" extrusionOk="0">
                <a:moveTo>
                  <a:pt x="0" y="46402"/>
                </a:moveTo>
                <a:cubicBezTo>
                  <a:pt x="13092" y="23241"/>
                  <a:pt x="29388" y="26246"/>
                  <a:pt x="46402" y="0"/>
                </a:cubicBezTo>
                <a:cubicBezTo>
                  <a:pt x="47501" y="6779"/>
                  <a:pt x="45190" y="12932"/>
                  <a:pt x="46402" y="23201"/>
                </a:cubicBezTo>
                <a:cubicBezTo>
                  <a:pt x="294632" y="-30662"/>
                  <a:pt x="464653" y="43073"/>
                  <a:pt x="593908" y="23201"/>
                </a:cubicBezTo>
                <a:cubicBezTo>
                  <a:pt x="723163" y="3329"/>
                  <a:pt x="909855" y="47101"/>
                  <a:pt x="1187040" y="23201"/>
                </a:cubicBezTo>
                <a:cubicBezTo>
                  <a:pt x="1191532" y="33849"/>
                  <a:pt x="1184872" y="59696"/>
                  <a:pt x="1187040" y="69603"/>
                </a:cubicBezTo>
                <a:cubicBezTo>
                  <a:pt x="941617" y="86530"/>
                  <a:pt x="774109" y="30822"/>
                  <a:pt x="628127" y="69603"/>
                </a:cubicBezTo>
                <a:cubicBezTo>
                  <a:pt x="482145" y="108384"/>
                  <a:pt x="305459" y="22879"/>
                  <a:pt x="46402" y="69603"/>
                </a:cubicBezTo>
                <a:cubicBezTo>
                  <a:pt x="47540" y="75013"/>
                  <a:pt x="45105" y="83584"/>
                  <a:pt x="46402" y="92804"/>
                </a:cubicBezTo>
                <a:cubicBezTo>
                  <a:pt x="22263" y="75528"/>
                  <a:pt x="21995" y="57610"/>
                  <a:pt x="0" y="46402"/>
                </a:cubicBezTo>
                <a:close/>
              </a:path>
            </a:pathLst>
          </a:custGeom>
          <a:solidFill>
            <a:srgbClr val="C00000"/>
          </a:solidFill>
          <a:ln w="19050">
            <a:extLst>
              <a:ext uri="{C807C97D-BFC1-408E-A445-0C87EB9F89A2}">
                <ask:lineSketchStyleProps xmlns:ask="http://schemas.microsoft.com/office/drawing/2018/sketchyshapes" sd="2882217045">
                  <a:prstGeom prst="lef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98E06C-6304-4E56-9A82-B217C4802F76}"/>
              </a:ext>
            </a:extLst>
          </p:cNvPr>
          <p:cNvSpPr txBox="1"/>
          <p:nvPr/>
        </p:nvSpPr>
        <p:spPr>
          <a:xfrm>
            <a:off x="7645172" y="880926"/>
            <a:ext cx="820308" cy="400110"/>
          </a:xfrm>
          <a:custGeom>
            <a:avLst/>
            <a:gdLst>
              <a:gd name="connsiteX0" fmla="*/ 0 w 820308"/>
              <a:gd name="connsiteY0" fmla="*/ 0 h 400110"/>
              <a:gd name="connsiteX1" fmla="*/ 410154 w 820308"/>
              <a:gd name="connsiteY1" fmla="*/ 0 h 400110"/>
              <a:gd name="connsiteX2" fmla="*/ 820308 w 820308"/>
              <a:gd name="connsiteY2" fmla="*/ 0 h 400110"/>
              <a:gd name="connsiteX3" fmla="*/ 820308 w 820308"/>
              <a:gd name="connsiteY3" fmla="*/ 400110 h 400110"/>
              <a:gd name="connsiteX4" fmla="*/ 393748 w 820308"/>
              <a:gd name="connsiteY4" fmla="*/ 400110 h 400110"/>
              <a:gd name="connsiteX5" fmla="*/ 0 w 820308"/>
              <a:gd name="connsiteY5" fmla="*/ 400110 h 400110"/>
              <a:gd name="connsiteX6" fmla="*/ 0 w 820308"/>
              <a:gd name="connsiteY6" fmla="*/ 0 h 400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0308" h="400110" fill="none" extrusionOk="0">
                <a:moveTo>
                  <a:pt x="0" y="0"/>
                </a:moveTo>
                <a:cubicBezTo>
                  <a:pt x="118974" y="-38058"/>
                  <a:pt x="319730" y="23368"/>
                  <a:pt x="410154" y="0"/>
                </a:cubicBezTo>
                <a:cubicBezTo>
                  <a:pt x="500578" y="-23368"/>
                  <a:pt x="707762" y="31570"/>
                  <a:pt x="820308" y="0"/>
                </a:cubicBezTo>
                <a:cubicBezTo>
                  <a:pt x="832239" y="149467"/>
                  <a:pt x="797219" y="209707"/>
                  <a:pt x="820308" y="400110"/>
                </a:cubicBezTo>
                <a:cubicBezTo>
                  <a:pt x="661519" y="431134"/>
                  <a:pt x="560612" y="349079"/>
                  <a:pt x="393748" y="400110"/>
                </a:cubicBezTo>
                <a:cubicBezTo>
                  <a:pt x="226884" y="451141"/>
                  <a:pt x="155657" y="380724"/>
                  <a:pt x="0" y="400110"/>
                </a:cubicBezTo>
                <a:cubicBezTo>
                  <a:pt x="-30072" y="276903"/>
                  <a:pt x="6983" y="81669"/>
                  <a:pt x="0" y="0"/>
                </a:cubicBezTo>
                <a:close/>
              </a:path>
              <a:path w="820308" h="400110" stroke="0" extrusionOk="0">
                <a:moveTo>
                  <a:pt x="0" y="0"/>
                </a:moveTo>
                <a:cubicBezTo>
                  <a:pt x="111518" y="-1651"/>
                  <a:pt x="270864" y="13837"/>
                  <a:pt x="426560" y="0"/>
                </a:cubicBezTo>
                <a:cubicBezTo>
                  <a:pt x="582256" y="-13837"/>
                  <a:pt x="693374" y="46822"/>
                  <a:pt x="820308" y="0"/>
                </a:cubicBezTo>
                <a:cubicBezTo>
                  <a:pt x="849823" y="179764"/>
                  <a:pt x="772909" y="256297"/>
                  <a:pt x="820308" y="400110"/>
                </a:cubicBezTo>
                <a:cubicBezTo>
                  <a:pt x="677556" y="442697"/>
                  <a:pt x="541715" y="368825"/>
                  <a:pt x="393748" y="400110"/>
                </a:cubicBezTo>
                <a:cubicBezTo>
                  <a:pt x="245781" y="431395"/>
                  <a:pt x="168000" y="374877"/>
                  <a:pt x="0" y="400110"/>
                </a:cubicBezTo>
                <a:cubicBezTo>
                  <a:pt x="-23853" y="251300"/>
                  <a:pt x="27769" y="19644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7545282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39671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59336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Observations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 &amp; variables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BB316-59C3-4AD4-800F-B5227F3D858C}"/>
              </a:ext>
            </a:extLst>
          </p:cNvPr>
          <p:cNvSpPr txBox="1"/>
          <p:nvPr/>
        </p:nvSpPr>
        <p:spPr>
          <a:xfrm>
            <a:off x="479612" y="1153488"/>
            <a:ext cx="662043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Observation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It is a basic unit of </a:t>
            </a:r>
            <a:r>
              <a:rPr lang="en-GB" sz="200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analysis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and/or </a:t>
            </a:r>
            <a:r>
              <a:rPr lang="en-GB" sz="2000" i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measurement</a:t>
            </a:r>
            <a:endParaRPr lang="en-GB" sz="20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has some features which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vary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the social system (but are constant for her/him/them/…) measured in different ways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Variable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 features of the observation that varies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Is also called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random variable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since the actual data are randomly produced from the social system and gave some probability to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occurr</a:t>
            </a: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" name="Graphic 9" descr="Skeleton with solid fill">
            <a:extLst>
              <a:ext uri="{FF2B5EF4-FFF2-40B4-BE49-F238E27FC236}">
                <a16:creationId xmlns:a16="http://schemas.microsoft.com/office/drawing/2014/main" id="{7F60DEB3-C295-481E-BC72-B64F298BD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4150" y="1593439"/>
            <a:ext cx="1336525" cy="1336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A5E1FD-0674-4863-81A1-FB99BEC1D3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0675" y="1791460"/>
            <a:ext cx="1644917" cy="1644917"/>
          </a:xfrm>
          <a:prstGeom prst="rect">
            <a:avLst/>
          </a:prstGeom>
        </p:spPr>
      </p:pic>
      <p:pic>
        <p:nvPicPr>
          <p:cNvPr id="11" name="Graphic 10" descr="Connections with solid fill">
            <a:extLst>
              <a:ext uri="{FF2B5EF4-FFF2-40B4-BE49-F238E27FC236}">
                <a16:creationId xmlns:a16="http://schemas.microsoft.com/office/drawing/2014/main" id="{041A0E29-6C22-4CAF-97A4-23F305DF7C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1762" y="1517720"/>
            <a:ext cx="1412244" cy="141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3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Who am I?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71935" y="1526952"/>
            <a:ext cx="675147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42900">
              <a:spcAft>
                <a:spcPts val="1200"/>
              </a:spcAft>
              <a:defRPr/>
            </a:pPr>
            <a:r>
              <a:rPr lang="en-GB" sz="28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Contacts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Office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Building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C5 4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Room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1.02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Office hours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tbd</a:t>
            </a:r>
            <a:endParaRPr lang="en-GB" sz="2000" dirty="0">
              <a:solidFill>
                <a:srgbClr val="C00000"/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Email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 err="1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giuseppe.carteny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(at)uni-saarland.de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Teams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gica004(at)uni-saarland.de</a:t>
            </a:r>
          </a:p>
          <a:p>
            <a:pPr defTabSz="342900">
              <a:spcAft>
                <a:spcPts val="1200"/>
              </a:spcAft>
              <a:defRPr/>
            </a:pP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Materials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: </a:t>
            </a:r>
            <a:r>
              <a:rPr lang="en-GB" sz="20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Teams</a:t>
            </a:r>
            <a:r>
              <a:rPr lang="en-GB" sz="20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(I’ll create the space after this lesson)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5BA4B4-F1A4-4108-AC94-C236413309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060" y="1800301"/>
            <a:ext cx="3430820" cy="25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03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102121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Basic </a:t>
            </a: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notions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: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Correlation</a:t>
            </a:r>
            <a:r>
              <a:rPr lang="de-DE" sz="4800" spc="-1" dirty="0">
                <a:solidFill>
                  <a:srgbClr val="004876"/>
                </a:solidFill>
                <a:latin typeface="Segoe UI"/>
              </a:rPr>
              <a:t> &amp; </a:t>
            </a:r>
            <a:r>
              <a:rPr lang="de-DE" sz="4800" spc="-1" dirty="0" err="1">
                <a:solidFill>
                  <a:srgbClr val="004876"/>
                </a:solidFill>
                <a:latin typeface="Segoe UI"/>
              </a:rPr>
              <a:t>Causation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19A57-3F41-4C41-B838-51D7C085D07D}"/>
              </a:ext>
            </a:extLst>
          </p:cNvPr>
          <p:cNvSpPr txBox="1"/>
          <p:nvPr/>
        </p:nvSpPr>
        <p:spPr>
          <a:xfrm>
            <a:off x="479612" y="1153488"/>
            <a:ext cx="6620435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GB" sz="24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Correlation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… between two 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variables</a:t>
            </a:r>
            <a:r>
              <a:rPr lang="en-GB" sz="20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is the extent to which </a:t>
            </a:r>
            <a:r>
              <a:rPr lang="en-GB" sz="2000" b="0" i="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they occur together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GB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need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variation</a:t>
            </a:r>
            <a:endParaRPr lang="en-GB" sz="2000" b="1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You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always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need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comparison 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of some kind</a:t>
            </a:r>
            <a:endParaRPr lang="en-GB" sz="2000" i="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It is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 which is then translated in a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statistical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concept.</a:t>
            </a:r>
            <a:endParaRPr lang="en-GB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Correlation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is not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… </a:t>
            </a:r>
            <a:r>
              <a:rPr lang="en-GB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Causation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Causation is a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change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 some features that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result from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a change in </a:t>
            </a:r>
            <a:r>
              <a:rPr lang="en-GB" sz="20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other features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Mostly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unobservable-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comparison of counterfactual worlds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C52B4-ACA6-4ACE-A883-E15FC7C21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495" y="4022280"/>
            <a:ext cx="3325385" cy="1649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777966-EE2D-4AB0-AF76-22DA8E5E71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7666495" y="1686775"/>
            <a:ext cx="3305636" cy="208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6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31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07.04.2025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Assignments</a:t>
            </a:r>
            <a:endParaRPr lang="de-DE" sz="6000" spc="-1" dirty="0">
              <a:solidFill>
                <a:srgbClr val="C00000"/>
              </a:solidFill>
              <a:latin typeface="Segoe UI"/>
            </a:endParaRPr>
          </a:p>
          <a:p>
            <a:pPr algn="ctr">
              <a:spcBef>
                <a:spcPts val="0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3600" spc="-1" dirty="0">
                <a:solidFill>
                  <a:srgbClr val="004876"/>
                </a:solidFill>
                <a:latin typeface="Segoe UI"/>
              </a:rPr>
              <a:t>and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where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to</a:t>
            </a:r>
            <a:r>
              <a:rPr lang="de-DE" sz="3600" spc="-1" dirty="0">
                <a:solidFill>
                  <a:srgbClr val="004876"/>
                </a:solidFill>
                <a:latin typeface="Segoe UI"/>
              </a:rPr>
              <a:t> find </a:t>
            </a:r>
            <a:r>
              <a:rPr lang="de-DE" sz="3600" spc="-1" dirty="0" err="1">
                <a:solidFill>
                  <a:srgbClr val="004876"/>
                </a:solidFill>
                <a:latin typeface="Segoe UI"/>
              </a:rPr>
              <a:t>them</a:t>
            </a:r>
            <a:endParaRPr lang="de-DE" sz="3600" spc="-1" dirty="0">
              <a:solidFill>
                <a:srgbClr val="004876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330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837961" y="1870146"/>
            <a:ext cx="4516077" cy="646331"/>
          </a:xfrm>
          <a:custGeom>
            <a:avLst/>
            <a:gdLst>
              <a:gd name="connsiteX0" fmla="*/ 0 w 4516077"/>
              <a:gd name="connsiteY0" fmla="*/ 0 h 646331"/>
              <a:gd name="connsiteX1" fmla="*/ 690315 w 4516077"/>
              <a:gd name="connsiteY1" fmla="*/ 0 h 646331"/>
              <a:gd name="connsiteX2" fmla="*/ 1290308 w 4516077"/>
              <a:gd name="connsiteY2" fmla="*/ 0 h 646331"/>
              <a:gd name="connsiteX3" fmla="*/ 1980622 w 4516077"/>
              <a:gd name="connsiteY3" fmla="*/ 0 h 646331"/>
              <a:gd name="connsiteX4" fmla="*/ 2535455 w 4516077"/>
              <a:gd name="connsiteY4" fmla="*/ 0 h 646331"/>
              <a:gd name="connsiteX5" fmla="*/ 3180609 w 4516077"/>
              <a:gd name="connsiteY5" fmla="*/ 0 h 646331"/>
              <a:gd name="connsiteX6" fmla="*/ 3916084 w 4516077"/>
              <a:gd name="connsiteY6" fmla="*/ 0 h 646331"/>
              <a:gd name="connsiteX7" fmla="*/ 4516077 w 4516077"/>
              <a:gd name="connsiteY7" fmla="*/ 0 h 646331"/>
              <a:gd name="connsiteX8" fmla="*/ 4516077 w 4516077"/>
              <a:gd name="connsiteY8" fmla="*/ 646331 h 646331"/>
              <a:gd name="connsiteX9" fmla="*/ 3780602 w 4516077"/>
              <a:gd name="connsiteY9" fmla="*/ 646331 h 646331"/>
              <a:gd name="connsiteX10" fmla="*/ 3270930 w 4516077"/>
              <a:gd name="connsiteY10" fmla="*/ 646331 h 646331"/>
              <a:gd name="connsiteX11" fmla="*/ 2580615 w 4516077"/>
              <a:gd name="connsiteY11" fmla="*/ 646331 h 646331"/>
              <a:gd name="connsiteX12" fmla="*/ 1890301 w 4516077"/>
              <a:gd name="connsiteY12" fmla="*/ 646331 h 646331"/>
              <a:gd name="connsiteX13" fmla="*/ 1290308 w 4516077"/>
              <a:gd name="connsiteY13" fmla="*/ 646331 h 646331"/>
              <a:gd name="connsiteX14" fmla="*/ 690315 w 4516077"/>
              <a:gd name="connsiteY14" fmla="*/ 646331 h 646331"/>
              <a:gd name="connsiteX15" fmla="*/ 0 w 4516077"/>
              <a:gd name="connsiteY15" fmla="*/ 646331 h 646331"/>
              <a:gd name="connsiteX16" fmla="*/ 0 w 4516077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6077" h="646331" extrusionOk="0">
                <a:moveTo>
                  <a:pt x="0" y="0"/>
                </a:moveTo>
                <a:cubicBezTo>
                  <a:pt x="166150" y="-1585"/>
                  <a:pt x="412607" y="-30951"/>
                  <a:pt x="690315" y="0"/>
                </a:cubicBezTo>
                <a:cubicBezTo>
                  <a:pt x="968023" y="30951"/>
                  <a:pt x="1105294" y="12633"/>
                  <a:pt x="1290308" y="0"/>
                </a:cubicBezTo>
                <a:cubicBezTo>
                  <a:pt x="1475322" y="-12633"/>
                  <a:pt x="1648684" y="-26766"/>
                  <a:pt x="1980622" y="0"/>
                </a:cubicBezTo>
                <a:cubicBezTo>
                  <a:pt x="2312560" y="26766"/>
                  <a:pt x="2346258" y="-15919"/>
                  <a:pt x="2535455" y="0"/>
                </a:cubicBezTo>
                <a:cubicBezTo>
                  <a:pt x="2724652" y="15919"/>
                  <a:pt x="3011554" y="-12403"/>
                  <a:pt x="3180609" y="0"/>
                </a:cubicBezTo>
                <a:cubicBezTo>
                  <a:pt x="3349664" y="12403"/>
                  <a:pt x="3711624" y="-34464"/>
                  <a:pt x="3916084" y="0"/>
                </a:cubicBezTo>
                <a:cubicBezTo>
                  <a:pt x="4120544" y="34464"/>
                  <a:pt x="4326312" y="-18681"/>
                  <a:pt x="4516077" y="0"/>
                </a:cubicBezTo>
                <a:cubicBezTo>
                  <a:pt x="4520665" y="162035"/>
                  <a:pt x="4532670" y="379331"/>
                  <a:pt x="4516077" y="646331"/>
                </a:cubicBezTo>
                <a:cubicBezTo>
                  <a:pt x="4237118" y="674817"/>
                  <a:pt x="4105148" y="629701"/>
                  <a:pt x="3780602" y="646331"/>
                </a:cubicBezTo>
                <a:cubicBezTo>
                  <a:pt x="3456057" y="662961"/>
                  <a:pt x="3508827" y="666352"/>
                  <a:pt x="3270930" y="646331"/>
                </a:cubicBezTo>
                <a:cubicBezTo>
                  <a:pt x="3033033" y="626310"/>
                  <a:pt x="2762527" y="654808"/>
                  <a:pt x="2580615" y="646331"/>
                </a:cubicBezTo>
                <a:cubicBezTo>
                  <a:pt x="2398703" y="637854"/>
                  <a:pt x="2095900" y="680220"/>
                  <a:pt x="1890301" y="646331"/>
                </a:cubicBezTo>
                <a:cubicBezTo>
                  <a:pt x="1684702" y="612442"/>
                  <a:pt x="1412921" y="625221"/>
                  <a:pt x="1290308" y="646331"/>
                </a:cubicBezTo>
                <a:cubicBezTo>
                  <a:pt x="1167695" y="667441"/>
                  <a:pt x="928542" y="630217"/>
                  <a:pt x="690315" y="646331"/>
                </a:cubicBezTo>
                <a:cubicBezTo>
                  <a:pt x="452088" y="662445"/>
                  <a:pt x="277530" y="652294"/>
                  <a:pt x="0" y="646331"/>
                </a:cubicBezTo>
                <a:cubicBezTo>
                  <a:pt x="-16304" y="450869"/>
                  <a:pt x="-20415" y="231809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Start with/Refresh </a:t>
            </a:r>
            <a:r>
              <a:rPr lang="en-GB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504354" y="2944941"/>
            <a:ext cx="1333607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Practice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3850127" y="2891394"/>
            <a:ext cx="648620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 platform to practice without installation: 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sz="16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https://adp-cvk.quarto.pub/r-for-social-science-data-analysis/</a:t>
            </a:r>
            <a:endParaRPr lang="en-GB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Some basic statistics with R:</a:t>
            </a:r>
            <a:b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https://statsandr.com/blog/descriptive-statistics-in-r/</a:t>
            </a: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1E4D3-3943-4FB1-95F4-07EA71F70BAA}"/>
              </a:ext>
            </a:extLst>
          </p:cNvPr>
          <p:cNvSpPr txBox="1"/>
          <p:nvPr/>
        </p:nvSpPr>
        <p:spPr>
          <a:xfrm>
            <a:off x="2200621" y="4743009"/>
            <a:ext cx="1649506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Installation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E6406-D854-4DDB-B608-4348BFB62AB6}"/>
              </a:ext>
            </a:extLst>
          </p:cNvPr>
          <p:cNvSpPr txBox="1"/>
          <p:nvPr/>
        </p:nvSpPr>
        <p:spPr>
          <a:xfrm>
            <a:off x="4124436" y="4773786"/>
            <a:ext cx="64862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Are R and </a:t>
            </a:r>
            <a:r>
              <a:rPr lang="en-GB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Rstudio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installed on your computer/laptop?</a:t>
            </a:r>
          </a:p>
        </p:txBody>
      </p:sp>
    </p:spTree>
    <p:extLst>
      <p:ext uri="{BB962C8B-B14F-4D97-AF65-F5344CB8AC3E}">
        <p14:creationId xmlns:p14="http://schemas.microsoft.com/office/powerpoint/2010/main" val="3092272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4206582" y="1854075"/>
            <a:ext cx="3778836" cy="646331"/>
          </a:xfrm>
          <a:custGeom>
            <a:avLst/>
            <a:gdLst>
              <a:gd name="connsiteX0" fmla="*/ 0 w 3778836"/>
              <a:gd name="connsiteY0" fmla="*/ 0 h 646331"/>
              <a:gd name="connsiteX1" fmla="*/ 667594 w 3778836"/>
              <a:gd name="connsiteY1" fmla="*/ 0 h 646331"/>
              <a:gd name="connsiteX2" fmla="*/ 1259612 w 3778836"/>
              <a:gd name="connsiteY2" fmla="*/ 0 h 646331"/>
              <a:gd name="connsiteX3" fmla="*/ 1927206 w 3778836"/>
              <a:gd name="connsiteY3" fmla="*/ 0 h 646331"/>
              <a:gd name="connsiteX4" fmla="*/ 2481436 w 3778836"/>
              <a:gd name="connsiteY4" fmla="*/ 0 h 646331"/>
              <a:gd name="connsiteX5" fmla="*/ 3111242 w 3778836"/>
              <a:gd name="connsiteY5" fmla="*/ 0 h 646331"/>
              <a:gd name="connsiteX6" fmla="*/ 3778836 w 3778836"/>
              <a:gd name="connsiteY6" fmla="*/ 0 h 646331"/>
              <a:gd name="connsiteX7" fmla="*/ 3778836 w 3778836"/>
              <a:gd name="connsiteY7" fmla="*/ 646331 h 646331"/>
              <a:gd name="connsiteX8" fmla="*/ 3111242 w 3778836"/>
              <a:gd name="connsiteY8" fmla="*/ 646331 h 646331"/>
              <a:gd name="connsiteX9" fmla="*/ 2405859 w 3778836"/>
              <a:gd name="connsiteY9" fmla="*/ 646331 h 646331"/>
              <a:gd name="connsiteX10" fmla="*/ 1889418 w 3778836"/>
              <a:gd name="connsiteY10" fmla="*/ 646331 h 646331"/>
              <a:gd name="connsiteX11" fmla="*/ 1221824 w 3778836"/>
              <a:gd name="connsiteY11" fmla="*/ 646331 h 646331"/>
              <a:gd name="connsiteX12" fmla="*/ 554229 w 3778836"/>
              <a:gd name="connsiteY12" fmla="*/ 646331 h 646331"/>
              <a:gd name="connsiteX13" fmla="*/ 0 w 3778836"/>
              <a:gd name="connsiteY13" fmla="*/ 646331 h 646331"/>
              <a:gd name="connsiteX14" fmla="*/ 0 w 3778836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8836" h="646331" extrusionOk="0">
                <a:moveTo>
                  <a:pt x="0" y="0"/>
                </a:moveTo>
                <a:cubicBezTo>
                  <a:pt x="184812" y="11551"/>
                  <a:pt x="468879" y="2951"/>
                  <a:pt x="667594" y="0"/>
                </a:cubicBezTo>
                <a:cubicBezTo>
                  <a:pt x="866309" y="-2951"/>
                  <a:pt x="1067273" y="23501"/>
                  <a:pt x="1259612" y="0"/>
                </a:cubicBezTo>
                <a:cubicBezTo>
                  <a:pt x="1451951" y="-23501"/>
                  <a:pt x="1733086" y="23498"/>
                  <a:pt x="1927206" y="0"/>
                </a:cubicBezTo>
                <a:cubicBezTo>
                  <a:pt x="2121326" y="-23498"/>
                  <a:pt x="2235417" y="19355"/>
                  <a:pt x="2481436" y="0"/>
                </a:cubicBezTo>
                <a:cubicBezTo>
                  <a:pt x="2727455" y="-19355"/>
                  <a:pt x="2956661" y="14224"/>
                  <a:pt x="3111242" y="0"/>
                </a:cubicBezTo>
                <a:cubicBezTo>
                  <a:pt x="3265823" y="-14224"/>
                  <a:pt x="3446745" y="-26638"/>
                  <a:pt x="3778836" y="0"/>
                </a:cubicBezTo>
                <a:cubicBezTo>
                  <a:pt x="3785317" y="153741"/>
                  <a:pt x="3761017" y="326001"/>
                  <a:pt x="3778836" y="646331"/>
                </a:cubicBezTo>
                <a:cubicBezTo>
                  <a:pt x="3598978" y="655473"/>
                  <a:pt x="3315556" y="635399"/>
                  <a:pt x="3111242" y="646331"/>
                </a:cubicBezTo>
                <a:cubicBezTo>
                  <a:pt x="2906928" y="657263"/>
                  <a:pt x="2621490" y="651882"/>
                  <a:pt x="2405859" y="646331"/>
                </a:cubicBezTo>
                <a:cubicBezTo>
                  <a:pt x="2190228" y="640780"/>
                  <a:pt x="2009554" y="627522"/>
                  <a:pt x="1889418" y="646331"/>
                </a:cubicBezTo>
                <a:cubicBezTo>
                  <a:pt x="1769282" y="665140"/>
                  <a:pt x="1442026" y="675206"/>
                  <a:pt x="1221824" y="646331"/>
                </a:cubicBezTo>
                <a:cubicBezTo>
                  <a:pt x="1001622" y="617456"/>
                  <a:pt x="804439" y="656555"/>
                  <a:pt x="554229" y="646331"/>
                </a:cubicBezTo>
                <a:cubicBezTo>
                  <a:pt x="304020" y="636107"/>
                  <a:pt x="117616" y="639062"/>
                  <a:pt x="0" y="646331"/>
                </a:cubicBezTo>
                <a:cubicBezTo>
                  <a:pt x="18495" y="504618"/>
                  <a:pt x="21369" y="318630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Read (a bit)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B9F85D88-779B-4EFC-8DD5-B7428D4233BF}"/>
              </a:ext>
            </a:extLst>
          </p:cNvPr>
          <p:cNvSpPr txBox="1"/>
          <p:nvPr/>
        </p:nvSpPr>
        <p:spPr>
          <a:xfrm>
            <a:off x="2232212" y="2920706"/>
            <a:ext cx="1891553" cy="461665"/>
          </a:xfrm>
          <a:prstGeom prst="rect">
            <a:avLst/>
          </a:prstGeom>
          <a:solidFill>
            <a:srgbClr val="004876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Resources</a:t>
            </a: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15294EE7-1D55-4D7B-9226-B523CE364BF2}"/>
              </a:ext>
            </a:extLst>
          </p:cNvPr>
          <p:cNvSpPr txBox="1"/>
          <p:nvPr/>
        </p:nvSpPr>
        <p:spPr>
          <a:xfrm>
            <a:off x="4206582" y="2920705"/>
            <a:ext cx="6486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See the references!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Bueno de Mesquita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&amp; Fowlers (2021) - Chapters 2, 3, and 5</a:t>
            </a:r>
          </a:p>
          <a:p>
            <a:pPr marL="342900" indent="-342900">
              <a:buFontTx/>
              <a:buChar char="-"/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King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(1998) – Chapter 1 </a:t>
            </a:r>
          </a:p>
          <a:p>
            <a:pPr marL="342900" indent="-342900">
              <a:buFontTx/>
              <a:buChar char="-"/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(I’ll share them via Teams later today)</a:t>
            </a:r>
          </a:p>
        </p:txBody>
      </p:sp>
    </p:spTree>
    <p:extLst>
      <p:ext uri="{BB962C8B-B14F-4D97-AF65-F5344CB8AC3E}">
        <p14:creationId xmlns:p14="http://schemas.microsoft.com/office/powerpoint/2010/main" val="1895857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6995-E133-C71F-81C2-ACE60E1F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>
            <a:extLst>
              <a:ext uri="{FF2B5EF4-FFF2-40B4-BE49-F238E27FC236}">
                <a16:creationId xmlns:a16="http://schemas.microsoft.com/office/drawing/2014/main" id="{FF3E3BD2-1C9A-FAB3-AD06-FF81D02E323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>
            <a:extLst>
              <a:ext uri="{FF2B5EF4-FFF2-40B4-BE49-F238E27FC236}">
                <a16:creationId xmlns:a16="http://schemas.microsoft.com/office/drawing/2014/main" id="{65931894-4149-EAE9-14B6-095BDD3AE54C}"/>
              </a:ext>
            </a:extLst>
          </p:cNvPr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6B1493-0ABA-4020-85A4-1347BB8039E0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BB7036-F128-4447-90D8-D7D77D829E84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9" name="PlaceHolder 1">
            <a:extLst>
              <a:ext uri="{FF2B5EF4-FFF2-40B4-BE49-F238E27FC236}">
                <a16:creationId xmlns:a16="http://schemas.microsoft.com/office/drawing/2014/main" id="{9C1C3DD7-0A16-4868-A418-71E6E3BF68FA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Assignment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004876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31BCC-4963-4AD1-A9DF-EFA3AA7C7D74}"/>
              </a:ext>
            </a:extLst>
          </p:cNvPr>
          <p:cNvSpPr txBox="1"/>
          <p:nvPr/>
        </p:nvSpPr>
        <p:spPr>
          <a:xfrm>
            <a:off x="3191223" y="1894820"/>
            <a:ext cx="5853953" cy="646331"/>
          </a:xfrm>
          <a:custGeom>
            <a:avLst/>
            <a:gdLst>
              <a:gd name="connsiteX0" fmla="*/ 0 w 5853953"/>
              <a:gd name="connsiteY0" fmla="*/ 0 h 646331"/>
              <a:gd name="connsiteX1" fmla="*/ 708979 w 5853953"/>
              <a:gd name="connsiteY1" fmla="*/ 0 h 646331"/>
              <a:gd name="connsiteX2" fmla="*/ 1300878 w 5853953"/>
              <a:gd name="connsiteY2" fmla="*/ 0 h 646331"/>
              <a:gd name="connsiteX3" fmla="*/ 2009857 w 5853953"/>
              <a:gd name="connsiteY3" fmla="*/ 0 h 646331"/>
              <a:gd name="connsiteX4" fmla="*/ 2543217 w 5853953"/>
              <a:gd name="connsiteY4" fmla="*/ 0 h 646331"/>
              <a:gd name="connsiteX5" fmla="*/ 3193657 w 5853953"/>
              <a:gd name="connsiteY5" fmla="*/ 0 h 646331"/>
              <a:gd name="connsiteX6" fmla="*/ 3961175 w 5853953"/>
              <a:gd name="connsiteY6" fmla="*/ 0 h 646331"/>
              <a:gd name="connsiteX7" fmla="*/ 4435995 w 5853953"/>
              <a:gd name="connsiteY7" fmla="*/ 0 h 646331"/>
              <a:gd name="connsiteX8" fmla="*/ 5144974 w 5853953"/>
              <a:gd name="connsiteY8" fmla="*/ 0 h 646331"/>
              <a:gd name="connsiteX9" fmla="*/ 5853953 w 5853953"/>
              <a:gd name="connsiteY9" fmla="*/ 0 h 646331"/>
              <a:gd name="connsiteX10" fmla="*/ 5853953 w 5853953"/>
              <a:gd name="connsiteY10" fmla="*/ 646331 h 646331"/>
              <a:gd name="connsiteX11" fmla="*/ 5320593 w 5853953"/>
              <a:gd name="connsiteY11" fmla="*/ 646331 h 646331"/>
              <a:gd name="connsiteX12" fmla="*/ 4611614 w 5853953"/>
              <a:gd name="connsiteY12" fmla="*/ 646331 h 646331"/>
              <a:gd name="connsiteX13" fmla="*/ 4019714 w 5853953"/>
              <a:gd name="connsiteY13" fmla="*/ 646331 h 646331"/>
              <a:gd name="connsiteX14" fmla="*/ 3427815 w 5853953"/>
              <a:gd name="connsiteY14" fmla="*/ 646331 h 646331"/>
              <a:gd name="connsiteX15" fmla="*/ 2952994 w 5853953"/>
              <a:gd name="connsiteY15" fmla="*/ 646331 h 646331"/>
              <a:gd name="connsiteX16" fmla="*/ 2478173 w 5853953"/>
              <a:gd name="connsiteY16" fmla="*/ 646331 h 646331"/>
              <a:gd name="connsiteX17" fmla="*/ 1827734 w 5853953"/>
              <a:gd name="connsiteY17" fmla="*/ 646331 h 646331"/>
              <a:gd name="connsiteX18" fmla="*/ 1235835 w 5853953"/>
              <a:gd name="connsiteY18" fmla="*/ 646331 h 646331"/>
              <a:gd name="connsiteX19" fmla="*/ 702474 w 5853953"/>
              <a:gd name="connsiteY19" fmla="*/ 646331 h 646331"/>
              <a:gd name="connsiteX20" fmla="*/ 0 w 5853953"/>
              <a:gd name="connsiteY20" fmla="*/ 646331 h 646331"/>
              <a:gd name="connsiteX21" fmla="*/ 0 w 5853953"/>
              <a:gd name="connsiteY21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853953" h="646331" extrusionOk="0">
                <a:moveTo>
                  <a:pt x="0" y="0"/>
                </a:moveTo>
                <a:cubicBezTo>
                  <a:pt x="198516" y="4249"/>
                  <a:pt x="500236" y="22909"/>
                  <a:pt x="708979" y="0"/>
                </a:cubicBezTo>
                <a:cubicBezTo>
                  <a:pt x="917722" y="-22909"/>
                  <a:pt x="1150798" y="14004"/>
                  <a:pt x="1300878" y="0"/>
                </a:cubicBezTo>
                <a:cubicBezTo>
                  <a:pt x="1450958" y="-14004"/>
                  <a:pt x="1763114" y="-14793"/>
                  <a:pt x="2009857" y="0"/>
                </a:cubicBezTo>
                <a:cubicBezTo>
                  <a:pt x="2256600" y="14793"/>
                  <a:pt x="2418940" y="24063"/>
                  <a:pt x="2543217" y="0"/>
                </a:cubicBezTo>
                <a:cubicBezTo>
                  <a:pt x="2667494" y="-24063"/>
                  <a:pt x="3011679" y="9730"/>
                  <a:pt x="3193657" y="0"/>
                </a:cubicBezTo>
                <a:cubicBezTo>
                  <a:pt x="3375635" y="-9730"/>
                  <a:pt x="3681330" y="16761"/>
                  <a:pt x="3961175" y="0"/>
                </a:cubicBezTo>
                <a:cubicBezTo>
                  <a:pt x="4241020" y="-16761"/>
                  <a:pt x="4314062" y="-1006"/>
                  <a:pt x="4435995" y="0"/>
                </a:cubicBezTo>
                <a:cubicBezTo>
                  <a:pt x="4557928" y="1006"/>
                  <a:pt x="4926068" y="-20873"/>
                  <a:pt x="5144974" y="0"/>
                </a:cubicBezTo>
                <a:cubicBezTo>
                  <a:pt x="5363880" y="20873"/>
                  <a:pt x="5649609" y="-18169"/>
                  <a:pt x="5853953" y="0"/>
                </a:cubicBezTo>
                <a:cubicBezTo>
                  <a:pt x="5843892" y="135526"/>
                  <a:pt x="5828615" y="438213"/>
                  <a:pt x="5853953" y="646331"/>
                </a:cubicBezTo>
                <a:cubicBezTo>
                  <a:pt x="5633333" y="631501"/>
                  <a:pt x="5446079" y="626389"/>
                  <a:pt x="5320593" y="646331"/>
                </a:cubicBezTo>
                <a:cubicBezTo>
                  <a:pt x="5195107" y="666273"/>
                  <a:pt x="4838840" y="667037"/>
                  <a:pt x="4611614" y="646331"/>
                </a:cubicBezTo>
                <a:cubicBezTo>
                  <a:pt x="4384388" y="625625"/>
                  <a:pt x="4278960" y="652848"/>
                  <a:pt x="4019714" y="646331"/>
                </a:cubicBezTo>
                <a:cubicBezTo>
                  <a:pt x="3760468" y="639814"/>
                  <a:pt x="3713234" y="638694"/>
                  <a:pt x="3427815" y="646331"/>
                </a:cubicBezTo>
                <a:cubicBezTo>
                  <a:pt x="3142396" y="653968"/>
                  <a:pt x="3048146" y="644448"/>
                  <a:pt x="2952994" y="646331"/>
                </a:cubicBezTo>
                <a:cubicBezTo>
                  <a:pt x="2857842" y="648214"/>
                  <a:pt x="2661272" y="627837"/>
                  <a:pt x="2478173" y="646331"/>
                </a:cubicBezTo>
                <a:cubicBezTo>
                  <a:pt x="2295074" y="664825"/>
                  <a:pt x="1968328" y="659286"/>
                  <a:pt x="1827734" y="646331"/>
                </a:cubicBezTo>
                <a:cubicBezTo>
                  <a:pt x="1687140" y="633376"/>
                  <a:pt x="1391413" y="648801"/>
                  <a:pt x="1235835" y="646331"/>
                </a:cubicBezTo>
                <a:cubicBezTo>
                  <a:pt x="1080257" y="643861"/>
                  <a:pt x="936840" y="642437"/>
                  <a:pt x="702474" y="646331"/>
                </a:cubicBezTo>
                <a:cubicBezTo>
                  <a:pt x="468108" y="650225"/>
                  <a:pt x="209007" y="618557"/>
                  <a:pt x="0" y="646331"/>
                </a:cubicBezTo>
                <a:cubicBezTo>
                  <a:pt x="-7409" y="479364"/>
                  <a:pt x="19712" y="238229"/>
                  <a:pt x="0" y="0"/>
                </a:cubicBezTo>
                <a:close/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5489627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latin typeface="Segoe UI" panose="020B0502040204020203" pitchFamily="34" charset="0"/>
                <a:cs typeface="Segoe UI" panose="020B0502040204020203" pitchFamily="34" charset="0"/>
              </a:rPr>
              <a:t>Start building your </a:t>
            </a:r>
            <a:r>
              <a:rPr lang="en-GB" sz="3600" dirty="0">
                <a:solidFill>
                  <a:srgbClr val="00487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Model!</a:t>
            </a:r>
          </a:p>
        </p:txBody>
      </p:sp>
      <p:pic>
        <p:nvPicPr>
          <p:cNvPr id="10" name="Picture 9">
            <a:hlinkClick r:id="rId3"/>
            <a:extLst>
              <a:ext uri="{FF2B5EF4-FFF2-40B4-BE49-F238E27FC236}">
                <a16:creationId xmlns:a16="http://schemas.microsoft.com/office/drawing/2014/main" id="{6137F415-7244-4A16-9C42-18164B1F06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7779" y="2962146"/>
            <a:ext cx="2815920" cy="2709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2FCAB-F95B-4FA5-B070-556C2AF12FFB}"/>
              </a:ext>
            </a:extLst>
          </p:cNvPr>
          <p:cNvSpPr txBox="1"/>
          <p:nvPr/>
        </p:nvSpPr>
        <p:spPr>
          <a:xfrm>
            <a:off x="7293699" y="4740235"/>
            <a:ext cx="14334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D</a:t>
            </a:r>
            <a:r>
              <a:rPr lang="en-GB" dirty="0"/>
              <a:t>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BF1C8-4CBF-42F3-906F-49267E800B27}"/>
              </a:ext>
            </a:extLst>
          </p:cNvPr>
          <p:cNvSpPr txBox="1"/>
          <p:nvPr/>
        </p:nvSpPr>
        <p:spPr>
          <a:xfrm>
            <a:off x="3100763" y="4741282"/>
            <a:ext cx="15520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I</a:t>
            </a:r>
            <a:r>
              <a:rPr lang="en-GB" dirty="0"/>
              <a:t>ndependent </a:t>
            </a:r>
            <a:br>
              <a:rPr lang="en-GB" dirty="0"/>
            </a:br>
            <a:r>
              <a:rPr lang="en-GB" sz="2400" b="1" dirty="0"/>
              <a:t>V</a:t>
            </a:r>
            <a:r>
              <a:rPr lang="en-GB" dirty="0"/>
              <a:t>ariable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13166-0A60-42BA-B2E6-6B48564EF387}"/>
              </a:ext>
            </a:extLst>
          </p:cNvPr>
          <p:cNvSpPr txBox="1"/>
          <p:nvPr/>
        </p:nvSpPr>
        <p:spPr>
          <a:xfrm>
            <a:off x="6118199" y="3154678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C</a:t>
            </a:r>
            <a:r>
              <a:rPr lang="en-GB" dirty="0"/>
              <a:t>onfounder</a:t>
            </a:r>
          </a:p>
        </p:txBody>
      </p:sp>
    </p:spTree>
    <p:extLst>
      <p:ext uri="{BB962C8B-B14F-4D97-AF65-F5344CB8AC3E}">
        <p14:creationId xmlns:p14="http://schemas.microsoft.com/office/powerpoint/2010/main" val="1484617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/>
          </p:nvPr>
        </p:nvSpPr>
        <p:spPr>
          <a:xfrm>
            <a:off x="116280" y="762480"/>
            <a:ext cx="12187080" cy="2666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endParaRPr lang="de-DE" sz="4400" b="0" strike="noStrike" spc="-1" dirty="0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Thank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for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your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rgbClr val="19406B"/>
                </a:solidFill>
                <a:latin typeface="Segoe UI"/>
              </a:rPr>
              <a:t>attention</a:t>
            </a:r>
            <a:r>
              <a:rPr lang="de-DE" sz="4800" b="1" strike="noStrike" spc="-1" dirty="0">
                <a:solidFill>
                  <a:srgbClr val="19406B"/>
                </a:solidFill>
                <a:latin typeface="Segoe UI"/>
              </a:rPr>
              <a:t>!</a:t>
            </a:r>
            <a:endParaRPr lang="de-DE" sz="4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2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57BB37E-8E49-42D7-B526-EBA47C0B32D0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dt" idx="2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D2B3F6-8D26-44B8-AAA5-7BF7BE8B47B8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C127C30F-18DE-49B3-94A5-53C191095924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xfrm>
            <a:off x="1625760" y="6416640"/>
            <a:ext cx="8984880" cy="364680"/>
          </a:xfrm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8C066F9-9681-48CC-A834-C60FE0662BCC}"/>
              </a:ext>
            </a:extLst>
          </p:cNvPr>
          <p:cNvSpPr txBox="1">
            <a:spLocks/>
          </p:cNvSpPr>
          <p:nvPr/>
        </p:nvSpPr>
        <p:spPr>
          <a:xfrm>
            <a:off x="0" y="508480"/>
            <a:ext cx="12187080" cy="9012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6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References</a:t>
            </a:r>
            <a:endParaRPr lang="de-DE" sz="4800" spc="-1" dirty="0">
              <a:solidFill>
                <a:srgbClr val="004876"/>
              </a:solidFill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93D8C-C328-445A-AE6D-0E5278A991B3}"/>
              </a:ext>
            </a:extLst>
          </p:cNvPr>
          <p:cNvSpPr txBox="1"/>
          <p:nvPr/>
        </p:nvSpPr>
        <p:spPr>
          <a:xfrm>
            <a:off x="3263900" y="1621135"/>
            <a:ext cx="821690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68000" algn="just">
              <a:spcBef>
                <a:spcPts val="600"/>
              </a:spcBef>
            </a:pP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Bueno de Mesquita, E., &amp; Fowler, A. (2021). </a:t>
            </a:r>
            <a:r>
              <a:rPr lang="en-GB" sz="2400" i="1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Thinking clearly with data: A guide to quantitative reasoning and analysis</a:t>
            </a:r>
            <a:r>
              <a:rPr lang="en-GB" sz="2400" u="sng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Princeton University Press.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indent="-468000" algn="just">
              <a:spcBef>
                <a:spcPts val="600"/>
              </a:spcBef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King, G. (1998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). </a:t>
            </a:r>
            <a:r>
              <a:rPr lang="en-GB" sz="2400" i="1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Unifying Political Methodology: The Likelihood Theory of Statistical Inference</a:t>
            </a:r>
            <a:r>
              <a:rPr lang="en-GB" sz="24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University of Michigan Press. </a:t>
            </a:r>
          </a:p>
          <a:p>
            <a:pPr indent="-468000" algn="just">
              <a:spcBef>
                <a:spcPts val="600"/>
              </a:spcBef>
            </a:pPr>
            <a:endParaRPr lang="en-GB" sz="2400" dirty="0"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71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Today‘s</a:t>
            </a:r>
            <a:r>
              <a:rPr lang="de-DE" sz="4800" b="1" strike="noStrike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trike="noStrike" spc="-1" dirty="0" err="1">
                <a:solidFill>
                  <a:schemeClr val="tx2"/>
                </a:solidFill>
                <a:latin typeface="Segoe UI"/>
              </a:rPr>
              <a:t>seminar</a:t>
            </a:r>
            <a:endParaRPr lang="de-DE" sz="4800" b="0" strike="noStrike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7984D-E346-42A3-AFB1-B29E635F22CF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E1B676F7-2869-4AC4-876C-A9293A9CD05A}"/>
              </a:ext>
            </a:extLst>
          </p:cNvPr>
          <p:cNvSpPr txBox="1"/>
          <p:nvPr/>
        </p:nvSpPr>
        <p:spPr>
          <a:xfrm>
            <a:off x="1236078" y="1759830"/>
            <a:ext cx="6455640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Logistics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and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rules</a:t>
            </a:r>
            <a:endParaRPr lang="en-US" sz="3200" b="1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Why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this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course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?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Basic</a:t>
            </a: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004876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notions</a:t>
            </a:r>
          </a:p>
          <a:p>
            <a:pPr marL="285750" indent="-285750" defTabSz="342900">
              <a:spcAft>
                <a:spcPts val="1800"/>
              </a:spcAft>
              <a:buFont typeface="Wingdings" panose="05000000000000000000" pitchFamily="2" charset="2"/>
              <a:buChar char="§"/>
              <a:defRPr/>
            </a:pPr>
            <a:r>
              <a:rPr lang="en-US" sz="32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>
                <a:solidFill>
                  <a:srgbClr val="C00000"/>
                </a:solidFill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Assignment</a:t>
            </a:r>
          </a:p>
          <a:p>
            <a:pPr defTabSz="342900">
              <a:spcAft>
                <a:spcPts val="1200"/>
              </a:spcAft>
              <a:defRPr/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B15F8B-B2D4-49E3-AB71-929AAD43FEEC}"/>
              </a:ext>
            </a:extLst>
          </p:cNvPr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137137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0527E-71C7-4AE3-9E54-9448485DBF1B}"/>
              </a:ext>
            </a:extLst>
          </p:cNvPr>
          <p:cNvSpPr>
            <a:spLocks noGrp="1"/>
          </p:cNvSpPr>
          <p:nvPr>
            <p:ph type="ftr" idx="4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A8E42-DCA7-452A-8001-2FA261C8C8A7}"/>
              </a:ext>
            </a:extLst>
          </p:cNvPr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552C9D0-4B3B-4D54-ADD8-D98114BE05E7}" type="slidenum">
              <a:rPr lang="en-GB" smtClean="0"/>
              <a:t>5</a:t>
            </a:fld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5492A4B-74D3-42C1-B095-34623101AD46}"/>
              </a:ext>
            </a:extLst>
          </p:cNvPr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07.04.2025</a:t>
            </a:fld>
            <a:endParaRPr lang="de-DE"/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689A16DC-6030-4480-AD8D-C06719468B25}"/>
              </a:ext>
            </a:extLst>
          </p:cNvPr>
          <p:cNvSpPr txBox="1">
            <a:spLocks/>
          </p:cNvSpPr>
          <p:nvPr/>
        </p:nvSpPr>
        <p:spPr>
          <a:xfrm>
            <a:off x="1663140" y="2124211"/>
            <a:ext cx="8865720" cy="1094117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6000" b="1" spc="-1" dirty="0" err="1">
                <a:solidFill>
                  <a:srgbClr val="004876"/>
                </a:solidFill>
                <a:latin typeface="Segoe UI"/>
              </a:rPr>
              <a:t>Logistics</a:t>
            </a:r>
            <a:r>
              <a:rPr lang="de-DE" sz="60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6000" spc="-1" dirty="0">
                <a:solidFill>
                  <a:schemeClr val="tx2"/>
                </a:solidFill>
                <a:latin typeface="Segoe UI"/>
              </a:rPr>
              <a:t>and </a:t>
            </a:r>
            <a:r>
              <a:rPr lang="de-DE" sz="6000" b="1" spc="-1" dirty="0" err="1">
                <a:solidFill>
                  <a:srgbClr val="C00000"/>
                </a:solidFill>
                <a:latin typeface="Segoe UI"/>
              </a:rPr>
              <a:t>rules</a:t>
            </a:r>
            <a:endParaRPr lang="de-DE" sz="6000" spc="-1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9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12C9FB-6B55-45BE-8D97-921E273A823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Content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1B57-C481-4D60-84E6-6B941A83DABF}"/>
              </a:ext>
            </a:extLst>
          </p:cNvPr>
          <p:cNvSpPr txBox="1"/>
          <p:nvPr/>
        </p:nvSpPr>
        <p:spPr>
          <a:xfrm>
            <a:off x="6411939" y="3582371"/>
            <a:ext cx="480653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/>
                <a:cs typeface="Segoe UI"/>
              </a:rPr>
              <a:t>How to </a:t>
            </a:r>
            <a:r>
              <a:rPr lang="en-GB" sz="2600" dirty="0">
                <a:solidFill>
                  <a:srgbClr val="004876"/>
                </a:solidFill>
                <a:latin typeface="Segoe UI"/>
                <a:cs typeface="Segoe UI"/>
              </a:rPr>
              <a:t>Analyse Digital Content for Political Science Research</a:t>
            </a:r>
            <a:endParaRPr lang="en-GB" sz="2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7B71AE-FB60-415F-94A7-1A0F32325744}"/>
              </a:ext>
            </a:extLst>
          </p:cNvPr>
          <p:cNvSpPr txBox="1"/>
          <p:nvPr/>
        </p:nvSpPr>
        <p:spPr>
          <a:xfrm>
            <a:off x="6411939" y="2042339"/>
            <a:ext cx="371016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How to Apply the Classical </a:t>
            </a:r>
            <a:r>
              <a:rPr lang="en-GB" sz="26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GB" sz="26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oolbox </a:t>
            </a:r>
            <a:endParaRPr lang="en-GB" sz="2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A3FE8F-2CF3-4EED-BCA6-C72DFC260086}"/>
              </a:ext>
            </a:extLst>
          </p:cNvPr>
          <p:cNvSpPr txBox="1"/>
          <p:nvPr/>
        </p:nvSpPr>
        <p:spPr>
          <a:xfrm>
            <a:off x="6411939" y="2859703"/>
            <a:ext cx="1581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Giuseppe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84C2AE-C5C7-4B92-BC3B-73EE9D98E7E9}"/>
              </a:ext>
            </a:extLst>
          </p:cNvPr>
          <p:cNvSpPr txBox="1"/>
          <p:nvPr/>
        </p:nvSpPr>
        <p:spPr>
          <a:xfrm>
            <a:off x="6411939" y="4420310"/>
            <a:ext cx="1434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Alexander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56D5EC-E65F-43D6-B8FC-8ABD5D58C0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2226437"/>
            <a:ext cx="866461" cy="86646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FBB83DC-B98D-4332-B14A-695F421ECF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887" y="3734503"/>
            <a:ext cx="1012052" cy="101205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85BDA9-3986-4762-B6F5-42C061341379}"/>
              </a:ext>
            </a:extLst>
          </p:cNvPr>
          <p:cNvSpPr txBox="1"/>
          <p:nvPr/>
        </p:nvSpPr>
        <p:spPr>
          <a:xfrm>
            <a:off x="1113552" y="2374096"/>
            <a:ext cx="3018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First six classes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DE867D-FBF5-4809-B47C-6843B86D1D92}"/>
              </a:ext>
            </a:extLst>
          </p:cNvPr>
          <p:cNvSpPr txBox="1"/>
          <p:nvPr/>
        </p:nvSpPr>
        <p:spPr>
          <a:xfrm>
            <a:off x="1136135" y="3765775"/>
            <a:ext cx="3439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00487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Second six classes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311D3F-10F4-4C4F-A26C-8901F55F634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</p:spTree>
    <p:extLst>
      <p:ext uri="{BB962C8B-B14F-4D97-AF65-F5344CB8AC3E}">
        <p14:creationId xmlns:p14="http://schemas.microsoft.com/office/powerpoint/2010/main" val="926642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Content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83AF4-32F7-46E3-969F-11812D80E404}"/>
              </a:ext>
            </a:extLst>
          </p:cNvPr>
          <p:cNvSpPr txBox="1"/>
          <p:nvPr/>
        </p:nvSpPr>
        <p:spPr>
          <a:xfrm>
            <a:off x="668740" y="1433015"/>
            <a:ext cx="96317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Class 1 – </a:t>
            </a:r>
            <a:r>
              <a:rPr lang="en-GB" dirty="0"/>
              <a:t>Intro: Motivation, materials, aims, requirements, …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r>
              <a:rPr lang="en-GB" b="1" dirty="0"/>
              <a:t>Class 2 – </a:t>
            </a:r>
            <a:r>
              <a:rPr lang="en-GB" dirty="0"/>
              <a:t>The first bricks: Data structures, statistical concepts, revising R basics, …</a:t>
            </a:r>
          </a:p>
          <a:p>
            <a:endParaRPr lang="en-GB" dirty="0"/>
          </a:p>
          <a:p>
            <a:r>
              <a:rPr lang="en-GB" b="1" dirty="0"/>
              <a:t>Class 3 – </a:t>
            </a:r>
            <a:r>
              <a:rPr lang="en-GB" dirty="0"/>
              <a:t>Going multivariate! Generalised linear models, and the bread and butter of multivariate methods (i.e., </a:t>
            </a:r>
            <a:r>
              <a:rPr lang="en-GB" i="1" dirty="0"/>
              <a:t>the</a:t>
            </a:r>
            <a:r>
              <a:rPr lang="en-GB" dirty="0"/>
              <a:t> linear model)</a:t>
            </a:r>
          </a:p>
          <a:p>
            <a:endParaRPr lang="en-GB" dirty="0"/>
          </a:p>
          <a:p>
            <a:r>
              <a:rPr lang="en-GB" b="1" dirty="0"/>
              <a:t>Class 4 –</a:t>
            </a:r>
            <a:r>
              <a:rPr lang="en-GB" dirty="0"/>
              <a:t> Make your analyses understandable! Quantities of interest and how to visualize them</a:t>
            </a:r>
          </a:p>
          <a:p>
            <a:endParaRPr lang="en-GB" dirty="0"/>
          </a:p>
          <a:p>
            <a:r>
              <a:rPr lang="en-GB" b="1" dirty="0"/>
              <a:t>Class 5 –</a:t>
            </a:r>
            <a:r>
              <a:rPr lang="en-GB" dirty="0"/>
              <a:t> How to deal with categories and counts: </a:t>
            </a:r>
            <a:r>
              <a:rPr lang="en-GB" dirty="0" err="1"/>
              <a:t>Probit</a:t>
            </a:r>
            <a:r>
              <a:rPr lang="en-GB" dirty="0"/>
              <a:t>, Logit, &amp; friends</a:t>
            </a:r>
          </a:p>
          <a:p>
            <a:endParaRPr lang="en-GB" dirty="0"/>
          </a:p>
          <a:p>
            <a:r>
              <a:rPr lang="en-GB" b="1" dirty="0"/>
              <a:t>Class 6 –</a:t>
            </a:r>
            <a:r>
              <a:rPr lang="en-GB" dirty="0"/>
              <a:t>  Outro: Review/How to apply these methods to your research questions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5E5CCD-1876-4B3F-9B9F-5DC63C664515}"/>
              </a:ext>
            </a:extLst>
          </p:cNvPr>
          <p:cNvSpPr txBox="1"/>
          <p:nvPr/>
        </p:nvSpPr>
        <p:spPr>
          <a:xfrm>
            <a:off x="9136483" y="4632157"/>
            <a:ext cx="323666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800" dirty="0">
                <a:latin typeface="Edwardian Script ITC" panose="030303020407070D0804" pitchFamily="66" charset="0"/>
              </a:rPr>
              <a:t>Syllabus</a:t>
            </a:r>
            <a:endParaRPr lang="en-GB" sz="6600" dirty="0">
              <a:latin typeface="Edwardian Script ITC" panose="030303020407070D0804" pitchFamily="66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CFA1B-1A24-4856-9DDE-E99165DB6343}"/>
              </a:ext>
            </a:extLst>
          </p:cNvPr>
          <p:cNvSpPr txBox="1"/>
          <p:nvPr/>
        </p:nvSpPr>
        <p:spPr>
          <a:xfrm>
            <a:off x="10610640" y="5739843"/>
            <a:ext cx="1372909" cy="338554"/>
          </a:xfrm>
          <a:custGeom>
            <a:avLst/>
            <a:gdLst>
              <a:gd name="connsiteX0" fmla="*/ 0 w 1372909"/>
              <a:gd name="connsiteY0" fmla="*/ 0 h 338554"/>
              <a:gd name="connsiteX1" fmla="*/ 713913 w 1372909"/>
              <a:gd name="connsiteY1" fmla="*/ 0 h 338554"/>
              <a:gd name="connsiteX2" fmla="*/ 1372909 w 1372909"/>
              <a:gd name="connsiteY2" fmla="*/ 0 h 338554"/>
              <a:gd name="connsiteX3" fmla="*/ 1372909 w 1372909"/>
              <a:gd name="connsiteY3" fmla="*/ 338554 h 338554"/>
              <a:gd name="connsiteX4" fmla="*/ 713913 w 1372909"/>
              <a:gd name="connsiteY4" fmla="*/ 338554 h 338554"/>
              <a:gd name="connsiteX5" fmla="*/ 0 w 1372909"/>
              <a:gd name="connsiteY5" fmla="*/ 338554 h 338554"/>
              <a:gd name="connsiteX6" fmla="*/ 0 w 1372909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2909" h="338554" fill="none" extrusionOk="0">
                <a:moveTo>
                  <a:pt x="0" y="0"/>
                </a:moveTo>
                <a:cubicBezTo>
                  <a:pt x="343573" y="-11806"/>
                  <a:pt x="404702" y="-12516"/>
                  <a:pt x="713913" y="0"/>
                </a:cubicBezTo>
                <a:cubicBezTo>
                  <a:pt x="1023124" y="12516"/>
                  <a:pt x="1154168" y="-7710"/>
                  <a:pt x="1372909" y="0"/>
                </a:cubicBezTo>
                <a:cubicBezTo>
                  <a:pt x="1379404" y="146899"/>
                  <a:pt x="1371364" y="242209"/>
                  <a:pt x="1372909" y="338554"/>
                </a:cubicBezTo>
                <a:cubicBezTo>
                  <a:pt x="1101645" y="307155"/>
                  <a:pt x="956599" y="322438"/>
                  <a:pt x="713913" y="338554"/>
                </a:cubicBezTo>
                <a:cubicBezTo>
                  <a:pt x="471227" y="354670"/>
                  <a:pt x="299083" y="321189"/>
                  <a:pt x="0" y="338554"/>
                </a:cubicBezTo>
                <a:cubicBezTo>
                  <a:pt x="13251" y="188739"/>
                  <a:pt x="-2745" y="96794"/>
                  <a:pt x="0" y="0"/>
                </a:cubicBezTo>
                <a:close/>
              </a:path>
              <a:path w="1372909" h="338554" stroke="0" extrusionOk="0">
                <a:moveTo>
                  <a:pt x="0" y="0"/>
                </a:moveTo>
                <a:cubicBezTo>
                  <a:pt x="200083" y="-29600"/>
                  <a:pt x="494482" y="-26351"/>
                  <a:pt x="713913" y="0"/>
                </a:cubicBezTo>
                <a:cubicBezTo>
                  <a:pt x="933344" y="26351"/>
                  <a:pt x="1052017" y="-10353"/>
                  <a:pt x="1372909" y="0"/>
                </a:cubicBezTo>
                <a:cubicBezTo>
                  <a:pt x="1377915" y="148202"/>
                  <a:pt x="1379351" y="237676"/>
                  <a:pt x="1372909" y="338554"/>
                </a:cubicBezTo>
                <a:cubicBezTo>
                  <a:pt x="1230154" y="357903"/>
                  <a:pt x="938774" y="364363"/>
                  <a:pt x="700184" y="338554"/>
                </a:cubicBezTo>
                <a:cubicBezTo>
                  <a:pt x="461594" y="312745"/>
                  <a:pt x="308139" y="360078"/>
                  <a:pt x="0" y="338554"/>
                </a:cubicBezTo>
                <a:cubicBezTo>
                  <a:pt x="-9119" y="181517"/>
                  <a:pt x="-1804" y="96413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Impact" panose="020B0806030902050204" pitchFamily="34" charset="0"/>
              </a:rPr>
              <a:t>COMING SOON</a:t>
            </a:r>
          </a:p>
        </p:txBody>
      </p:sp>
    </p:spTree>
    <p:extLst>
      <p:ext uri="{BB962C8B-B14F-4D97-AF65-F5344CB8AC3E}">
        <p14:creationId xmlns:p14="http://schemas.microsoft.com/office/powerpoint/2010/main" val="237432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125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C00000"/>
                </a:solidFill>
                <a:latin typeface="Segoe UI"/>
              </a:rPr>
              <a:t>Structure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of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the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course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BE0D3E-06DD-44B3-B95C-99AA7BB34FE8}"/>
              </a:ext>
            </a:extLst>
          </p:cNvPr>
          <p:cNvSpPr txBox="1"/>
          <p:nvPr/>
        </p:nvSpPr>
        <p:spPr>
          <a:xfrm>
            <a:off x="2629737" y="2416086"/>
            <a:ext cx="1515035" cy="769441"/>
          </a:xfrm>
          <a:custGeom>
            <a:avLst/>
            <a:gdLst>
              <a:gd name="connsiteX0" fmla="*/ 0 w 1515035"/>
              <a:gd name="connsiteY0" fmla="*/ 0 h 769441"/>
              <a:gd name="connsiteX1" fmla="*/ 535312 w 1515035"/>
              <a:gd name="connsiteY1" fmla="*/ 0 h 769441"/>
              <a:gd name="connsiteX2" fmla="*/ 1055474 w 1515035"/>
              <a:gd name="connsiteY2" fmla="*/ 0 h 769441"/>
              <a:gd name="connsiteX3" fmla="*/ 1515035 w 1515035"/>
              <a:gd name="connsiteY3" fmla="*/ 0 h 769441"/>
              <a:gd name="connsiteX4" fmla="*/ 1515035 w 1515035"/>
              <a:gd name="connsiteY4" fmla="*/ 384721 h 769441"/>
              <a:gd name="connsiteX5" fmla="*/ 1515035 w 1515035"/>
              <a:gd name="connsiteY5" fmla="*/ 769441 h 769441"/>
              <a:gd name="connsiteX6" fmla="*/ 1025174 w 1515035"/>
              <a:gd name="connsiteY6" fmla="*/ 769441 h 769441"/>
              <a:gd name="connsiteX7" fmla="*/ 535312 w 1515035"/>
              <a:gd name="connsiteY7" fmla="*/ 769441 h 769441"/>
              <a:gd name="connsiteX8" fmla="*/ 0 w 1515035"/>
              <a:gd name="connsiteY8" fmla="*/ 769441 h 769441"/>
              <a:gd name="connsiteX9" fmla="*/ 0 w 1515035"/>
              <a:gd name="connsiteY9" fmla="*/ 400109 h 769441"/>
              <a:gd name="connsiteX10" fmla="*/ 0 w 1515035"/>
              <a:gd name="connsiteY10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15035" h="769441" extrusionOk="0">
                <a:moveTo>
                  <a:pt x="0" y="0"/>
                </a:moveTo>
                <a:cubicBezTo>
                  <a:pt x="169375" y="-36864"/>
                  <a:pt x="307060" y="29138"/>
                  <a:pt x="535312" y="0"/>
                </a:cubicBezTo>
                <a:cubicBezTo>
                  <a:pt x="763564" y="-29138"/>
                  <a:pt x="949644" y="13711"/>
                  <a:pt x="1055474" y="0"/>
                </a:cubicBezTo>
                <a:cubicBezTo>
                  <a:pt x="1161304" y="-13711"/>
                  <a:pt x="1396155" y="8477"/>
                  <a:pt x="1515035" y="0"/>
                </a:cubicBezTo>
                <a:cubicBezTo>
                  <a:pt x="1534221" y="170412"/>
                  <a:pt x="1476982" y="227936"/>
                  <a:pt x="1515035" y="384721"/>
                </a:cubicBezTo>
                <a:cubicBezTo>
                  <a:pt x="1553088" y="541506"/>
                  <a:pt x="1476376" y="624540"/>
                  <a:pt x="1515035" y="769441"/>
                </a:cubicBezTo>
                <a:cubicBezTo>
                  <a:pt x="1300004" y="770531"/>
                  <a:pt x="1192559" y="732800"/>
                  <a:pt x="1025174" y="769441"/>
                </a:cubicBezTo>
                <a:cubicBezTo>
                  <a:pt x="857789" y="806082"/>
                  <a:pt x="772772" y="723445"/>
                  <a:pt x="535312" y="769441"/>
                </a:cubicBezTo>
                <a:cubicBezTo>
                  <a:pt x="297852" y="815437"/>
                  <a:pt x="214778" y="719281"/>
                  <a:pt x="0" y="769441"/>
                </a:cubicBezTo>
                <a:cubicBezTo>
                  <a:pt x="-3276" y="657970"/>
                  <a:pt x="18976" y="556539"/>
                  <a:pt x="0" y="400109"/>
                </a:cubicBezTo>
                <a:cubicBezTo>
                  <a:pt x="-18976" y="243679"/>
                  <a:pt x="40732" y="16906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Lesson</a:t>
            </a:r>
          </a:p>
          <a:p>
            <a:pPr algn="ctr"/>
            <a:r>
              <a:rPr lang="en-GB" sz="1600" dirty="0"/>
              <a:t>(45/60 min)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47D833-04CD-4786-BA4A-B2DF6CF05555}"/>
              </a:ext>
            </a:extLst>
          </p:cNvPr>
          <p:cNvSpPr txBox="1"/>
          <p:nvPr/>
        </p:nvSpPr>
        <p:spPr>
          <a:xfrm>
            <a:off x="6418730" y="2285999"/>
            <a:ext cx="2070848" cy="1200329"/>
          </a:xfrm>
          <a:custGeom>
            <a:avLst/>
            <a:gdLst>
              <a:gd name="connsiteX0" fmla="*/ 0 w 2070848"/>
              <a:gd name="connsiteY0" fmla="*/ 0 h 1200329"/>
              <a:gd name="connsiteX1" fmla="*/ 559129 w 2070848"/>
              <a:gd name="connsiteY1" fmla="*/ 0 h 1200329"/>
              <a:gd name="connsiteX2" fmla="*/ 1097549 w 2070848"/>
              <a:gd name="connsiteY2" fmla="*/ 0 h 1200329"/>
              <a:gd name="connsiteX3" fmla="*/ 2070848 w 2070848"/>
              <a:gd name="connsiteY3" fmla="*/ 0 h 1200329"/>
              <a:gd name="connsiteX4" fmla="*/ 2070848 w 2070848"/>
              <a:gd name="connsiteY4" fmla="*/ 400110 h 1200329"/>
              <a:gd name="connsiteX5" fmla="*/ 2070848 w 2070848"/>
              <a:gd name="connsiteY5" fmla="*/ 764209 h 1200329"/>
              <a:gd name="connsiteX6" fmla="*/ 2070848 w 2070848"/>
              <a:gd name="connsiteY6" fmla="*/ 1200329 h 1200329"/>
              <a:gd name="connsiteX7" fmla="*/ 1573844 w 2070848"/>
              <a:gd name="connsiteY7" fmla="*/ 1200329 h 1200329"/>
              <a:gd name="connsiteX8" fmla="*/ 1076841 w 2070848"/>
              <a:gd name="connsiteY8" fmla="*/ 1200329 h 1200329"/>
              <a:gd name="connsiteX9" fmla="*/ 600546 w 2070848"/>
              <a:gd name="connsiteY9" fmla="*/ 1200329 h 1200329"/>
              <a:gd name="connsiteX10" fmla="*/ 0 w 2070848"/>
              <a:gd name="connsiteY10" fmla="*/ 1200329 h 1200329"/>
              <a:gd name="connsiteX11" fmla="*/ 0 w 2070848"/>
              <a:gd name="connsiteY11" fmla="*/ 788216 h 1200329"/>
              <a:gd name="connsiteX12" fmla="*/ 0 w 2070848"/>
              <a:gd name="connsiteY12" fmla="*/ 424116 h 1200329"/>
              <a:gd name="connsiteX13" fmla="*/ 0 w 2070848"/>
              <a:gd name="connsiteY13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70848" h="1200329" extrusionOk="0">
                <a:moveTo>
                  <a:pt x="0" y="0"/>
                </a:moveTo>
                <a:cubicBezTo>
                  <a:pt x="259514" y="-9655"/>
                  <a:pt x="424082" y="21866"/>
                  <a:pt x="559129" y="0"/>
                </a:cubicBezTo>
                <a:cubicBezTo>
                  <a:pt x="694176" y="-21866"/>
                  <a:pt x="960017" y="30869"/>
                  <a:pt x="1097549" y="0"/>
                </a:cubicBezTo>
                <a:cubicBezTo>
                  <a:pt x="1235081" y="-30869"/>
                  <a:pt x="1780833" y="100880"/>
                  <a:pt x="2070848" y="0"/>
                </a:cubicBezTo>
                <a:cubicBezTo>
                  <a:pt x="2099705" y="122495"/>
                  <a:pt x="2044915" y="272293"/>
                  <a:pt x="2070848" y="400110"/>
                </a:cubicBezTo>
                <a:cubicBezTo>
                  <a:pt x="2096781" y="527927"/>
                  <a:pt x="2028712" y="608105"/>
                  <a:pt x="2070848" y="764209"/>
                </a:cubicBezTo>
                <a:cubicBezTo>
                  <a:pt x="2112984" y="920313"/>
                  <a:pt x="2064880" y="1097643"/>
                  <a:pt x="2070848" y="1200329"/>
                </a:cubicBezTo>
                <a:cubicBezTo>
                  <a:pt x="1918948" y="1257289"/>
                  <a:pt x="1740956" y="1174643"/>
                  <a:pt x="1573844" y="1200329"/>
                </a:cubicBezTo>
                <a:cubicBezTo>
                  <a:pt x="1406732" y="1226015"/>
                  <a:pt x="1264032" y="1163051"/>
                  <a:pt x="1076841" y="1200329"/>
                </a:cubicBezTo>
                <a:cubicBezTo>
                  <a:pt x="889650" y="1237607"/>
                  <a:pt x="796218" y="1151511"/>
                  <a:pt x="600546" y="1200329"/>
                </a:cubicBezTo>
                <a:cubicBezTo>
                  <a:pt x="404874" y="1249147"/>
                  <a:pt x="239646" y="1182239"/>
                  <a:pt x="0" y="1200329"/>
                </a:cubicBezTo>
                <a:cubicBezTo>
                  <a:pt x="-42647" y="1026819"/>
                  <a:pt x="11726" y="943639"/>
                  <a:pt x="0" y="788216"/>
                </a:cubicBezTo>
                <a:cubicBezTo>
                  <a:pt x="-11726" y="632793"/>
                  <a:pt x="19371" y="544130"/>
                  <a:pt x="0" y="424116"/>
                </a:cubicBezTo>
                <a:cubicBezTo>
                  <a:pt x="-19371" y="304102"/>
                  <a:pt x="20037" y="18596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Hands-on session</a:t>
            </a:r>
          </a:p>
          <a:p>
            <a:pPr algn="ctr"/>
            <a:r>
              <a:rPr lang="en-GB" sz="1600" dirty="0"/>
              <a:t>(30/45 min)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08585F-B596-4828-BAF3-72AEEEEB8884}"/>
              </a:ext>
            </a:extLst>
          </p:cNvPr>
          <p:cNvSpPr txBox="1"/>
          <p:nvPr/>
        </p:nvSpPr>
        <p:spPr>
          <a:xfrm>
            <a:off x="4392708" y="4394712"/>
            <a:ext cx="2070848" cy="523220"/>
          </a:xfrm>
          <a:custGeom>
            <a:avLst/>
            <a:gdLst>
              <a:gd name="connsiteX0" fmla="*/ 0 w 2070848"/>
              <a:gd name="connsiteY0" fmla="*/ 0 h 523220"/>
              <a:gd name="connsiteX1" fmla="*/ 559129 w 2070848"/>
              <a:gd name="connsiteY1" fmla="*/ 0 h 523220"/>
              <a:gd name="connsiteX2" fmla="*/ 1097549 w 2070848"/>
              <a:gd name="connsiteY2" fmla="*/ 0 h 523220"/>
              <a:gd name="connsiteX3" fmla="*/ 2070848 w 2070848"/>
              <a:gd name="connsiteY3" fmla="*/ 0 h 523220"/>
              <a:gd name="connsiteX4" fmla="*/ 2070848 w 2070848"/>
              <a:gd name="connsiteY4" fmla="*/ 523220 h 523220"/>
              <a:gd name="connsiteX5" fmla="*/ 1615261 w 2070848"/>
              <a:gd name="connsiteY5" fmla="*/ 523220 h 523220"/>
              <a:gd name="connsiteX6" fmla="*/ 1056132 w 2070848"/>
              <a:gd name="connsiteY6" fmla="*/ 523220 h 523220"/>
              <a:gd name="connsiteX7" fmla="*/ 559129 w 2070848"/>
              <a:gd name="connsiteY7" fmla="*/ 523220 h 523220"/>
              <a:gd name="connsiteX8" fmla="*/ 0 w 2070848"/>
              <a:gd name="connsiteY8" fmla="*/ 523220 h 523220"/>
              <a:gd name="connsiteX9" fmla="*/ 0 w 2070848"/>
              <a:gd name="connsiteY9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70848" h="523220" extrusionOk="0">
                <a:moveTo>
                  <a:pt x="0" y="0"/>
                </a:moveTo>
                <a:cubicBezTo>
                  <a:pt x="259514" y="-9655"/>
                  <a:pt x="424082" y="21866"/>
                  <a:pt x="559129" y="0"/>
                </a:cubicBezTo>
                <a:cubicBezTo>
                  <a:pt x="694176" y="-21866"/>
                  <a:pt x="960017" y="30869"/>
                  <a:pt x="1097549" y="0"/>
                </a:cubicBezTo>
                <a:cubicBezTo>
                  <a:pt x="1235081" y="-30869"/>
                  <a:pt x="1780833" y="100880"/>
                  <a:pt x="2070848" y="0"/>
                </a:cubicBezTo>
                <a:cubicBezTo>
                  <a:pt x="2090709" y="259559"/>
                  <a:pt x="2015239" y="412437"/>
                  <a:pt x="2070848" y="523220"/>
                </a:cubicBezTo>
                <a:cubicBezTo>
                  <a:pt x="1923295" y="556089"/>
                  <a:pt x="1738207" y="509056"/>
                  <a:pt x="1615261" y="523220"/>
                </a:cubicBezTo>
                <a:cubicBezTo>
                  <a:pt x="1492315" y="537384"/>
                  <a:pt x="1237305" y="457680"/>
                  <a:pt x="1056132" y="523220"/>
                </a:cubicBezTo>
                <a:cubicBezTo>
                  <a:pt x="874959" y="588760"/>
                  <a:pt x="718308" y="496716"/>
                  <a:pt x="559129" y="523220"/>
                </a:cubicBezTo>
                <a:cubicBezTo>
                  <a:pt x="399950" y="549724"/>
                  <a:pt x="275366" y="520486"/>
                  <a:pt x="0" y="523220"/>
                </a:cubicBezTo>
                <a:cubicBezTo>
                  <a:pt x="-61010" y="359582"/>
                  <a:pt x="38668" y="1885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7800376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Assignment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86BD693-9689-4D85-88CF-1F0118E2FA88}"/>
              </a:ext>
            </a:extLst>
          </p:cNvPr>
          <p:cNvSpPr/>
          <p:nvPr/>
        </p:nvSpPr>
        <p:spPr>
          <a:xfrm>
            <a:off x="4213419" y="2598107"/>
            <a:ext cx="1990165" cy="11765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D143A606-48E6-4F7B-A769-AE0D3DAFFDDB}"/>
              </a:ext>
            </a:extLst>
          </p:cNvPr>
          <p:cNvSpPr/>
          <p:nvPr/>
        </p:nvSpPr>
        <p:spPr>
          <a:xfrm rot="10800000">
            <a:off x="6642847" y="3664988"/>
            <a:ext cx="883618" cy="1072699"/>
          </a:xfrm>
          <a:prstGeom prst="bentArrow">
            <a:avLst>
              <a:gd name="adj1" fmla="val 6738"/>
              <a:gd name="adj2" fmla="val 7258"/>
              <a:gd name="adj3" fmla="val 9385"/>
              <a:gd name="adj4" fmla="val 19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2C4FBECB-EFDE-42A7-893E-0A58A73BEE10}"/>
              </a:ext>
            </a:extLst>
          </p:cNvPr>
          <p:cNvSpPr/>
          <p:nvPr/>
        </p:nvSpPr>
        <p:spPr>
          <a:xfrm rot="16200000">
            <a:off x="3017808" y="3490569"/>
            <a:ext cx="1387168" cy="1004053"/>
          </a:xfrm>
          <a:prstGeom prst="bentArrow">
            <a:avLst>
              <a:gd name="adj1" fmla="val 6738"/>
              <a:gd name="adj2" fmla="val 7258"/>
              <a:gd name="adj3" fmla="val 9385"/>
              <a:gd name="adj4" fmla="val 19711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0C15D-8A06-4475-8C01-E3FD2622EB25}"/>
              </a:ext>
            </a:extLst>
          </p:cNvPr>
          <p:cNvSpPr txBox="1"/>
          <p:nvPr/>
        </p:nvSpPr>
        <p:spPr>
          <a:xfrm>
            <a:off x="7697859" y="1968839"/>
            <a:ext cx="1239955" cy="276999"/>
          </a:xfrm>
          <a:custGeom>
            <a:avLst/>
            <a:gdLst>
              <a:gd name="connsiteX0" fmla="*/ 0 w 1239955"/>
              <a:gd name="connsiteY0" fmla="*/ 0 h 276999"/>
              <a:gd name="connsiteX1" fmla="*/ 425718 w 1239955"/>
              <a:gd name="connsiteY1" fmla="*/ 0 h 276999"/>
              <a:gd name="connsiteX2" fmla="*/ 863835 w 1239955"/>
              <a:gd name="connsiteY2" fmla="*/ 0 h 276999"/>
              <a:gd name="connsiteX3" fmla="*/ 1239955 w 1239955"/>
              <a:gd name="connsiteY3" fmla="*/ 0 h 276999"/>
              <a:gd name="connsiteX4" fmla="*/ 1239955 w 1239955"/>
              <a:gd name="connsiteY4" fmla="*/ 276999 h 276999"/>
              <a:gd name="connsiteX5" fmla="*/ 814237 w 1239955"/>
              <a:gd name="connsiteY5" fmla="*/ 276999 h 276999"/>
              <a:gd name="connsiteX6" fmla="*/ 388519 w 1239955"/>
              <a:gd name="connsiteY6" fmla="*/ 276999 h 276999"/>
              <a:gd name="connsiteX7" fmla="*/ 0 w 1239955"/>
              <a:gd name="connsiteY7" fmla="*/ 276999 h 276999"/>
              <a:gd name="connsiteX8" fmla="*/ 0 w 1239955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9955" h="276999" fill="none" extrusionOk="0">
                <a:moveTo>
                  <a:pt x="0" y="0"/>
                </a:moveTo>
                <a:cubicBezTo>
                  <a:pt x="174270" y="-47277"/>
                  <a:pt x="292810" y="4120"/>
                  <a:pt x="425718" y="0"/>
                </a:cubicBezTo>
                <a:cubicBezTo>
                  <a:pt x="558626" y="-4120"/>
                  <a:pt x="669920" y="42970"/>
                  <a:pt x="863835" y="0"/>
                </a:cubicBezTo>
                <a:cubicBezTo>
                  <a:pt x="1057750" y="-42970"/>
                  <a:pt x="1076872" y="23982"/>
                  <a:pt x="1239955" y="0"/>
                </a:cubicBezTo>
                <a:cubicBezTo>
                  <a:pt x="1254979" y="103069"/>
                  <a:pt x="1219824" y="166471"/>
                  <a:pt x="1239955" y="276999"/>
                </a:cubicBezTo>
                <a:cubicBezTo>
                  <a:pt x="1119160" y="292621"/>
                  <a:pt x="957743" y="250369"/>
                  <a:pt x="814237" y="276999"/>
                </a:cubicBezTo>
                <a:cubicBezTo>
                  <a:pt x="670731" y="303629"/>
                  <a:pt x="569493" y="258731"/>
                  <a:pt x="388519" y="276999"/>
                </a:cubicBezTo>
                <a:cubicBezTo>
                  <a:pt x="207545" y="295267"/>
                  <a:pt x="80418" y="269943"/>
                  <a:pt x="0" y="276999"/>
                </a:cubicBezTo>
                <a:cubicBezTo>
                  <a:pt x="-17005" y="220053"/>
                  <a:pt x="3297" y="83698"/>
                  <a:pt x="0" y="0"/>
                </a:cubicBezTo>
                <a:close/>
              </a:path>
              <a:path w="1239955" h="276999" stroke="0" extrusionOk="0">
                <a:moveTo>
                  <a:pt x="0" y="0"/>
                </a:moveTo>
                <a:cubicBezTo>
                  <a:pt x="91149" y="-14270"/>
                  <a:pt x="282866" y="20629"/>
                  <a:pt x="388519" y="0"/>
                </a:cubicBezTo>
                <a:cubicBezTo>
                  <a:pt x="494172" y="-20629"/>
                  <a:pt x="602148" y="43218"/>
                  <a:pt x="814237" y="0"/>
                </a:cubicBezTo>
                <a:cubicBezTo>
                  <a:pt x="1026326" y="-43218"/>
                  <a:pt x="1084506" y="46961"/>
                  <a:pt x="1239955" y="0"/>
                </a:cubicBezTo>
                <a:cubicBezTo>
                  <a:pt x="1262303" y="125888"/>
                  <a:pt x="1207396" y="210924"/>
                  <a:pt x="1239955" y="276999"/>
                </a:cubicBezTo>
                <a:cubicBezTo>
                  <a:pt x="1079766" y="327730"/>
                  <a:pt x="978025" y="248913"/>
                  <a:pt x="814237" y="276999"/>
                </a:cubicBezTo>
                <a:cubicBezTo>
                  <a:pt x="650449" y="305085"/>
                  <a:pt x="532576" y="274677"/>
                  <a:pt x="376120" y="276999"/>
                </a:cubicBezTo>
                <a:cubicBezTo>
                  <a:pt x="219664" y="279321"/>
                  <a:pt x="90250" y="276990"/>
                  <a:pt x="0" y="276999"/>
                </a:cubicBezTo>
                <a:cubicBezTo>
                  <a:pt x="-22611" y="167111"/>
                  <a:pt x="20845" y="102280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72293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Today, a bit less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6D3ED3-C0F4-4AF2-A4F7-E781EB9EE667}"/>
              </a:ext>
            </a:extLst>
          </p:cNvPr>
          <p:cNvSpPr txBox="1"/>
          <p:nvPr/>
        </p:nvSpPr>
        <p:spPr>
          <a:xfrm>
            <a:off x="2180089" y="2068083"/>
            <a:ext cx="1345305" cy="276999"/>
          </a:xfrm>
          <a:custGeom>
            <a:avLst/>
            <a:gdLst>
              <a:gd name="connsiteX0" fmla="*/ 0 w 1345305"/>
              <a:gd name="connsiteY0" fmla="*/ 0 h 276999"/>
              <a:gd name="connsiteX1" fmla="*/ 461888 w 1345305"/>
              <a:gd name="connsiteY1" fmla="*/ 0 h 276999"/>
              <a:gd name="connsiteX2" fmla="*/ 937229 w 1345305"/>
              <a:gd name="connsiteY2" fmla="*/ 0 h 276999"/>
              <a:gd name="connsiteX3" fmla="*/ 1345305 w 1345305"/>
              <a:gd name="connsiteY3" fmla="*/ 0 h 276999"/>
              <a:gd name="connsiteX4" fmla="*/ 1345305 w 1345305"/>
              <a:gd name="connsiteY4" fmla="*/ 276999 h 276999"/>
              <a:gd name="connsiteX5" fmla="*/ 883417 w 1345305"/>
              <a:gd name="connsiteY5" fmla="*/ 276999 h 276999"/>
              <a:gd name="connsiteX6" fmla="*/ 421529 w 1345305"/>
              <a:gd name="connsiteY6" fmla="*/ 276999 h 276999"/>
              <a:gd name="connsiteX7" fmla="*/ 0 w 1345305"/>
              <a:gd name="connsiteY7" fmla="*/ 276999 h 276999"/>
              <a:gd name="connsiteX8" fmla="*/ 0 w 1345305"/>
              <a:gd name="connsiteY8" fmla="*/ 0 h 276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5305" h="276999" fill="none" extrusionOk="0">
                <a:moveTo>
                  <a:pt x="0" y="0"/>
                </a:moveTo>
                <a:cubicBezTo>
                  <a:pt x="199460" y="-27815"/>
                  <a:pt x="354500" y="18473"/>
                  <a:pt x="461888" y="0"/>
                </a:cubicBezTo>
                <a:cubicBezTo>
                  <a:pt x="569276" y="-18473"/>
                  <a:pt x="743843" y="27117"/>
                  <a:pt x="937229" y="0"/>
                </a:cubicBezTo>
                <a:cubicBezTo>
                  <a:pt x="1130615" y="-27117"/>
                  <a:pt x="1189512" y="22797"/>
                  <a:pt x="1345305" y="0"/>
                </a:cubicBezTo>
                <a:cubicBezTo>
                  <a:pt x="1360329" y="103069"/>
                  <a:pt x="1325174" y="166471"/>
                  <a:pt x="1345305" y="276999"/>
                </a:cubicBezTo>
                <a:cubicBezTo>
                  <a:pt x="1170578" y="331469"/>
                  <a:pt x="1103734" y="238931"/>
                  <a:pt x="883417" y="276999"/>
                </a:cubicBezTo>
                <a:cubicBezTo>
                  <a:pt x="663100" y="315067"/>
                  <a:pt x="650372" y="268217"/>
                  <a:pt x="421529" y="276999"/>
                </a:cubicBezTo>
                <a:cubicBezTo>
                  <a:pt x="192686" y="285781"/>
                  <a:pt x="92978" y="267530"/>
                  <a:pt x="0" y="276999"/>
                </a:cubicBezTo>
                <a:cubicBezTo>
                  <a:pt x="-17005" y="220053"/>
                  <a:pt x="3297" y="83698"/>
                  <a:pt x="0" y="0"/>
                </a:cubicBezTo>
                <a:close/>
              </a:path>
              <a:path w="1345305" h="276999" stroke="0" extrusionOk="0">
                <a:moveTo>
                  <a:pt x="0" y="0"/>
                </a:moveTo>
                <a:cubicBezTo>
                  <a:pt x="126212" y="-23841"/>
                  <a:pt x="276711" y="42179"/>
                  <a:pt x="421529" y="0"/>
                </a:cubicBezTo>
                <a:cubicBezTo>
                  <a:pt x="566347" y="-42179"/>
                  <a:pt x="745515" y="17044"/>
                  <a:pt x="883417" y="0"/>
                </a:cubicBezTo>
                <a:cubicBezTo>
                  <a:pt x="1021319" y="-17044"/>
                  <a:pt x="1150996" y="489"/>
                  <a:pt x="1345305" y="0"/>
                </a:cubicBezTo>
                <a:cubicBezTo>
                  <a:pt x="1367653" y="125888"/>
                  <a:pt x="1312746" y="210924"/>
                  <a:pt x="1345305" y="276999"/>
                </a:cubicBezTo>
                <a:cubicBezTo>
                  <a:pt x="1200789" y="304598"/>
                  <a:pt x="1033450" y="235413"/>
                  <a:pt x="883417" y="276999"/>
                </a:cubicBezTo>
                <a:cubicBezTo>
                  <a:pt x="733384" y="318585"/>
                  <a:pt x="551810" y="244221"/>
                  <a:pt x="408076" y="276999"/>
                </a:cubicBezTo>
                <a:cubicBezTo>
                  <a:pt x="264342" y="309777"/>
                  <a:pt x="163567" y="272173"/>
                  <a:pt x="0" y="276999"/>
                </a:cubicBezTo>
                <a:cubicBezTo>
                  <a:pt x="-22611" y="167111"/>
                  <a:pt x="20845" y="102280"/>
                  <a:pt x="0" y="0"/>
                </a:cubicBezTo>
                <a:close/>
              </a:path>
            </a:pathLst>
          </a:custGeom>
          <a:solidFill>
            <a:srgbClr val="00487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17229363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Today, a bit more</a:t>
            </a:r>
          </a:p>
        </p:txBody>
      </p:sp>
    </p:spTree>
    <p:extLst>
      <p:ext uri="{BB962C8B-B14F-4D97-AF65-F5344CB8AC3E}">
        <p14:creationId xmlns:p14="http://schemas.microsoft.com/office/powerpoint/2010/main" val="407425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8" grpId="0" animBg="1"/>
      <p:bldP spid="9" grpId="0" animBg="1"/>
      <p:bldP spid="15" grpId="0" animBg="1"/>
      <p:bldP spid="12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13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4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1995FAD-7D98-4EF3-B496-C7C37C96AA5E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07.04.2025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142086AB-B89D-455C-90DA-7B90554362D5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Rule </a:t>
            </a:r>
            <a:r>
              <a:rPr lang="de-DE" sz="4800" b="1" spc="-1" dirty="0">
                <a:solidFill>
                  <a:srgbClr val="FF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B549CC-B1C2-4764-B891-06B8EEBFC9CB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noFill/>
          <a:ln w="0">
            <a:noFill/>
          </a:ln>
        </p:spPr>
        <p:txBody>
          <a:bodyPr anchor="ctr">
            <a:noAutofit/>
          </a:bodyPr>
          <a:lstStyle/>
          <a:p>
            <a:r>
              <a:rPr lang="en-GB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How to Apply the Classical Toolbox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962AF5-B9C8-48EC-A5BF-A02C5F687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7EE341-D50C-458C-9999-7E2A37E21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B8593-F4C6-4AE2-A630-8600C1D364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250" y="1095375"/>
            <a:ext cx="59055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6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2022</Words>
  <Application>Microsoft Office PowerPoint</Application>
  <PresentationFormat>Widescreen</PresentationFormat>
  <Paragraphs>348</Paragraphs>
  <Slides>36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2" baseType="lpstr">
      <vt:lpstr>Arial</vt:lpstr>
      <vt:lpstr>Bahnschrift SemiBold Condensed</vt:lpstr>
      <vt:lpstr>Calibri</vt:lpstr>
      <vt:lpstr>Comic Sans MS</vt:lpstr>
      <vt:lpstr>Courier New</vt:lpstr>
      <vt:lpstr>Edwardian Script ITC</vt:lpstr>
      <vt:lpstr>Garamond</vt:lpstr>
      <vt:lpstr>Impact</vt:lpstr>
      <vt:lpstr>Poppins</vt:lpstr>
      <vt:lpstr>Segoe UI</vt:lpstr>
      <vt:lpstr>Symbol</vt:lpstr>
      <vt:lpstr>Times New Roman</vt:lpstr>
      <vt:lpstr>Wingdings</vt:lpstr>
      <vt:lpstr>Office Theme</vt:lpstr>
      <vt:lpstr>Office Theme</vt:lpstr>
      <vt:lpstr>Office Theme</vt:lpstr>
      <vt:lpstr>Quantitative Research  in Political Science How to Apply the  Classical Toolbox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451</cp:revision>
  <dcterms:created xsi:type="dcterms:W3CDTF">2022-08-22T14:53:08Z</dcterms:created>
  <dcterms:modified xsi:type="dcterms:W3CDTF">2025-04-07T13:14:43Z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