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2"/>
  </p:notesMasterIdLst>
  <p:sldIdLst>
    <p:sldId id="256" r:id="rId5"/>
    <p:sldId id="257" r:id="rId6"/>
    <p:sldId id="263" r:id="rId7"/>
    <p:sldId id="276" r:id="rId8"/>
    <p:sldId id="277" r:id="rId9"/>
    <p:sldId id="27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5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88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558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922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E281C0F-64BC-478A-8C92-6A665E36C7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5BD0B4-362A-438E-B3CA-FD8E555C7B0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F2EA356-BCC3-4931-8366-EC1FD5FB40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4C1296-6766-402F-8130-ACE2CC7339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FECDB1-3F7C-411F-BD86-5DE7A8B5C1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478C609-22E0-47B6-A725-DF3F796619B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DF1FFA-FA6E-49AD-ABD3-122647774F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4531084-A238-487A-9F11-F3E654F5C3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4EE34E-D058-48B3-B334-F2D382A8B9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45B571-32AF-4949-9328-CCC842AF03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1BCD825-35FB-499B-B971-3BECB9A4247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9611326-9AB2-4746-9A3B-58EAC3D25B8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4877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4877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ftr" idx="7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5" name="PlaceHolder 4"/>
          <p:cNvSpPr>
            <a:spLocks noGrp="1"/>
          </p:cNvSpPr>
          <p:nvPr>
            <p:ph type="sldNum" idx="8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9B574944-A099-4C7F-A704-B9BB87FBE983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dt" idx="9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47560" y="1269720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algn="l"/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classical toolbox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Intro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3247560" y="39624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3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004877"/>
                </a:solidFill>
                <a:latin typeface="Segoe UI"/>
              </a:rPr>
              <a:t>Giuseppe Carteny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11960" y="1120676"/>
            <a:ext cx="642607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Bef>
                <a:spcPct val="20000"/>
              </a:spcBef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 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Dr.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Giuseppe Carteny</a:t>
            </a: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have been a postdoctoral researcher (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Wissenschaftlicher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Mitarbeiter) at the chair of Prof. Dr. Daniela Braun since 2023</a:t>
            </a: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have been postdoctoral researcher at the Mannheim Centre for European Social Research (MZES) of the University of Mannheim</a:t>
            </a: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research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gender-related issues and how far-right is twisting these in UNTWIST project 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obtained my PhD in Political Studies at the University of Milan, and studied political science at the LUISS University of Rome</a:t>
            </a:r>
            <a:endParaRPr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use public opinion surveys, experts’ data, party manifestos,… to investigate social and political phenomena in Europe and East Asia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B69D-6616-44A7-86EF-BAFCCE53F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38" y="1678674"/>
            <a:ext cx="3721733" cy="2793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54272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One of the main goals of science is </a:t>
            </a:r>
            <a:r>
              <a:rPr lang="en-GB" b="1" dirty="0"/>
              <a:t>generalisation </a:t>
            </a:r>
          </a:p>
          <a:p>
            <a:pPr marL="285750" indent="-285750">
              <a:buFontTx/>
              <a:buChar char="-"/>
            </a:pPr>
            <a:r>
              <a:rPr lang="en-GB" dirty="0"/>
              <a:t>Some political science questions aim to make generalisations about </a:t>
            </a:r>
            <a:r>
              <a:rPr lang="en-GB" b="1" dirty="0"/>
              <a:t>populations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If you want to make claims about populations you </a:t>
            </a:r>
            <a:r>
              <a:rPr lang="en-GB" b="1" dirty="0"/>
              <a:t>need</a:t>
            </a:r>
            <a:r>
              <a:rPr lang="en-GB" dirty="0"/>
              <a:t> </a:t>
            </a:r>
            <a:r>
              <a:rPr lang="en-GB" b="1" dirty="0"/>
              <a:t>tools </a:t>
            </a:r>
            <a:r>
              <a:rPr lang="en-GB" dirty="0"/>
              <a:t>for investigating them</a:t>
            </a:r>
          </a:p>
          <a:p>
            <a:pPr marL="285750" indent="-285750">
              <a:buFontTx/>
              <a:buChar char="-"/>
            </a:pPr>
            <a:r>
              <a:rPr lang="en-GB" dirty="0"/>
              <a:t>And you need to know idea about </a:t>
            </a:r>
            <a:r>
              <a:rPr lang="en-GB" b="1" dirty="0"/>
              <a:t>how </a:t>
            </a:r>
            <a:r>
              <a:rPr lang="en-GB" dirty="0"/>
              <a:t>these tools work!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For instance:</a:t>
            </a:r>
          </a:p>
          <a:p>
            <a:pPr marL="285750" indent="-285750">
              <a:buFontTx/>
              <a:buChar char="-"/>
            </a:pPr>
            <a:r>
              <a:rPr lang="en-GB" dirty="0"/>
              <a:t>Are democracies less prone to war?</a:t>
            </a:r>
          </a:p>
          <a:p>
            <a:pPr marL="285750" indent="-285750">
              <a:buFontTx/>
              <a:buChar char="-"/>
            </a:pPr>
            <a:r>
              <a:rPr lang="en-GB" dirty="0"/>
              <a:t>Are young voters more progressive than older ones? </a:t>
            </a:r>
          </a:p>
          <a:p>
            <a:pPr marL="285750" indent="-285750">
              <a:buFontTx/>
              <a:buChar char="-"/>
            </a:pPr>
            <a:r>
              <a:rPr lang="en-GB" dirty="0"/>
              <a:t>Are far-right actors spreading dis/misinformation more online than other actors?</a:t>
            </a:r>
          </a:p>
          <a:p>
            <a:pPr marL="285750" indent="-285750">
              <a:buFontTx/>
              <a:buChar char="-"/>
            </a:pPr>
            <a:r>
              <a:rPr lang="en-GB" strike="sngStrike" dirty="0"/>
              <a:t>Is Elon Musk a fascist? 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6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BD591-ED9C-42EA-9336-4C5C6877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81" y="1034640"/>
            <a:ext cx="5298478" cy="26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5427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 if you don’t want to be a research or a scientist, and you want have a normal life, with a well-paid job,… you might still want to learn these skills!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B2B8D-101A-4561-99C8-4AF35D0E9206}"/>
              </a:ext>
            </a:extLst>
          </p:cNvPr>
          <p:cNvSpPr txBox="1"/>
          <p:nvPr/>
        </p:nvSpPr>
        <p:spPr>
          <a:xfrm>
            <a:off x="649208" y="3854726"/>
            <a:ext cx="11318865" cy="3001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Bayesian Inference                    Maximum Likelihood Estimation (MLE)   Hypothesis Testing (t-test)                                       Analysis of Variance (ANOVA)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   Principal Component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(PCA)                    </a:t>
            </a: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Factor Analysis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 Cluster Analysis (K-means)    Bootstrapping Time Series Analysis (ARIMA)       Time Series Analysis (ARIMA)           Multivariate Regression (Multiple Linear Regression)     Ridge/Lasso Regression                  </a:t>
            </a:r>
            <a:r>
              <a:rPr lang="en-GB" sz="16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Logistic Regression               Mixed Effects Models    Nonparametric Tests                    Monte Carlo Simulation    </a:t>
            </a:r>
            <a:r>
              <a:rPr lang="it-IT" sz="16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Markov Chain Monte Carlo (MCMC)</a:t>
            </a:r>
            <a:r>
              <a:rPr lang="en-GB" sz="1600" i="0" dirty="0"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    Robust Regression          Copulas               Generalized Additive Models (GAMs)</a:t>
            </a:r>
          </a:p>
          <a:p>
            <a:pPr>
              <a:lnSpc>
                <a:spcPct val="150000"/>
              </a:lnSpc>
            </a:pPr>
            <a:endParaRPr lang="en-GB" sz="1600" i="0" dirty="0"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3382370" y="1397895"/>
            <a:ext cx="542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But most importantly what you’ll learn is to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B3FC9-8FF5-44E0-AF52-D0E1D44E7786}"/>
              </a:ext>
            </a:extLst>
          </p:cNvPr>
          <p:cNvSpPr txBox="1"/>
          <p:nvPr/>
        </p:nvSpPr>
        <p:spPr>
          <a:xfrm>
            <a:off x="1900450" y="1868872"/>
            <a:ext cx="83910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Poppins" panose="00000500000000000000" pitchFamily="2" charset="0"/>
                <a:cs typeface="Poppins" panose="00000500000000000000" pitchFamily="2" charset="0"/>
              </a:rPr>
              <a:t>THINKING CLEAR WITH DATA</a:t>
            </a:r>
          </a:p>
        </p:txBody>
      </p:sp>
    </p:spTree>
    <p:extLst>
      <p:ext uri="{BB962C8B-B14F-4D97-AF65-F5344CB8AC3E}">
        <p14:creationId xmlns:p14="http://schemas.microsoft.com/office/powerpoint/2010/main" val="419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3AF4-32F7-46E3-969F-11812D80E404}"/>
              </a:ext>
            </a:extLst>
          </p:cNvPr>
          <p:cNvSpPr txBox="1"/>
          <p:nvPr/>
        </p:nvSpPr>
        <p:spPr>
          <a:xfrm>
            <a:off x="668739" y="1433015"/>
            <a:ext cx="9921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Class 1 – </a:t>
            </a:r>
            <a:r>
              <a:rPr lang="en-GB" dirty="0"/>
              <a:t>Intro: Motivation, materials, aims, requirements,… revising R basics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b="1" dirty="0"/>
              <a:t>Class 2 – </a:t>
            </a:r>
            <a:r>
              <a:rPr lang="en-GB" dirty="0"/>
              <a:t>The first bricks: Data structures, basic statistical concepts, and measures, </a:t>
            </a:r>
          </a:p>
          <a:p>
            <a:endParaRPr lang="en-GB" dirty="0"/>
          </a:p>
          <a:p>
            <a:r>
              <a:rPr lang="en-GB" b="1" dirty="0"/>
              <a:t>Class 3 – </a:t>
            </a:r>
            <a:r>
              <a:rPr lang="en-GB" dirty="0"/>
              <a:t>Going multivariate! Generalised linear models, and the bread and butter of multivariate methods (i.e., </a:t>
            </a:r>
            <a:r>
              <a:rPr lang="en-GB" i="1" dirty="0"/>
              <a:t>the</a:t>
            </a:r>
            <a:r>
              <a:rPr lang="en-GB" dirty="0"/>
              <a:t> linear model)</a:t>
            </a:r>
          </a:p>
          <a:p>
            <a:endParaRPr lang="en-GB" dirty="0"/>
          </a:p>
          <a:p>
            <a:r>
              <a:rPr lang="en-GB" b="1" dirty="0"/>
              <a:t>Class 4 –</a:t>
            </a:r>
            <a:r>
              <a:rPr lang="en-GB" dirty="0"/>
              <a:t> Make your analyses understandable! Quantities of interest and how to visualize them</a:t>
            </a:r>
          </a:p>
          <a:p>
            <a:endParaRPr lang="en-GB" dirty="0"/>
          </a:p>
          <a:p>
            <a:r>
              <a:rPr lang="en-GB" b="1" dirty="0"/>
              <a:t>Class 5 –</a:t>
            </a:r>
            <a:r>
              <a:rPr lang="en-GB" dirty="0"/>
              <a:t> How to deal with categories and counts: </a:t>
            </a:r>
            <a:r>
              <a:rPr lang="en-GB" dirty="0" err="1"/>
              <a:t>Probit</a:t>
            </a:r>
            <a:r>
              <a:rPr lang="en-GB" dirty="0"/>
              <a:t>, Logit, &amp; friends</a:t>
            </a:r>
          </a:p>
          <a:p>
            <a:endParaRPr lang="en-GB" dirty="0"/>
          </a:p>
          <a:p>
            <a:r>
              <a:rPr lang="en-GB" b="1" dirty="0"/>
              <a:t>Class 6 –</a:t>
            </a:r>
            <a:r>
              <a:rPr lang="en-GB" dirty="0"/>
              <a:t>  Outro: Review/How to apply these methods to your research questions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83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2C1513-A0CE-4ADA-BA5C-E7F491D6A710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03.04.2025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Widescreen</PresentationFormat>
  <Paragraphs>61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Poppins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Quantitative Research in Political Science How to apply the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352</cp:revision>
  <dcterms:created xsi:type="dcterms:W3CDTF">2022-08-22T14:53:08Z</dcterms:created>
  <dcterms:modified xsi:type="dcterms:W3CDTF">2025-04-03T08:57:01Z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