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9"/>
  </p:notesMasterIdLst>
  <p:sldIdLst>
    <p:sldId id="256" r:id="rId3"/>
    <p:sldId id="327" r:id="rId4"/>
    <p:sldId id="328" r:id="rId5"/>
    <p:sldId id="329" r:id="rId6"/>
    <p:sldId id="333" r:id="rId7"/>
    <p:sldId id="330" r:id="rId8"/>
    <p:sldId id="331" r:id="rId9"/>
    <p:sldId id="332" r:id="rId10"/>
    <p:sldId id="337" r:id="rId11"/>
    <p:sldId id="338" r:id="rId12"/>
    <p:sldId id="334" r:id="rId13"/>
    <p:sldId id="335" r:id="rId14"/>
    <p:sldId id="339" r:id="rId15"/>
    <p:sldId id="340" r:id="rId16"/>
    <p:sldId id="341" r:id="rId17"/>
    <p:sldId id="34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iuseppe Carteny" initials="GC" lastIdx="8" clrIdx="0">
    <p:extLst>
      <p:ext uri="{19B8F6BF-5375-455C-9EA6-DF929625EA0E}">
        <p15:presenceInfo xmlns:p15="http://schemas.microsoft.com/office/powerpoint/2012/main" userId="Giuseppe Carteny" providerId="None"/>
      </p:ext>
    </p:extLst>
  </p:cmAuthor>
  <p:cmAuthor id="2" name="Daniela Braun" initials="DB" lastIdx="2" clrIdx="1">
    <p:extLst>
      <p:ext uri="{19B8F6BF-5375-455C-9EA6-DF929625EA0E}">
        <p15:presenceInfo xmlns:p15="http://schemas.microsoft.com/office/powerpoint/2012/main" userId="Daniela Brau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045C"/>
    <a:srgbClr val="CF82AE"/>
    <a:srgbClr val="947BFF"/>
    <a:srgbClr val="21ACCD"/>
    <a:srgbClr val="144F85"/>
    <a:srgbClr val="C51D28"/>
    <a:srgbClr val="01B644"/>
    <a:srgbClr val="000000"/>
    <a:srgbClr val="3E3221"/>
    <a:srgbClr val="AE61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90273" autoAdjust="0"/>
  </p:normalViewPr>
  <p:slideViewPr>
    <p:cSldViewPr snapToGrid="0">
      <p:cViewPr varScale="1">
        <p:scale>
          <a:sx n="102" d="100"/>
          <a:sy n="102" d="100"/>
        </p:scale>
        <p:origin x="876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87" name="PlaceHolder 4"/>
          <p:cNvSpPr>
            <a:spLocks noGrp="1"/>
          </p:cNvSpPr>
          <p:nvPr>
            <p:ph type="dt" idx="10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88" name="PlaceHolder 5"/>
          <p:cNvSpPr>
            <a:spLocks noGrp="1"/>
          </p:cNvSpPr>
          <p:nvPr>
            <p:ph type="ftr" idx="11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US" sz="1400" b="0" strike="noStrike" spc="-1">
                <a:latin typeface="Times New Roman"/>
              </a:defRPr>
            </a:lvl1pPr>
          </a:lstStyle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89" name="PlaceHolder 6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68696049-C2A7-482B-BD0A-B445AAF4EFAA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533400" y="763588"/>
            <a:ext cx="6704013" cy="3771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algn="r">
              <a:buNone/>
            </a:pPr>
            <a:fld id="{68696049-C2A7-482B-BD0A-B445AAF4EFAA}" type="slidenum">
              <a:rPr lang="en-US" sz="1400" b="0" strike="noStrike" spc="-1" smtClean="0">
                <a:latin typeface="Times New Roman"/>
              </a:rPr>
              <a:t>1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239919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10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558358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11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2257085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162407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07459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4053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730795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16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7241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768216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3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648871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4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630846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5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074265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6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32030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7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97392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8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8151445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21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endParaRPr lang="en-US" sz="2000" b="0" strike="noStrike" spc="-1" dirty="0"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 type="sldNum" idx="25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lang="en-GB" sz="1200" b="0" strike="noStrike" spc="-1">
                <a:latin typeface="Times New Roman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6B0C528F-D901-49AE-98C7-EBF94F8BC560}" type="slidenum">
              <a:rPr lang="en-GB" sz="1200" b="0" strike="noStrike" spc="-1">
                <a:latin typeface="Times New Roman"/>
              </a:rPr>
              <a:t>9</a:t>
            </a:fld>
            <a:endParaRPr lang="en-US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08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A864E39-AABB-4470-8143-25F68ED3BCA4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03FF59-5D93-488D-947C-751844FF28DA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552C9D0-4B3B-4D54-ADD8-D98114BE05E7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3D884BD7-E762-4F01-BC6D-4A8AFDBAB7FC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75D7E23-F415-48F1-80EA-F05A2DAC6188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B130FB0-A15F-4444-AEF5-6AC8A5C2C202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EC15DA2-A8A5-4170-9A31-F93F1C6130E0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100E8596-A3AF-4090-AE2C-F8AA2ADA35D6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4241681-D8EE-4197-9068-AB2404295ECB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A7CF57D-0AF1-4AD1-BA04-0D8E954E826E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81579DD-77E8-4700-B8AC-CA5832C38189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FC663455-ADA0-4BB4-994D-250B46D7D7A2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695F6229-16D7-4EA9-BD33-5B13E7C1BE9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0B22F5F-CE94-4202-A78D-347488E0CF99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BAD498F-A2D7-4EAF-B779-158F3AAD630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D1DC380-9088-4A85-8EF7-294F7BA0744C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16F32EED-A9F1-4727-91DD-E485C1FF37B6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B1274C59-4D4B-4547-B279-F628B3F2E044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3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0AF5857-F03E-4602-ADFB-C0C042BF63B5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883F6210-4884-4BA7-B840-5D3EDE2C5BAC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A72A793-C4B2-4E2D-A4C4-4581C4CCC5EA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78AD783B-1FE2-4823-91B8-753B7AE38CD8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/>
          </p:nvPr>
        </p:nvSpPr>
        <p:spPr>
          <a:xfrm>
            <a:off x="412488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/>
          </p:nvPr>
        </p:nvSpPr>
        <p:spPr>
          <a:xfrm>
            <a:off x="8245440" y="27453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/>
          </p:nvPr>
        </p:nvSpPr>
        <p:spPr>
          <a:xfrm>
            <a:off x="432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/>
          </p:nvPr>
        </p:nvSpPr>
        <p:spPr>
          <a:xfrm>
            <a:off x="412488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7"/>
          <p:cNvSpPr>
            <a:spLocks noGrp="1"/>
          </p:cNvSpPr>
          <p:nvPr>
            <p:ph/>
          </p:nvPr>
        </p:nvSpPr>
        <p:spPr>
          <a:xfrm>
            <a:off x="8245440" y="3108960"/>
            <a:ext cx="39240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rPr lang="en-GB"/>
              <a:t>Quantitative Research in Political Science: How to Apply the Classical Toolbox</a:t>
            </a:r>
            <a:endParaRPr/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1CDEDEC-AF52-455B-9ECF-C6B7F8867024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fld id="{675E8181-189C-4C73-A115-CF2B0B9B0596}" type="datetime1">
              <a:rPr lang="de-DE" smtClean="0"/>
              <a:t>30.04.2025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1218708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6951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/>
          </p:nvPr>
        </p:nvSpPr>
        <p:spPr>
          <a:xfrm>
            <a:off x="6249240" y="31089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de-DE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32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6249240" y="2745360"/>
            <a:ext cx="594720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4320" y="3108960"/>
            <a:ext cx="12187080" cy="3315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72000"/>
          </a:bodyPr>
          <a:lstStyle/>
          <a:p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9"/>
          <p:cNvPicPr/>
          <p:nvPr/>
        </p:nvPicPr>
        <p:blipFill>
          <a:blip r:embed="rId14"/>
          <a:stretch/>
        </p:blipFill>
        <p:spPr>
          <a:xfrm>
            <a:off x="10793520" y="433440"/>
            <a:ext cx="990360" cy="398160"/>
          </a:xfrm>
          <a:prstGeom prst="rect">
            <a:avLst/>
          </a:prstGeom>
          <a:ln w="0"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463640" y="2511720"/>
            <a:ext cx="7008480" cy="14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3200" b="0" strike="noStrike" spc="-1">
                <a:solidFill>
                  <a:srgbClr val="004877"/>
                </a:solidFill>
                <a:latin typeface="Segoe UI"/>
              </a:rPr>
              <a:t>Titelmasterformat durch Klicken bearbeiten</a:t>
            </a:r>
            <a:endParaRPr lang="de-DE" sz="32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Grafik 9"/>
          <p:cNvPicPr/>
          <p:nvPr/>
        </p:nvPicPr>
        <p:blipFill>
          <a:blip r:embed="rId15"/>
          <a:srcRect l="50373"/>
          <a:stretch/>
        </p:blipFill>
        <p:spPr>
          <a:xfrm>
            <a:off x="0" y="19080"/>
            <a:ext cx="3024000" cy="683856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3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de-DE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hteck 18"/>
          <p:cNvSpPr/>
          <p:nvPr/>
        </p:nvSpPr>
        <p:spPr>
          <a:xfrm flipH="1">
            <a:off x="-7200" y="6254640"/>
            <a:ext cx="12204360" cy="603000"/>
          </a:xfrm>
          <a:prstGeom prst="rect">
            <a:avLst/>
          </a:prstGeom>
          <a:solidFill>
            <a:schemeClr val="tx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Gerade Verbindung 14"/>
          <p:cNvSpPr/>
          <p:nvPr/>
        </p:nvSpPr>
        <p:spPr>
          <a:xfrm flipH="1">
            <a:off x="1626840" y="6335640"/>
            <a:ext cx="324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2" name="Gerade Verbindung 15"/>
          <p:cNvSpPr/>
          <p:nvPr/>
        </p:nvSpPr>
        <p:spPr>
          <a:xfrm flipH="1">
            <a:off x="10801080" y="6335640"/>
            <a:ext cx="1800" cy="522360"/>
          </a:xfrm>
          <a:prstGeom prst="line">
            <a:avLst/>
          </a:prstGeom>
          <a:ln w="6350">
            <a:solidFill>
              <a:srgbClr val="E7E6E6"/>
            </a:solidFill>
            <a:round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/>
        </p:style>
      </p:sp>
      <p:sp>
        <p:nvSpPr>
          <p:cNvPr id="43" name="Rechteck 18"/>
          <p:cNvSpPr/>
          <p:nvPr/>
        </p:nvSpPr>
        <p:spPr>
          <a:xfrm flipH="1">
            <a:off x="-720" y="6261120"/>
            <a:ext cx="12202920" cy="53640"/>
          </a:xfrm>
          <a:prstGeom prst="rect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4" name="Rechteck 18"/>
          <p:cNvSpPr/>
          <p:nvPr/>
        </p:nvSpPr>
        <p:spPr>
          <a:xfrm flipH="1" flipV="1">
            <a:off x="-720" y="0"/>
            <a:ext cx="9554760" cy="4392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Rechteck 18"/>
          <p:cNvSpPr/>
          <p:nvPr/>
        </p:nvSpPr>
        <p:spPr>
          <a:xfrm flipH="1" flipV="1">
            <a:off x="9551880" y="-360"/>
            <a:ext cx="2639520" cy="219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6" name="Bild 15"/>
          <p:cNvPicPr/>
          <p:nvPr/>
        </p:nvPicPr>
        <p:blipFill>
          <a:blip r:embed="rId14"/>
          <a:stretch/>
        </p:blipFill>
        <p:spPr>
          <a:xfrm>
            <a:off x="10748880" y="388800"/>
            <a:ext cx="1107720" cy="48384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397800" y="349200"/>
            <a:ext cx="8866080" cy="685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3000" b="0" strike="noStrike" spc="-1">
                <a:solidFill>
                  <a:srgbClr val="44546A"/>
                </a:solidFill>
                <a:latin typeface="Segoe UI"/>
              </a:rPr>
              <a:t>Textmasterformate durch Klicken bearbeiten</a:t>
            </a:r>
            <a:endParaRPr lang="de-DE" sz="3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1630080" y="1350000"/>
            <a:ext cx="9163080" cy="4495320"/>
          </a:xfrm>
          <a:prstGeom prst="rect">
            <a:avLst/>
          </a:prstGeom>
          <a:noFill/>
          <a:ln w="0">
            <a:noFill/>
          </a:ln>
        </p:spPr>
        <p:txBody>
          <a:bodyPr lIns="0" anchor="t">
            <a:noAutofit/>
          </a:bodyPr>
          <a:lstStyle/>
          <a:p>
            <a:pPr>
              <a:lnSpc>
                <a:spcPct val="150000"/>
              </a:lnSpc>
              <a:spcBef>
                <a:spcPts val="479"/>
              </a:spcBef>
              <a:buNone/>
              <a:tabLst>
                <a:tab pos="0" algn="l"/>
              </a:tabLst>
            </a:pPr>
            <a:r>
              <a:rPr lang="de-DE" sz="2400" b="0" strike="noStrike" spc="-1">
                <a:solidFill>
                  <a:srgbClr val="44546A"/>
                </a:solidFill>
                <a:latin typeface="Segoe UI"/>
              </a:rPr>
              <a:t>Formatvorlagen des Textmasters bearbeiten</a:t>
            </a:r>
            <a:endParaRPr lang="de-DE" sz="24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lang="en-US" sz="1400" b="0" strike="noStrike" spc="-1">
                <a:latin typeface="Times New Roman"/>
              </a:defRPr>
            </a:lvl1pPr>
          </a:lstStyle>
          <a:p>
            <a:pPr algn="ctr">
              <a:buNone/>
            </a:pPr>
            <a:r>
              <a:rPr lang="en-GB" sz="1400" b="0" strike="noStrike" spc="-1">
                <a:latin typeface="Times New Roman"/>
              </a:rPr>
              <a:t>Quantitative Research in Political Science: How to Apply the Classical Toolbox</a:t>
            </a:r>
            <a:endParaRPr lang="en-US" sz="1400" b="0" strike="noStrike" spc="-1">
              <a:latin typeface="Times New Roman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sldNum" idx="2"/>
          </p:nvPr>
        </p:nvSpPr>
        <p:spPr>
          <a:xfrm>
            <a:off x="10991880" y="6416640"/>
            <a:ext cx="11998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fld id="{CB9ED33F-1804-4765-8C73-501A5548FD53}" type="slidenum">
              <a:rPr lang="de-DE" sz="900" b="0" strike="noStrike" spc="-1">
                <a:solidFill>
                  <a:srgbClr val="FFFFFF"/>
                </a:solidFill>
                <a:latin typeface="Calibri"/>
              </a:rPr>
              <a:t>‹#›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dt" idx="3"/>
          </p:nvPr>
        </p:nvSpPr>
        <p:spPr>
          <a:xfrm>
            <a:off x="398520" y="6424560"/>
            <a:ext cx="1226880" cy="35676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34CBE6F-D4EC-4C44-8CE2-ECC71896DE1E}" type="datetime1">
              <a:rPr lang="de-DE" sz="900" b="0" strike="noStrike" spc="-1" smtClean="0">
                <a:latin typeface="Times New Roman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Calibri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jpg"/><Relationship Id="rId5" Type="http://schemas.openxmlformats.org/officeDocument/2006/relationships/image" Target="../media/image6.jpe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download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.jpg"/><Relationship Id="rId4" Type="http://schemas.openxmlformats.org/officeDocument/2006/relationships/hyperlink" Target="https://github.com/giucarny/qrps_sose25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image" Target="../media/image4.jp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PlaceHolder 1"/>
          <p:cNvSpPr>
            <a:spLocks noGrp="1"/>
          </p:cNvSpPr>
          <p:nvPr>
            <p:ph type="title"/>
          </p:nvPr>
        </p:nvSpPr>
        <p:spPr>
          <a:xfrm>
            <a:off x="3396614" y="1270549"/>
            <a:ext cx="7330793" cy="269268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Autofit/>
          </a:bodyPr>
          <a:lstStyle/>
          <a:p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Quantitative Research 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in Political Science</a:t>
            </a:r>
            <a:b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</a:br>
            <a:r>
              <a:rPr lang="en-GB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	</a:t>
            </a:r>
            <a:r>
              <a:rPr lang="en-GB" sz="3200" b="0" i="0" dirty="0">
                <a:solidFill>
                  <a:srgbClr val="004876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GitHub workflow </a:t>
            </a:r>
            <a:endParaRPr lang="en-GB" b="0" i="0" dirty="0">
              <a:solidFill>
                <a:srgbClr val="004876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1" name="PlaceHolder 2"/>
          <p:cNvSpPr>
            <a:spLocks noGrp="1"/>
          </p:cNvSpPr>
          <p:nvPr>
            <p:ph type="subTitle"/>
          </p:nvPr>
        </p:nvSpPr>
        <p:spPr>
          <a:xfrm>
            <a:off x="2107517" y="5980260"/>
            <a:ext cx="8824320" cy="435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130000"/>
              </a:lnSpc>
              <a:buNone/>
              <a:tabLst>
                <a:tab pos="0" algn="l"/>
              </a:tabLst>
            </a:pPr>
            <a:r>
              <a:rPr lang="de-DE" sz="1800" b="0" i="1" strike="noStrike" spc="-1" dirty="0">
                <a:solidFill>
                  <a:srgbClr val="004877"/>
                </a:solidFill>
                <a:latin typeface="Segoe UI"/>
              </a:rPr>
              <a:t>UdS SoSe2025</a:t>
            </a:r>
            <a:endParaRPr lang="en-US" sz="1800" b="0" strike="noStrike" spc="-1" dirty="0">
              <a:latin typeface="Arial"/>
            </a:endParaRPr>
          </a:p>
        </p:txBody>
      </p:sp>
      <p:sp>
        <p:nvSpPr>
          <p:cNvPr id="192" name="Untertitel 2"/>
          <p:cNvSpPr/>
          <p:nvPr/>
        </p:nvSpPr>
        <p:spPr>
          <a:xfrm>
            <a:off x="6519677" y="3429000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 algn="r"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endParaRPr lang="de-DE" sz="1800" spc="-1" dirty="0">
              <a:solidFill>
                <a:srgbClr val="004877"/>
              </a:solidFill>
              <a:latin typeface="Segoe UI"/>
            </a:endParaRPr>
          </a:p>
        </p:txBody>
      </p:sp>
      <p:sp>
        <p:nvSpPr>
          <p:cNvPr id="5" name="Untertitel 2">
            <a:extLst>
              <a:ext uri="{FF2B5EF4-FFF2-40B4-BE49-F238E27FC236}">
                <a16:creationId xmlns:a16="http://schemas.microsoft.com/office/drawing/2014/main" id="{4D195191-8AB9-40AF-A9C5-61D2F084C01E}"/>
              </a:ext>
            </a:extLst>
          </p:cNvPr>
          <p:cNvSpPr/>
          <p:nvPr/>
        </p:nvSpPr>
        <p:spPr>
          <a:xfrm>
            <a:off x="3396614" y="3824616"/>
            <a:ext cx="4033440" cy="1303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numCol="1" spcCol="0" anchor="t">
            <a:no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b="1" spc="-1" dirty="0">
                <a:solidFill>
                  <a:srgbClr val="004877"/>
                </a:solidFill>
                <a:latin typeface="Segoe UI"/>
              </a:rPr>
              <a:t>Giuseppe Carteny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800" spc="-1" dirty="0" err="1">
                <a:solidFill>
                  <a:srgbClr val="004876"/>
                </a:solidFill>
                <a:latin typeface="Segoe UI"/>
              </a:rPr>
              <a:t>Postdoctoral</a:t>
            </a:r>
            <a:r>
              <a:rPr lang="de-DE" sz="1800" spc="-1" dirty="0">
                <a:solidFill>
                  <a:srgbClr val="004876"/>
                </a:solidFill>
                <a:latin typeface="Segoe UI"/>
              </a:rPr>
              <a:t> Researcher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8039B5-64F0-417D-9D28-79661130ED64}"/>
              </a:ext>
            </a:extLst>
          </p:cNvPr>
          <p:cNvSpPr txBox="1"/>
          <p:nvPr/>
        </p:nvSpPr>
        <p:spPr>
          <a:xfrm>
            <a:off x="3396614" y="4528372"/>
            <a:ext cx="6093724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Department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European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Social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Research</a:t>
            </a:r>
          </a:p>
          <a:p>
            <a:pPr>
              <a:spcBef>
                <a:spcPts val="300"/>
              </a:spcBef>
              <a:spcAft>
                <a:spcPts val="300"/>
              </a:spcAft>
              <a:tabLst>
                <a:tab pos="0" algn="l"/>
              </a:tabLst>
            </a:pPr>
            <a:r>
              <a:rPr lang="de-DE" sz="1400" spc="-1" dirty="0">
                <a:solidFill>
                  <a:srgbClr val="004876"/>
                </a:solidFill>
                <a:latin typeface="Segoe UI"/>
              </a:rPr>
              <a:t>University </a:t>
            </a:r>
            <a:r>
              <a:rPr lang="de-DE" sz="1400" spc="-1" dirty="0" err="1">
                <a:solidFill>
                  <a:srgbClr val="004876"/>
                </a:solidFill>
                <a:latin typeface="Segoe UI"/>
              </a:rPr>
              <a:t>of</a:t>
            </a:r>
            <a:r>
              <a:rPr lang="de-DE" sz="1400" spc="-1" dirty="0">
                <a:solidFill>
                  <a:srgbClr val="004876"/>
                </a:solidFill>
                <a:latin typeface="Segoe UI"/>
              </a:rPr>
              <a:t> Saarland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A339FA-B73C-44B0-B75C-56C6C27FDB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2022" y="2577438"/>
            <a:ext cx="734400" cy="6854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10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447166-D7A9-4B53-9270-735E49A9D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7979" y="1735072"/>
            <a:ext cx="6215950" cy="3761042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7A802-1555-4A46-AB93-AB696E82DBC1}"/>
              </a:ext>
            </a:extLst>
          </p:cNvPr>
          <p:cNvCxnSpPr/>
          <p:nvPr/>
        </p:nvCxnSpPr>
        <p:spPr>
          <a:xfrm>
            <a:off x="1828800" y="2941163"/>
            <a:ext cx="12160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F12C59-20AD-4CB8-AC33-2249E4623E12}"/>
              </a:ext>
            </a:extLst>
          </p:cNvPr>
          <p:cNvSpPr txBox="1"/>
          <p:nvPr/>
        </p:nvSpPr>
        <p:spPr>
          <a:xfrm>
            <a:off x="200557" y="2323817"/>
            <a:ext cx="16282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oogle Sans"/>
              </a:rPr>
              <a:t>Now your fork is synced</a:t>
            </a:r>
          </a:p>
        </p:txBody>
      </p:sp>
    </p:spTree>
    <p:extLst>
      <p:ext uri="{BB962C8B-B14F-4D97-AF65-F5344CB8AC3E}">
        <p14:creationId xmlns:p14="http://schemas.microsoft.com/office/powerpoint/2010/main" val="2778015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11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19423-5E9F-486A-8C9B-BFB53B915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8CC5-809A-4805-80DD-A94ED6A90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3B1BB9-016D-4204-8C8F-DCD5ADF052B9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69DA4-08BF-41B0-829C-CAC9FD9D0190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D93B9-EED7-4045-B61B-06E28C0C3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09E27A-3911-4F8E-BAE1-0E356DB93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B16B4E-BBB1-4E91-A1B1-A802C507D2C6}"/>
              </a:ext>
            </a:extLst>
          </p:cNvPr>
          <p:cNvSpPr txBox="1"/>
          <p:nvPr/>
        </p:nvSpPr>
        <p:spPr>
          <a:xfrm>
            <a:off x="184879" y="4751947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26F4B-7913-4C8C-80AA-00C530B7BF64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V="1">
            <a:off x="3656028" y="3279463"/>
            <a:ext cx="1" cy="1363889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E3E7B5-0C04-4A4B-8CA9-D9FA1E0D5127}"/>
              </a:ext>
            </a:extLst>
          </p:cNvPr>
          <p:cNvCxnSpPr/>
          <p:nvPr/>
        </p:nvCxnSpPr>
        <p:spPr>
          <a:xfrm flipV="1">
            <a:off x="4455292" y="2450007"/>
            <a:ext cx="3466057" cy="30193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C99A5B-F335-4C7C-AC55-1E24784FE815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8720612" y="3249270"/>
            <a:ext cx="1" cy="1415367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0A7D7C3-59A3-4B48-94A6-6F5E2777BF9F}"/>
              </a:ext>
            </a:extLst>
          </p:cNvPr>
          <p:cNvSpPr txBox="1"/>
          <p:nvPr/>
        </p:nvSpPr>
        <p:spPr>
          <a:xfrm>
            <a:off x="8885768" y="3249270"/>
            <a:ext cx="3199394" cy="12926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Pull</a:t>
            </a:r>
          </a:p>
          <a:p>
            <a:r>
              <a:rPr lang="en-GB" sz="1800" dirty="0">
                <a:latin typeface="Lucida Sans" panose="020B0602030504020204" pitchFamily="34" charset="0"/>
              </a:rPr>
              <a:t>You update your local repository with the updates in the fork/origin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07761D-8A66-470B-97C4-6CFFF49FE684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</p:spTree>
    <p:extLst>
      <p:ext uri="{BB962C8B-B14F-4D97-AF65-F5344CB8AC3E}">
        <p14:creationId xmlns:p14="http://schemas.microsoft.com/office/powerpoint/2010/main" val="81323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#3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68A890-78E6-4DE4-B691-832E54CE3B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1670" y="1359689"/>
            <a:ext cx="6788659" cy="433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74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#4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F5D56-B033-490D-BB9C-83F721583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51E90-365F-4027-9F8E-4D4715FC2F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E0ED0A-3247-489B-B677-47D2BFAF4CB7}"/>
              </a:ext>
            </a:extLst>
          </p:cNvPr>
          <p:cNvCxnSpPr>
            <a:cxnSpLocks/>
          </p:cNvCxnSpPr>
          <p:nvPr/>
        </p:nvCxnSpPr>
        <p:spPr>
          <a:xfrm flipH="1">
            <a:off x="8720612" y="3249270"/>
            <a:ext cx="1" cy="1415367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060DFF-90E2-46D1-A1E1-2502856FFEE2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CDCF3-2B93-4D22-A5D1-D67BE7BBB803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4A4F5-5CFD-4D89-800B-30E91466485B}"/>
              </a:ext>
            </a:extLst>
          </p:cNvPr>
          <p:cNvSpPr txBox="1"/>
          <p:nvPr/>
        </p:nvSpPr>
        <p:spPr>
          <a:xfrm>
            <a:off x="5058218" y="4632903"/>
            <a:ext cx="31210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ucida Sans" panose="020B0602030504020204" pitchFamily="34" charset="0"/>
              </a:rPr>
              <a:t>Every time you change your local repository, Git will record these changes. </a:t>
            </a:r>
          </a:p>
          <a:p>
            <a:pPr algn="r"/>
            <a:endParaRPr lang="en-GB" sz="1600" dirty="0">
              <a:latin typeface="Lucida Sans" panose="020B0602030504020204" pitchFamily="34" charset="0"/>
            </a:endParaRPr>
          </a:p>
          <a:p>
            <a:pPr algn="r"/>
            <a:r>
              <a:rPr lang="en-GB" sz="1600" dirty="0">
                <a:latin typeface="Lucida Sans" panose="020B0602030504020204" pitchFamily="34" charset="0"/>
              </a:rPr>
              <a:t>But to “save” these changes you need to create a </a:t>
            </a:r>
            <a:r>
              <a:rPr lang="en-GB" sz="1600" b="1" dirty="0">
                <a:latin typeface="Lucida Sans" panose="020B0602030504020204" pitchFamily="34" charset="0"/>
              </a:rPr>
              <a:t>commit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CE9ED7E-0CA7-4BC9-907B-E533E05FDD5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63FAC4-38A5-4644-B91A-AA2A54F8CE7C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6432F83-2832-443A-ACDE-38CBAD7E435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CCB4C26D-AC2B-4BF2-AB5A-2BEC61B8E5ED}"/>
              </a:ext>
            </a:extLst>
          </p:cNvPr>
          <p:cNvSpPr txBox="1"/>
          <p:nvPr/>
        </p:nvSpPr>
        <p:spPr>
          <a:xfrm>
            <a:off x="184879" y="4751947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F953171-77C4-4D39-A9B4-4DB1510DEBA0}"/>
              </a:ext>
            </a:extLst>
          </p:cNvPr>
          <p:cNvCxnSpPr>
            <a:cxnSpLocks/>
            <a:stCxn id="19" idx="0"/>
            <a:endCxn id="15" idx="2"/>
          </p:cNvCxnSpPr>
          <p:nvPr/>
        </p:nvCxnSpPr>
        <p:spPr>
          <a:xfrm flipV="1">
            <a:off x="3656028" y="3279463"/>
            <a:ext cx="1" cy="1363889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C201AA-DEF2-4D73-80C0-3E66CE186776}"/>
              </a:ext>
            </a:extLst>
          </p:cNvPr>
          <p:cNvCxnSpPr/>
          <p:nvPr/>
        </p:nvCxnSpPr>
        <p:spPr>
          <a:xfrm flipV="1">
            <a:off x="4455292" y="2450007"/>
            <a:ext cx="3466057" cy="30193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778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#4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F5D56-B033-490D-BB9C-83F721583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51E90-365F-4027-9F8E-4D4715FC2F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E0ED0A-3247-489B-B677-47D2BFAF4CB7}"/>
              </a:ext>
            </a:extLst>
          </p:cNvPr>
          <p:cNvCxnSpPr>
            <a:cxnSpLocks/>
          </p:cNvCxnSpPr>
          <p:nvPr/>
        </p:nvCxnSpPr>
        <p:spPr>
          <a:xfrm flipH="1">
            <a:off x="8720612" y="3249270"/>
            <a:ext cx="1" cy="1415367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060DFF-90E2-46D1-A1E1-2502856FFEE2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CDCF3-2B93-4D22-A5D1-D67BE7BBB803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4A4F5-5CFD-4D89-800B-30E91466485B}"/>
              </a:ext>
            </a:extLst>
          </p:cNvPr>
          <p:cNvSpPr txBox="1"/>
          <p:nvPr/>
        </p:nvSpPr>
        <p:spPr>
          <a:xfrm>
            <a:off x="4831380" y="3672269"/>
            <a:ext cx="230632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ucida Sans" panose="020B0602030504020204" pitchFamily="34" charset="0"/>
              </a:rPr>
              <a:t>Then you can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push</a:t>
            </a:r>
            <a:r>
              <a:rPr lang="en-GB" sz="1600" dirty="0">
                <a:latin typeface="Lucida Sans" panose="020B0602030504020204" pitchFamily="34" charset="0"/>
              </a:rPr>
              <a:t> your changes to your remote repo (origin)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FDC5BA6-6065-4F91-AF47-112AD96875BB}"/>
              </a:ext>
            </a:extLst>
          </p:cNvPr>
          <p:cNvSpPr/>
          <p:nvPr/>
        </p:nvSpPr>
        <p:spPr>
          <a:xfrm rot="16200000">
            <a:off x="6801835" y="3320646"/>
            <a:ext cx="2526384" cy="1701973"/>
          </a:xfrm>
          <a:prstGeom prst="arc">
            <a:avLst>
              <a:gd name="adj1" fmla="val 11121630"/>
              <a:gd name="adj2" fmla="val 0"/>
            </a:avLst>
          </a:prstGeom>
          <a:ln w="38100" cap="flat" cmpd="sng" algn="ctr">
            <a:solidFill>
              <a:srgbClr val="947BFF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47BFF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D2517E-6F9B-4586-994A-15149D6FB7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35F13D-378C-45E2-8EAA-D373F36150EC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E386DA-CC87-4310-B2F1-9F7D54BEE2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7B5C9C-5B64-4FDD-BB4B-636110237379}"/>
              </a:ext>
            </a:extLst>
          </p:cNvPr>
          <p:cNvSpPr txBox="1"/>
          <p:nvPr/>
        </p:nvSpPr>
        <p:spPr>
          <a:xfrm>
            <a:off x="184879" y="4751947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A8C085-B603-4C6A-94A8-EBC84FD50E08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3656028" y="3279463"/>
            <a:ext cx="1" cy="1363889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6C3E4-F900-4880-AEC3-BB5AD9C82628}"/>
              </a:ext>
            </a:extLst>
          </p:cNvPr>
          <p:cNvCxnSpPr/>
          <p:nvPr/>
        </p:nvCxnSpPr>
        <p:spPr>
          <a:xfrm flipV="1">
            <a:off x="4455292" y="2450007"/>
            <a:ext cx="3466057" cy="30193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5401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#5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F5D56-B033-490D-BB9C-83F721583C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0251E90-365F-4027-9F8E-4D4715FC2FA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BE0ED0A-3247-489B-B677-47D2BFAF4CB7}"/>
              </a:ext>
            </a:extLst>
          </p:cNvPr>
          <p:cNvCxnSpPr>
            <a:cxnSpLocks/>
          </p:cNvCxnSpPr>
          <p:nvPr/>
        </p:nvCxnSpPr>
        <p:spPr>
          <a:xfrm flipH="1">
            <a:off x="8720612" y="3249270"/>
            <a:ext cx="1" cy="1415367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060DFF-90E2-46D1-A1E1-2502856FFEE2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CCDCF3-2B93-4D22-A5D1-D67BE7BBB803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A4A4F5-5CFD-4D89-800B-30E91466485B}"/>
              </a:ext>
            </a:extLst>
          </p:cNvPr>
          <p:cNvSpPr txBox="1"/>
          <p:nvPr/>
        </p:nvSpPr>
        <p:spPr>
          <a:xfrm>
            <a:off x="7073308" y="415865"/>
            <a:ext cx="2306326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ucida Sans" panose="020B0602030504020204" pitchFamily="34" charset="0"/>
              </a:rPr>
              <a:t>Then you can also </a:t>
            </a:r>
            <a:r>
              <a:rPr lang="en-GB" dirty="0">
                <a:latin typeface="Lucida Sans" panose="020B0602030504020204" pitchFamily="34" charset="0"/>
              </a:rPr>
              <a:t>push</a:t>
            </a:r>
            <a:r>
              <a:rPr lang="en-GB" sz="1600" dirty="0">
                <a:latin typeface="Lucida Sans" panose="020B0602030504020204" pitchFamily="34" charset="0"/>
              </a:rPr>
              <a:t> your changes from your fork/origin </a:t>
            </a:r>
          </a:p>
          <a:p>
            <a:pPr algn="r"/>
            <a:r>
              <a:rPr lang="en-GB" dirty="0">
                <a:latin typeface="Lucida Sans" panose="020B0602030504020204" pitchFamily="34" charset="0"/>
              </a:rPr>
              <a:t>to the upstream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7FDC5BA6-6065-4F91-AF47-112AD96875BB}"/>
              </a:ext>
            </a:extLst>
          </p:cNvPr>
          <p:cNvSpPr/>
          <p:nvPr/>
        </p:nvSpPr>
        <p:spPr>
          <a:xfrm rot="10800000" flipV="1">
            <a:off x="4144812" y="1303781"/>
            <a:ext cx="3946775" cy="1879577"/>
          </a:xfrm>
          <a:prstGeom prst="arc">
            <a:avLst>
              <a:gd name="adj1" fmla="val 11121630"/>
              <a:gd name="adj2" fmla="val 20796930"/>
            </a:avLst>
          </a:prstGeom>
          <a:ln w="38100" cap="flat" cmpd="sng" algn="ctr">
            <a:solidFill>
              <a:srgbClr val="CF82AE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5D2517E-6F9B-4586-994A-15149D6FB73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335F13D-378C-45E2-8EAA-D373F36150EC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E386DA-CC87-4310-B2F1-9F7D54BEE22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637B5C9C-5B64-4FDD-BB4B-636110237379}"/>
              </a:ext>
            </a:extLst>
          </p:cNvPr>
          <p:cNvSpPr txBox="1"/>
          <p:nvPr/>
        </p:nvSpPr>
        <p:spPr>
          <a:xfrm>
            <a:off x="184879" y="4751947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3A8C085-B603-4C6A-94A8-EBC84FD50E08}"/>
              </a:ext>
            </a:extLst>
          </p:cNvPr>
          <p:cNvCxnSpPr>
            <a:cxnSpLocks/>
            <a:stCxn id="21" idx="0"/>
            <a:endCxn id="19" idx="2"/>
          </p:cNvCxnSpPr>
          <p:nvPr/>
        </p:nvCxnSpPr>
        <p:spPr>
          <a:xfrm flipV="1">
            <a:off x="3656028" y="3279463"/>
            <a:ext cx="1" cy="1363889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36C3E4-F900-4880-AEC3-BB5AD9C82628}"/>
              </a:ext>
            </a:extLst>
          </p:cNvPr>
          <p:cNvCxnSpPr/>
          <p:nvPr/>
        </p:nvCxnSpPr>
        <p:spPr>
          <a:xfrm flipV="1">
            <a:off x="4455292" y="2450007"/>
            <a:ext cx="3466057" cy="30193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Arc 25">
            <a:extLst>
              <a:ext uri="{FF2B5EF4-FFF2-40B4-BE49-F238E27FC236}">
                <a16:creationId xmlns:a16="http://schemas.microsoft.com/office/drawing/2014/main" id="{BE87F946-BACD-4D43-839D-F5202E9D3F22}"/>
              </a:ext>
            </a:extLst>
          </p:cNvPr>
          <p:cNvSpPr/>
          <p:nvPr/>
        </p:nvSpPr>
        <p:spPr>
          <a:xfrm rot="16200000">
            <a:off x="6801835" y="3320646"/>
            <a:ext cx="2526384" cy="1701973"/>
          </a:xfrm>
          <a:prstGeom prst="arc">
            <a:avLst>
              <a:gd name="adj1" fmla="val 11121630"/>
              <a:gd name="adj2" fmla="val 0"/>
            </a:avLst>
          </a:prstGeom>
          <a:ln w="38100" cap="flat" cmpd="sng" algn="ctr">
            <a:solidFill>
              <a:srgbClr val="947BFF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947BFF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4FE1E6-EE40-4DD8-8D31-5C2C23548177}"/>
              </a:ext>
            </a:extLst>
          </p:cNvPr>
          <p:cNvSpPr txBox="1"/>
          <p:nvPr/>
        </p:nvSpPr>
        <p:spPr>
          <a:xfrm>
            <a:off x="4590176" y="1510738"/>
            <a:ext cx="23063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>
                <a:latin typeface="Lucida Sans" panose="020B0602030504020204" pitchFamily="34" charset="0"/>
              </a:rPr>
              <a:t>This is called a </a:t>
            </a:r>
          </a:p>
          <a:p>
            <a:pPr algn="r"/>
            <a:r>
              <a:rPr lang="en-GB" sz="2000" dirty="0">
                <a:solidFill>
                  <a:srgbClr val="9F045C"/>
                </a:solidFill>
                <a:latin typeface="Lucida Sans" panose="020B0602030504020204" pitchFamily="34" charset="0"/>
              </a:rPr>
              <a:t>Pull request*</a:t>
            </a:r>
            <a:endParaRPr lang="en-GB" sz="2400" dirty="0">
              <a:solidFill>
                <a:srgbClr val="9F045C"/>
              </a:solidFill>
              <a:latin typeface="Lucida Sans" panose="020B06020305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C7BCE1-F757-4D5C-83D6-052627D40283}"/>
              </a:ext>
            </a:extLst>
          </p:cNvPr>
          <p:cNvSpPr txBox="1"/>
          <p:nvPr/>
        </p:nvSpPr>
        <p:spPr>
          <a:xfrm>
            <a:off x="4462349" y="3040523"/>
            <a:ext cx="2306326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solidFill>
                  <a:srgbClr val="9F045C"/>
                </a:solidFill>
                <a:latin typeface="Lucida Sans" panose="020B0602030504020204" pitchFamily="34" charset="0"/>
              </a:rPr>
              <a:t>* </a:t>
            </a:r>
            <a:r>
              <a:rPr lang="en-GB" sz="1600" dirty="0">
                <a:latin typeface="Lucida Sans" panose="020B0602030504020204" pitchFamily="34" charset="0"/>
              </a:rPr>
              <a:t>You will submit your term paper – and your code – using this procedure</a:t>
            </a:r>
          </a:p>
          <a:p>
            <a:pPr algn="ctr"/>
            <a:endParaRPr lang="en-GB" sz="1600" dirty="0">
              <a:latin typeface="Lucida Sans" panose="020B0602030504020204" pitchFamily="34" charset="0"/>
            </a:endParaRPr>
          </a:p>
          <a:p>
            <a:pPr algn="ctr"/>
            <a:r>
              <a:rPr lang="en-GB" sz="1600" dirty="0">
                <a:latin typeface="Lucida Sans" panose="020B0602030504020204" pitchFamily="34" charset="0"/>
              </a:rPr>
              <a:t>But we will talk better about it later on…</a:t>
            </a:r>
            <a:endParaRPr lang="en-GB" dirty="0"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1850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16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 err="1">
                <a:solidFill>
                  <a:srgbClr val="004876"/>
                </a:solidFill>
                <a:latin typeface="Segoe UI"/>
              </a:rPr>
              <a:t>Warning</a:t>
            </a: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! 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D29C103-D325-4824-8D66-48FF0EE9380E}"/>
              </a:ext>
            </a:extLst>
          </p:cNvPr>
          <p:cNvSpPr txBox="1"/>
          <p:nvPr/>
        </p:nvSpPr>
        <p:spPr>
          <a:xfrm>
            <a:off x="960255" y="2469970"/>
            <a:ext cx="642383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Feel free to change the files in your fork/origin, </a:t>
            </a:r>
            <a:r>
              <a:rPr lang="en-GB" sz="20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but…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if you modify the files you pulled from our repository</a:t>
            </a:r>
            <a:r>
              <a:rPr lang="en-GB" sz="2000" dirty="0">
                <a:latin typeface="Segoe UI" panose="020B0502040204020203" pitchFamily="34" charset="0"/>
                <a:cs typeface="Segoe UI" panose="020B0502040204020203" pitchFamily="34" charset="0"/>
              </a:rPr>
              <a:t> (for instance, the slides, or the scripts) 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this will create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errors</a:t>
            </a:r>
            <a:r>
              <a:rPr lang="en-GB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and </a:t>
            </a:r>
            <a:r>
              <a:rPr lang="en-GB" sz="2000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inconsistencies</a:t>
            </a: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This is because git pulls a file, notice that the two files are different, and it will force you to make a choice – in the best case scenario</a:t>
            </a:r>
          </a:p>
          <a:p>
            <a:pPr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Therefore, if you want to modify the slides or the code we provide via the upstream, please </a:t>
            </a:r>
            <a:r>
              <a:rPr lang="en-GB" dirty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create a copy 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and </a:t>
            </a:r>
            <a:r>
              <a:rPr lang="en-GB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modify the copy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, </a:t>
            </a:r>
            <a:r>
              <a:rPr lang="en-GB" b="1" dirty="0">
                <a:latin typeface="Segoe UI" panose="020B0502040204020203" pitchFamily="34" charset="0"/>
                <a:cs typeface="Segoe UI" panose="020B0502040204020203" pitchFamily="34" charset="0"/>
              </a:rPr>
              <a:t>don’t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work on the original files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D830602E-52B7-4CC2-B933-F6A32FA66AC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F7FE343-35B4-4DE7-AFE0-F21FA8E56A6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3B77288-B11A-4DD8-A3B0-3DE019812DCA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0279B42-914E-4763-9B59-2E67AC5F17A2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3F396CF-E055-4E10-96D7-FEACEE702D0C}"/>
              </a:ext>
            </a:extLst>
          </p:cNvPr>
          <p:cNvSpPr txBox="1"/>
          <p:nvPr/>
        </p:nvSpPr>
        <p:spPr>
          <a:xfrm>
            <a:off x="1011960" y="1485497"/>
            <a:ext cx="61038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 workflow that we will be using is mostly the one from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#1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 to </a:t>
            </a:r>
            <a:r>
              <a:rPr lang="en-GB" sz="2400" dirty="0">
                <a:solidFill>
                  <a:srgbClr val="C00000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#3</a:t>
            </a:r>
          </a:p>
        </p:txBody>
      </p:sp>
    </p:spTree>
    <p:extLst>
      <p:ext uri="{BB962C8B-B14F-4D97-AF65-F5344CB8AC3E}">
        <p14:creationId xmlns:p14="http://schemas.microsoft.com/office/powerpoint/2010/main" val="1130272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2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D092F-7FEE-4EA4-B3D2-5E2298DDF4FE}"/>
              </a:ext>
            </a:extLst>
          </p:cNvPr>
          <p:cNvSpPr txBox="1"/>
          <p:nvPr/>
        </p:nvSpPr>
        <p:spPr>
          <a:xfrm>
            <a:off x="398520" y="1038339"/>
            <a:ext cx="6531198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>
              <a:spcAft>
                <a:spcPts val="600"/>
              </a:spcAft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There is an additional software that can make your life easier</a:t>
            </a: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Git: </a:t>
            </a: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version control system that tracks versions of files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Pros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Very useful backup of your code</a:t>
            </a:r>
          </a:p>
          <a:p>
            <a:pPr marL="742950" lvl="1">
              <a:spcAft>
                <a:spcPts val="600"/>
              </a:spcAft>
            </a:pPr>
            <a:r>
              <a:rPr lang="en-GB" sz="1600" b="1" dirty="0">
                <a:latin typeface="Segoe UI" panose="020B0502040204020203" pitchFamily="34" charset="0"/>
                <a:cs typeface="Segoe UI" panose="020B0502040204020203" pitchFamily="34" charset="0"/>
              </a:rPr>
              <a:t>Cons</a:t>
            </a:r>
            <a:endParaRPr lang="en-GB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You cannot backup files &gt;~ 20mb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The basic version needs to be programmed using the OS console – e.g., </a:t>
            </a:r>
            <a:r>
              <a:rPr lang="en-GB" sz="1600" dirty="0" err="1">
                <a:latin typeface="Lucida Sans" panose="020B0602030504020204" pitchFamily="34" charset="0"/>
                <a:cs typeface="Segoe UI" panose="020B0502040204020203" pitchFamily="34" charset="0"/>
              </a:rPr>
              <a:t>cmd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 in Windows</a:t>
            </a:r>
          </a:p>
          <a:p>
            <a:pPr marL="1085850" lvl="1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GB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62865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GB" sz="2400" dirty="0">
                <a:latin typeface="Segoe UI" panose="020B0502040204020203" pitchFamily="34" charset="0"/>
                <a:cs typeface="Segoe UI" panose="020B0502040204020203" pitchFamily="34" charset="0"/>
              </a:rPr>
              <a:t>But there’s </a:t>
            </a:r>
            <a:r>
              <a:rPr lang="en-GB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GitHub </a:t>
            </a:r>
          </a:p>
          <a:p>
            <a:pPr marL="742950" lvl="1">
              <a:spcAft>
                <a:spcPts val="600"/>
              </a:spcAft>
            </a:pP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A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 (</a:t>
            </a:r>
            <a:r>
              <a:rPr lang="en-GB" dirty="0">
                <a:latin typeface="Segoe UI" panose="020B0502040204020203" pitchFamily="34" charset="0"/>
                <a:cs typeface="Segoe UI" panose="020B0502040204020203" pitchFamily="34" charset="0"/>
              </a:rPr>
              <a:t>proprietary) developer platform that allows users to create, store, manage, and share their code.</a:t>
            </a:r>
            <a:endParaRPr lang="en-GB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285750">
              <a:spcBef>
                <a:spcPts val="600"/>
              </a:spcBef>
              <a:spcAft>
                <a:spcPts val="600"/>
              </a:spcAft>
            </a:pPr>
            <a:endParaRPr lang="en-GB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489709-2123-4F20-BA91-AA66B3557572}"/>
              </a:ext>
            </a:extLst>
          </p:cNvPr>
          <p:cNvSpPr txBox="1"/>
          <p:nvPr/>
        </p:nvSpPr>
        <p:spPr>
          <a:xfrm>
            <a:off x="5560290" y="4387272"/>
            <a:ext cx="858983" cy="338554"/>
          </a:xfrm>
          <a:custGeom>
            <a:avLst/>
            <a:gdLst>
              <a:gd name="connsiteX0" fmla="*/ 0 w 858983"/>
              <a:gd name="connsiteY0" fmla="*/ 0 h 338554"/>
              <a:gd name="connsiteX1" fmla="*/ 446671 w 858983"/>
              <a:gd name="connsiteY1" fmla="*/ 0 h 338554"/>
              <a:gd name="connsiteX2" fmla="*/ 858983 w 858983"/>
              <a:gd name="connsiteY2" fmla="*/ 0 h 338554"/>
              <a:gd name="connsiteX3" fmla="*/ 858983 w 858983"/>
              <a:gd name="connsiteY3" fmla="*/ 338554 h 338554"/>
              <a:gd name="connsiteX4" fmla="*/ 446671 w 858983"/>
              <a:gd name="connsiteY4" fmla="*/ 338554 h 338554"/>
              <a:gd name="connsiteX5" fmla="*/ 0 w 858983"/>
              <a:gd name="connsiteY5" fmla="*/ 338554 h 338554"/>
              <a:gd name="connsiteX6" fmla="*/ 0 w 858983"/>
              <a:gd name="connsiteY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58983" h="338554" fill="none" extrusionOk="0">
                <a:moveTo>
                  <a:pt x="0" y="0"/>
                </a:moveTo>
                <a:cubicBezTo>
                  <a:pt x="177512" y="-46968"/>
                  <a:pt x="307955" y="248"/>
                  <a:pt x="446671" y="0"/>
                </a:cubicBezTo>
                <a:cubicBezTo>
                  <a:pt x="585387" y="-248"/>
                  <a:pt x="660066" y="37097"/>
                  <a:pt x="858983" y="0"/>
                </a:cubicBezTo>
                <a:cubicBezTo>
                  <a:pt x="895948" y="146899"/>
                  <a:pt x="833739" y="242209"/>
                  <a:pt x="858983" y="338554"/>
                </a:cubicBezTo>
                <a:cubicBezTo>
                  <a:pt x="717289" y="368785"/>
                  <a:pt x="545920" y="331956"/>
                  <a:pt x="446671" y="338554"/>
                </a:cubicBezTo>
                <a:cubicBezTo>
                  <a:pt x="347422" y="345152"/>
                  <a:pt x="173464" y="312777"/>
                  <a:pt x="0" y="338554"/>
                </a:cubicBezTo>
                <a:cubicBezTo>
                  <a:pt x="-3676" y="188739"/>
                  <a:pt x="20954" y="96794"/>
                  <a:pt x="0" y="0"/>
                </a:cubicBezTo>
                <a:close/>
              </a:path>
              <a:path w="858983" h="338554" stroke="0" extrusionOk="0">
                <a:moveTo>
                  <a:pt x="0" y="0"/>
                </a:moveTo>
                <a:cubicBezTo>
                  <a:pt x="151195" y="-27336"/>
                  <a:pt x="329629" y="8204"/>
                  <a:pt x="446671" y="0"/>
                </a:cubicBezTo>
                <a:cubicBezTo>
                  <a:pt x="563713" y="-8204"/>
                  <a:pt x="761934" y="40470"/>
                  <a:pt x="858983" y="0"/>
                </a:cubicBezTo>
                <a:cubicBezTo>
                  <a:pt x="860604" y="148202"/>
                  <a:pt x="841726" y="237676"/>
                  <a:pt x="858983" y="338554"/>
                </a:cubicBezTo>
                <a:cubicBezTo>
                  <a:pt x="733141" y="381885"/>
                  <a:pt x="620930" y="321848"/>
                  <a:pt x="438081" y="338554"/>
                </a:cubicBezTo>
                <a:cubicBezTo>
                  <a:pt x="255232" y="355260"/>
                  <a:pt x="177747" y="332854"/>
                  <a:pt x="0" y="338554"/>
                </a:cubicBezTo>
                <a:cubicBezTo>
                  <a:pt x="-12504" y="181517"/>
                  <a:pt x="15124" y="96413"/>
                  <a:pt x="0" y="0"/>
                </a:cubicBezTo>
                <a:close/>
              </a:path>
            </a:pathLst>
          </a:custGeom>
          <a:solidFill>
            <a:srgbClr val="C00000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736306631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painful</a:t>
            </a:r>
            <a:endParaRPr lang="en-GB" sz="1600" b="1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8B305F-D578-4EE2-AD2E-42C31DB3E7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1948768"/>
            <a:ext cx="613440" cy="61344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520" y="4990268"/>
            <a:ext cx="734400" cy="6854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B48147-6757-43CA-8F91-8D7A73B57CF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0706" y="2994557"/>
            <a:ext cx="2248800" cy="310777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701FD10-5EB1-4103-BBCC-D26BF91244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688" y="1024971"/>
            <a:ext cx="3343716" cy="19695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CCAF07-44CB-4827-837E-F9FC138A17FC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9506" y="3119131"/>
            <a:ext cx="2485644" cy="2427387"/>
          </a:xfrm>
          <a:prstGeom prst="rect">
            <a:avLst/>
          </a:prstGeom>
        </p:spPr>
      </p:pic>
      <p:sp>
        <p:nvSpPr>
          <p:cNvPr id="13" name="PlaceHolder 1">
            <a:extLst>
              <a:ext uri="{FF2B5EF4-FFF2-40B4-BE49-F238E27FC236}">
                <a16:creationId xmlns:a16="http://schemas.microsoft.com/office/drawing/2014/main" id="{215722E7-94D3-4926-88DD-1C3194BE720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As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said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 </a:t>
            </a:r>
            <a:r>
              <a:rPr lang="de-DE" sz="4800" b="1" spc="-1" dirty="0" err="1">
                <a:solidFill>
                  <a:schemeClr val="tx2"/>
                </a:solidFill>
                <a:latin typeface="Segoe UI"/>
              </a:rPr>
              <a:t>before</a:t>
            </a:r>
            <a:r>
              <a:rPr lang="de-DE" sz="4800" b="1" spc="-1" dirty="0">
                <a:solidFill>
                  <a:schemeClr val="tx2"/>
                </a:solidFill>
                <a:latin typeface="Segoe UI"/>
              </a:rPr>
              <a:t>…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</p:spTree>
    <p:extLst>
      <p:ext uri="{BB962C8B-B14F-4D97-AF65-F5344CB8AC3E}">
        <p14:creationId xmlns:p14="http://schemas.microsoft.com/office/powerpoint/2010/main" val="1987000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3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3" name="PlaceHolder 1">
            <a:extLst>
              <a:ext uri="{FF2B5EF4-FFF2-40B4-BE49-F238E27FC236}">
                <a16:creationId xmlns:a16="http://schemas.microsoft.com/office/drawing/2014/main" id="{215722E7-94D3-4926-88DD-1C3194BE720B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Setup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6D19C86-EA9D-4F41-9C60-FC876A7F64AA}"/>
              </a:ext>
            </a:extLst>
          </p:cNvPr>
          <p:cNvSpPr txBox="1"/>
          <p:nvPr/>
        </p:nvSpPr>
        <p:spPr>
          <a:xfrm>
            <a:off x="881937" y="1847615"/>
            <a:ext cx="774907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lvl="0" indent="-4572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en-US" sz="2000" b="1" dirty="0">
                <a:latin typeface="Segoe UI" panose="020B0502040204020203" pitchFamily="34" charset="0"/>
                <a:cs typeface="Segoe UI" panose="020B0502040204020203" pitchFamily="34" charset="0"/>
              </a:rPr>
              <a:t>Download GitHub Desktop: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1800"/>
              </a:spcAft>
            </a:pPr>
            <a:r>
              <a:rPr lang="en-GB" sz="2000" dirty="0"/>
              <a:t>Visit the </a:t>
            </a:r>
            <a:r>
              <a:rPr lang="en-GB" sz="2000" dirty="0">
                <a:hlinkClick r:id="rId3"/>
              </a:rPr>
              <a:t>official GitHub Desktop download page</a:t>
            </a:r>
            <a:r>
              <a:rPr lang="en-GB" sz="2000" dirty="0"/>
              <a:t> and download the installer for your operating system (Windows or macOS).​</a:t>
            </a:r>
            <a:endParaRPr lang="en-US" altLang="en-US" sz="20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Install </a:t>
            </a:r>
            <a:r>
              <a:rPr lang="en-GB" sz="2000" dirty="0"/>
              <a:t>the</a:t>
            </a:r>
            <a:r>
              <a:rPr lang="en-GB" sz="2000" b="1" dirty="0"/>
              <a:t> Desktop Application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Open GitHub Desktop </a:t>
            </a:r>
            <a:r>
              <a:rPr lang="en-GB" sz="2000" dirty="0"/>
              <a:t>and</a:t>
            </a:r>
            <a:r>
              <a:rPr lang="en-GB" sz="2000" b="1" dirty="0"/>
              <a:t> sign in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Fork </a:t>
            </a:r>
            <a:r>
              <a:rPr lang="en-GB" sz="2000" dirty="0"/>
              <a:t>the </a:t>
            </a:r>
            <a:r>
              <a:rPr lang="en-GB" sz="2000" b="1" dirty="0"/>
              <a:t>seminar repositor on the GitHub website: </a:t>
            </a:r>
            <a:r>
              <a:rPr lang="en-GB" sz="2000" dirty="0">
                <a:hlinkClick r:id="rId4"/>
              </a:rPr>
              <a:t>https://github.com/giucarny/qrps_sose25/</a:t>
            </a:r>
            <a:endParaRPr lang="en-GB" sz="2000" dirty="0"/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r>
              <a:rPr lang="en-GB" sz="2000" b="1" dirty="0"/>
              <a:t>Clone</a:t>
            </a:r>
            <a:r>
              <a:rPr lang="en-GB" sz="2000" dirty="0"/>
              <a:t> </a:t>
            </a:r>
            <a:r>
              <a:rPr lang="en-GB" sz="2000" i="1" dirty="0"/>
              <a:t>your fork </a:t>
            </a:r>
            <a:r>
              <a:rPr lang="en-GB" sz="2000" dirty="0"/>
              <a:t>on your local machine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ts val="1800"/>
              </a:spcAft>
              <a:buFont typeface="+mj-lt"/>
              <a:buAutoNum type="arabicPeriod"/>
            </a:pPr>
            <a:endParaRPr lang="en-GB" sz="20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C82F145-184D-4178-B6A3-6A24465F436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60" y="231517"/>
            <a:ext cx="734400" cy="6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4340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4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19423-5E9F-486A-8C9B-BFB53B915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8CC5-809A-4805-80DD-A94ED6A90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16A74F-D3D5-40F2-9B47-128156A97509}"/>
              </a:ext>
            </a:extLst>
          </p:cNvPr>
          <p:cNvCxnSpPr>
            <a:stCxn id="3" idx="3"/>
            <a:endCxn id="5" idx="1"/>
          </p:cNvCxnSpPr>
          <p:nvPr/>
        </p:nvCxnSpPr>
        <p:spPr>
          <a:xfrm flipV="1">
            <a:off x="4455292" y="2450007"/>
            <a:ext cx="3466057" cy="30193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Setup</a:t>
            </a:r>
            <a:endParaRPr lang="de-DE" sz="4800" spc="-1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DF66BD-03D7-4AB6-B483-402C4B3C991A}"/>
              </a:ext>
            </a:extLst>
          </p:cNvPr>
          <p:cNvSpPr txBox="1"/>
          <p:nvPr/>
        </p:nvSpPr>
        <p:spPr>
          <a:xfrm>
            <a:off x="4617501" y="1473921"/>
            <a:ext cx="3119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Lucida Sans" panose="020B0602030504020204" pitchFamily="34" charset="0"/>
              </a:rPr>
              <a:t>Forking</a:t>
            </a:r>
          </a:p>
          <a:p>
            <a:r>
              <a:rPr lang="en-GB" sz="1600" dirty="0">
                <a:latin typeface="Lucida Sans" panose="020B0602030504020204" pitchFamily="34" charset="0"/>
              </a:rPr>
              <a:t>Creates an online copy of the upstream - the fork/origin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5776AF-3E61-4A7D-97EA-571D67298975}"/>
              </a:ext>
            </a:extLst>
          </p:cNvPr>
          <p:cNvSpPr txBox="1"/>
          <p:nvPr/>
        </p:nvSpPr>
        <p:spPr>
          <a:xfrm>
            <a:off x="9264240" y="1818772"/>
            <a:ext cx="2123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  <a:p>
            <a:r>
              <a:rPr lang="en-GB" dirty="0">
                <a:latin typeface="Lucida Sans" panose="020B0602030504020204" pitchFamily="34" charset="0"/>
              </a:rPr>
              <a:t>Your online copy of the upstream</a:t>
            </a:r>
            <a:endParaRPr lang="en-GB" sz="1400" dirty="0">
              <a:latin typeface="Lucida Sans" panose="020B0602030504020204" pitchFamily="34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360" y="231517"/>
            <a:ext cx="734400" cy="685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3B1BB9-016D-4204-8C8F-DCD5ADF052B9}"/>
              </a:ext>
            </a:extLst>
          </p:cNvPr>
          <p:cNvSpPr txBox="1"/>
          <p:nvPr/>
        </p:nvSpPr>
        <p:spPr>
          <a:xfrm>
            <a:off x="398520" y="1818398"/>
            <a:ext cx="260224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  <a:p>
            <a:pPr algn="r"/>
            <a:r>
              <a:rPr lang="en-GB" dirty="0">
                <a:latin typeface="Lucida Sans" panose="020B0602030504020204" pitchFamily="34" charset="0"/>
              </a:rPr>
              <a:t>The online repository of the maintainer(s) – i.e., Alex &amp; I</a:t>
            </a:r>
            <a:endParaRPr lang="en-GB" sz="1400" dirty="0">
              <a:latin typeface="Lucida Sans" panose="020B0602030504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69DA4-08BF-41B0-829C-CAC9FD9D0190}"/>
              </a:ext>
            </a:extLst>
          </p:cNvPr>
          <p:cNvSpPr txBox="1"/>
          <p:nvPr/>
        </p:nvSpPr>
        <p:spPr>
          <a:xfrm>
            <a:off x="9264240" y="4956068"/>
            <a:ext cx="2671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  <a:p>
            <a:r>
              <a:rPr lang="en-GB" dirty="0">
                <a:latin typeface="Lucida Sans" panose="020B0602030504020204" pitchFamily="34" charset="0"/>
              </a:rPr>
              <a:t>offline copy of the fork/origin, on your machine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D93B9-EED7-4045-B61B-06E28C0C3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5A20C8-DF20-478F-A76F-6A8F56A73557}"/>
              </a:ext>
            </a:extLst>
          </p:cNvPr>
          <p:cNvCxnSpPr>
            <a:cxnSpLocks/>
            <a:stCxn id="5" idx="2"/>
            <a:endCxn id="10" idx="0"/>
          </p:cNvCxnSpPr>
          <p:nvPr/>
        </p:nvCxnSpPr>
        <p:spPr>
          <a:xfrm flipH="1">
            <a:off x="8720612" y="3249270"/>
            <a:ext cx="1" cy="1415367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2F5DE81C-995A-467F-B1E0-04ABA1548BEB}"/>
              </a:ext>
            </a:extLst>
          </p:cNvPr>
          <p:cNvSpPr txBox="1"/>
          <p:nvPr/>
        </p:nvSpPr>
        <p:spPr>
          <a:xfrm>
            <a:off x="8940829" y="3465934"/>
            <a:ext cx="19573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Lucida Sans" panose="020B0602030504020204" pitchFamily="34" charset="0"/>
              </a:rPr>
              <a:t>Cloning</a:t>
            </a:r>
          </a:p>
          <a:p>
            <a:r>
              <a:rPr lang="en-GB" sz="1600" dirty="0">
                <a:latin typeface="Lucida Sans" panose="020B0602030504020204" pitchFamily="34" charset="0"/>
              </a:rPr>
              <a:t>Creates an offline copy of the fork/origin</a:t>
            </a:r>
          </a:p>
        </p:txBody>
      </p:sp>
    </p:spTree>
    <p:extLst>
      <p:ext uri="{BB962C8B-B14F-4D97-AF65-F5344CB8AC3E}">
        <p14:creationId xmlns:p14="http://schemas.microsoft.com/office/powerpoint/2010/main" val="18606956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19423-5E9F-486A-8C9B-BFB53B915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8CC5-809A-4805-80DD-A94ED6A90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#0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5776AF-3E61-4A7D-97EA-571D67298975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3B1BB9-016D-4204-8C8F-DCD5ADF052B9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69DA4-08BF-41B0-829C-CAC9FD9D0190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D93B9-EED7-4045-B61B-06E28C0C3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09E27A-3911-4F8E-BAE1-0E356DB93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B16B4E-BBB1-4E91-A1B1-A802C507D2C6}"/>
              </a:ext>
            </a:extLst>
          </p:cNvPr>
          <p:cNvSpPr txBox="1"/>
          <p:nvPr/>
        </p:nvSpPr>
        <p:spPr>
          <a:xfrm>
            <a:off x="184879" y="4751947"/>
            <a:ext cx="2671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  <a:p>
            <a:pPr algn="r"/>
            <a:r>
              <a:rPr lang="en-GB" dirty="0">
                <a:latin typeface="Lucida Sans" panose="020B0602030504020204" pitchFamily="34" charset="0"/>
              </a:rPr>
              <a:t>offline copy of the upstream, on our machines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53C4AB-349C-4C85-B682-370D4115A526}"/>
              </a:ext>
            </a:extLst>
          </p:cNvPr>
          <p:cNvSpPr txBox="1"/>
          <p:nvPr/>
        </p:nvSpPr>
        <p:spPr>
          <a:xfrm>
            <a:off x="4197091" y="4105616"/>
            <a:ext cx="35675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ucida Sans" panose="020B0602030504020204" pitchFamily="34" charset="0"/>
              </a:rPr>
              <a:t>We change something in the folder </a:t>
            </a:r>
            <a:r>
              <a:rPr lang="en-GB" sz="1800" dirty="0">
                <a:latin typeface="Lucida Sans" panose="020B0602030504020204" pitchFamily="34" charset="0"/>
              </a:rPr>
              <a:t>- .e.g. new slides/code</a:t>
            </a:r>
          </a:p>
          <a:p>
            <a:r>
              <a:rPr lang="en-GB" dirty="0">
                <a:latin typeface="Lucida Sans" panose="020B0602030504020204" pitchFamily="34" charset="0"/>
              </a:rPr>
              <a:t>- and then create a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  <a:t>commit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Lucida Sans" panose="020B0602030504020204" pitchFamily="34" charset="0"/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oogle Sans"/>
              </a:rPr>
              <a:t>Commits</a:t>
            </a:r>
            <a:r>
              <a:rPr lang="en-GB" dirty="0">
                <a:latin typeface="Google Sans"/>
              </a:rPr>
              <a:t> are </a:t>
            </a:r>
            <a:r>
              <a:rPr lang="en-GB" b="0" i="0" dirty="0">
                <a:solidFill>
                  <a:srgbClr val="040C28"/>
                </a:solidFill>
                <a:effectLst/>
                <a:latin typeface="Google Sans"/>
              </a:rPr>
              <a:t>records of changes to one or more files in a repository</a:t>
            </a:r>
            <a:endParaRPr lang="en-GB" dirty="0">
              <a:latin typeface="Google Sans"/>
            </a:endParaRPr>
          </a:p>
          <a:p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  <a:p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Lucida Sans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53668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6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19423-5E9F-486A-8C9B-BFB53B915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8CC5-809A-4805-80DD-A94ED6A90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#1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3B1BB9-016D-4204-8C8F-DCD5ADF052B9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69DA4-08BF-41B0-829C-CAC9FD9D0190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D93B9-EED7-4045-B61B-06E28C0C3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09E27A-3911-4F8E-BAE1-0E356DB93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B16B4E-BBB1-4E91-A1B1-A802C507D2C6}"/>
              </a:ext>
            </a:extLst>
          </p:cNvPr>
          <p:cNvSpPr txBox="1"/>
          <p:nvPr/>
        </p:nvSpPr>
        <p:spPr>
          <a:xfrm>
            <a:off x="184879" y="4751947"/>
            <a:ext cx="267188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  <a:p>
            <a:pPr algn="r"/>
            <a:r>
              <a:rPr lang="en-GB" dirty="0">
                <a:latin typeface="Lucida Sans" panose="020B0602030504020204" pitchFamily="34" charset="0"/>
              </a:rPr>
              <a:t>offline copy of the upstream, on our machines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26F4B-7913-4C8C-80AA-00C530B7BF64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V="1">
            <a:off x="3656028" y="3279463"/>
            <a:ext cx="1" cy="1363889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88CDD6A-74E5-4582-8F0D-C247E18684A5}"/>
              </a:ext>
            </a:extLst>
          </p:cNvPr>
          <p:cNvSpPr txBox="1"/>
          <p:nvPr/>
        </p:nvSpPr>
        <p:spPr>
          <a:xfrm>
            <a:off x="867316" y="3427158"/>
            <a:ext cx="26718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000" dirty="0">
                <a:latin typeface="Lucida Sans" panose="020B0602030504020204" pitchFamily="34" charset="0"/>
              </a:rPr>
              <a:t>Push</a:t>
            </a:r>
          </a:p>
          <a:p>
            <a:pPr algn="r"/>
            <a:r>
              <a:rPr lang="en-GB" sz="1600" dirty="0">
                <a:latin typeface="Lucida Sans" panose="020B0602030504020204" pitchFamily="34" charset="0"/>
              </a:rPr>
              <a:t>We update the upstream with the commit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D6470F-455B-4309-98F1-90643D14B650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</p:spTree>
    <p:extLst>
      <p:ext uri="{BB962C8B-B14F-4D97-AF65-F5344CB8AC3E}">
        <p14:creationId xmlns:p14="http://schemas.microsoft.com/office/powerpoint/2010/main" val="425465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7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819423-5E9F-486A-8C9B-BFB53B915B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5" y="1680936"/>
            <a:ext cx="1598527" cy="1598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638CC5-809A-4805-80DD-A94ED6A9083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9" y="1650743"/>
            <a:ext cx="1598527" cy="1598527"/>
          </a:xfrm>
          <a:prstGeom prst="rect">
            <a:avLst/>
          </a:prstGeom>
        </p:spPr>
      </p:pic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13B1BB9-016D-4204-8C8F-DCD5ADF052B9}"/>
              </a:ext>
            </a:extLst>
          </p:cNvPr>
          <p:cNvSpPr txBox="1"/>
          <p:nvPr/>
        </p:nvSpPr>
        <p:spPr>
          <a:xfrm>
            <a:off x="398520" y="1818398"/>
            <a:ext cx="26022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Upstream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A69DA4-08BF-41B0-829C-CAC9FD9D0190}"/>
              </a:ext>
            </a:extLst>
          </p:cNvPr>
          <p:cNvSpPr txBox="1"/>
          <p:nvPr/>
        </p:nvSpPr>
        <p:spPr>
          <a:xfrm>
            <a:off x="9264240" y="4956068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Your local repo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B3D93B9-EED7-4045-B61B-06E28C0C391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1348" y="4664637"/>
            <a:ext cx="1598527" cy="159852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F009E27A-3911-4F8E-BAE1-0E356DB931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764" y="4643352"/>
            <a:ext cx="1598527" cy="15985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B16B4E-BBB1-4E91-A1B1-A802C507D2C6}"/>
              </a:ext>
            </a:extLst>
          </p:cNvPr>
          <p:cNvSpPr txBox="1"/>
          <p:nvPr/>
        </p:nvSpPr>
        <p:spPr>
          <a:xfrm>
            <a:off x="184879" y="4751947"/>
            <a:ext cx="26718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400" dirty="0">
                <a:latin typeface="Lucida Sans" panose="020B0602030504020204" pitchFamily="34" charset="0"/>
              </a:rPr>
              <a:t>Our local repos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26F4B-7913-4C8C-80AA-00C530B7BF64}"/>
              </a:ext>
            </a:extLst>
          </p:cNvPr>
          <p:cNvCxnSpPr>
            <a:cxnSpLocks/>
            <a:stCxn id="20" idx="0"/>
            <a:endCxn id="3" idx="2"/>
          </p:cNvCxnSpPr>
          <p:nvPr/>
        </p:nvCxnSpPr>
        <p:spPr>
          <a:xfrm flipV="1">
            <a:off x="3656028" y="3279463"/>
            <a:ext cx="1" cy="1363889"/>
          </a:xfrm>
          <a:prstGeom prst="straightConnector1">
            <a:avLst/>
          </a:prstGeom>
          <a:ln w="57150">
            <a:solidFill>
              <a:srgbClr val="947B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6E3E7B5-0C04-4A4B-8CA9-D9FA1E0D5127}"/>
              </a:ext>
            </a:extLst>
          </p:cNvPr>
          <p:cNvCxnSpPr/>
          <p:nvPr/>
        </p:nvCxnSpPr>
        <p:spPr>
          <a:xfrm flipV="1">
            <a:off x="4455292" y="2450007"/>
            <a:ext cx="3466057" cy="30193"/>
          </a:xfrm>
          <a:prstGeom prst="straightConnector1">
            <a:avLst/>
          </a:prstGeom>
          <a:ln w="57150">
            <a:solidFill>
              <a:srgbClr val="21ACC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A7D43CC-42BB-49FC-B142-9370C628C86F}"/>
              </a:ext>
            </a:extLst>
          </p:cNvPr>
          <p:cNvSpPr txBox="1"/>
          <p:nvPr/>
        </p:nvSpPr>
        <p:spPr>
          <a:xfrm>
            <a:off x="4617501" y="1473921"/>
            <a:ext cx="311920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latin typeface="Lucida Sans" panose="020B0602030504020204" pitchFamily="34" charset="0"/>
              </a:rPr>
              <a:t>You sync your fork</a:t>
            </a:r>
          </a:p>
          <a:p>
            <a:r>
              <a:rPr lang="en-GB" sz="1600" dirty="0">
                <a:latin typeface="Lucida Sans" panose="020B0602030504020204" pitchFamily="34" charset="0"/>
              </a:rPr>
              <a:t>On the GitHub website </a:t>
            </a:r>
            <a:br>
              <a:rPr lang="en-GB" sz="1600" dirty="0">
                <a:latin typeface="Lucida Sans" panose="020B0602030504020204" pitchFamily="34" charset="0"/>
              </a:rPr>
            </a:br>
            <a:r>
              <a:rPr lang="en-GB" sz="1600" dirty="0">
                <a:latin typeface="Lucida Sans" panose="020B0602030504020204" pitchFamily="34" charset="0"/>
              </a:rPr>
              <a:t>(see the next slides)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2C2D067-BD49-49E5-88FC-6000378A1FF2}"/>
              </a:ext>
            </a:extLst>
          </p:cNvPr>
          <p:cNvSpPr txBox="1"/>
          <p:nvPr/>
        </p:nvSpPr>
        <p:spPr>
          <a:xfrm>
            <a:off x="9264240" y="1818772"/>
            <a:ext cx="1991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Lucida Sans" panose="020B0602030504020204" pitchFamily="34" charset="0"/>
              </a:rPr>
              <a:t>Fork/Origin</a:t>
            </a:r>
          </a:p>
        </p:txBody>
      </p:sp>
    </p:spTree>
    <p:extLst>
      <p:ext uri="{BB962C8B-B14F-4D97-AF65-F5344CB8AC3E}">
        <p14:creationId xmlns:p14="http://schemas.microsoft.com/office/powerpoint/2010/main" val="8351319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8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447166-D7A9-4B53-9270-735E49A9D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18841" y="1470581"/>
            <a:ext cx="6214226" cy="429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6885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2"/>
          <p:cNvSpPr>
            <a:spLocks noGrp="1"/>
          </p:cNvSpPr>
          <p:nvPr>
            <p:ph type="sldNum" idx="2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</a:defRPr>
            </a:lvl1pPr>
          </a:lstStyle>
          <a:p>
            <a:pPr>
              <a:lnSpc>
                <a:spcPct val="100000"/>
              </a:lnSpc>
              <a:buNone/>
            </a:pPr>
            <a:fld id="{783F5B7A-976D-4DF0-9880-983E272B28E2}" type="slidenum">
              <a:rPr lang="de-DE" sz="900" b="0" strike="noStrike" spc="-1">
                <a:solidFill>
                  <a:srgbClr val="FFFFFF"/>
                </a:solidFill>
                <a:latin typeface="Segoe UI"/>
              </a:rPr>
              <a:t>9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dt" idx="3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lang="de-DE" sz="900" b="0" strike="noStrike" spc="-1">
                <a:solidFill>
                  <a:srgbClr val="FFFFFF"/>
                </a:solidFill>
                <a:latin typeface="Segoe UI"/>
                <a:ea typeface="Verdan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8E15D0A-A674-42E6-8BC2-5CAF064CAA94}" type="datetime1">
              <a:rPr lang="de-DE" sz="900" b="0" strike="noStrike" spc="-1" smtClean="0">
                <a:solidFill>
                  <a:srgbClr val="FFFFFF"/>
                </a:solidFill>
                <a:latin typeface="Segoe UI"/>
                <a:ea typeface="Verdana"/>
              </a:rPr>
              <a:t>30.04.2025</a:t>
            </a:fld>
            <a:endParaRPr lang="en-US" sz="900" b="0" strike="noStrike" spc="-1">
              <a:latin typeface="Times New Roman"/>
            </a:endParaRPr>
          </a:p>
        </p:txBody>
      </p:sp>
      <p:sp>
        <p:nvSpPr>
          <p:cNvPr id="14" name="Footer Placeholder 1">
            <a:extLst>
              <a:ext uri="{FF2B5EF4-FFF2-40B4-BE49-F238E27FC236}">
                <a16:creationId xmlns:a16="http://schemas.microsoft.com/office/drawing/2014/main" id="{1EEA82F1-77E3-4400-A051-0035F0DD22E0}"/>
              </a:ext>
            </a:extLst>
          </p:cNvPr>
          <p:cNvSpPr>
            <a:spLocks noGrp="1"/>
          </p:cNvSpPr>
          <p:nvPr>
            <p:ph type="ftr" idx="1"/>
          </p:nvPr>
        </p:nvSpPr>
        <p:spPr>
          <a:xfrm>
            <a:off x="1625760" y="6416640"/>
            <a:ext cx="8984880" cy="364680"/>
          </a:xfrm>
        </p:spPr>
        <p:txBody>
          <a:bodyPr/>
          <a:lstStyle/>
          <a:p>
            <a:r>
              <a:rPr lang="en-GB" sz="11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Quantitative Research in Political Science: GitHub Workflow</a:t>
            </a:r>
          </a:p>
        </p:txBody>
      </p:sp>
      <p:sp>
        <p:nvSpPr>
          <p:cNvPr id="17" name="PlaceHolder 1">
            <a:extLst>
              <a:ext uri="{FF2B5EF4-FFF2-40B4-BE49-F238E27FC236}">
                <a16:creationId xmlns:a16="http://schemas.microsoft.com/office/drawing/2014/main" id="{E312E44A-3A55-4BB9-9F60-7E0798329648}"/>
              </a:ext>
            </a:extLst>
          </p:cNvPr>
          <p:cNvSpPr txBox="1">
            <a:spLocks/>
          </p:cNvSpPr>
          <p:nvPr/>
        </p:nvSpPr>
        <p:spPr>
          <a:xfrm>
            <a:off x="398520" y="349200"/>
            <a:ext cx="8865720" cy="685440"/>
          </a:xfrm>
          <a:prstGeom prst="rect">
            <a:avLst/>
          </a:prstGeom>
          <a:noFill/>
          <a:ln w="0">
            <a:noFill/>
          </a:ln>
        </p:spPr>
        <p:txBody>
          <a:bodyPr numCol="1" spc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1001"/>
              </a:spcBef>
              <a:buFont typeface="Arial" panose="020B0604020202020204" pitchFamily="34" charset="0"/>
              <a:buNone/>
              <a:tabLst>
                <a:tab pos="0" algn="l"/>
              </a:tabLst>
            </a:pPr>
            <a:r>
              <a:rPr lang="de-DE" sz="4800" b="1" spc="-1" dirty="0">
                <a:solidFill>
                  <a:srgbClr val="004876"/>
                </a:solidFill>
                <a:latin typeface="Segoe UI"/>
              </a:rPr>
              <a:t>Workflow </a:t>
            </a:r>
            <a:r>
              <a:rPr lang="de-DE" sz="4800" b="1" spc="-1" dirty="0">
                <a:solidFill>
                  <a:srgbClr val="C00000"/>
                </a:solidFill>
                <a:latin typeface="Segoe UI"/>
              </a:rPr>
              <a:t>#2</a:t>
            </a:r>
            <a:endParaRPr lang="de-DE" sz="4800" spc="-1" dirty="0">
              <a:solidFill>
                <a:srgbClr val="C00000"/>
              </a:solidFill>
              <a:latin typeface="Calibri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34F2286-6C05-4D3D-AF70-6D97A5BBD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3818" y="349200"/>
            <a:ext cx="734400" cy="6854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8447166-D7A9-4B53-9270-735E49A9DD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7979" y="1470581"/>
            <a:ext cx="6215950" cy="4290024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B7A802-1555-4A46-AB93-AB696E82DBC1}"/>
              </a:ext>
            </a:extLst>
          </p:cNvPr>
          <p:cNvCxnSpPr/>
          <p:nvPr/>
        </p:nvCxnSpPr>
        <p:spPr>
          <a:xfrm>
            <a:off x="1828800" y="2941163"/>
            <a:ext cx="121605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3F12C59-20AD-4CB8-AC33-2249E4623E12}"/>
              </a:ext>
            </a:extLst>
          </p:cNvPr>
          <p:cNvSpPr txBox="1"/>
          <p:nvPr/>
        </p:nvSpPr>
        <p:spPr>
          <a:xfrm>
            <a:off x="200557" y="2323817"/>
            <a:ext cx="1628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Google Sans"/>
              </a:rPr>
              <a:t>This indicates that your fork is one commit behind</a:t>
            </a:r>
          </a:p>
          <a:p>
            <a:endParaRPr lang="en-GB" dirty="0">
              <a:latin typeface="Google Sans"/>
            </a:endParaRPr>
          </a:p>
        </p:txBody>
      </p:sp>
    </p:spTree>
    <p:extLst>
      <p:ext uri="{BB962C8B-B14F-4D97-AF65-F5344CB8AC3E}">
        <p14:creationId xmlns:p14="http://schemas.microsoft.com/office/powerpoint/2010/main" val="1853358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4877"/>
      </a:dk2>
      <a:lt2>
        <a:srgbClr val="E6E6E6"/>
      </a:lt2>
      <a:accent1>
        <a:srgbClr val="C82254"/>
      </a:accent1>
      <a:accent2>
        <a:srgbClr val="D7DF23"/>
      </a:accent2>
      <a:accent3>
        <a:srgbClr val="01283F"/>
      </a:accent3>
      <a:accent4>
        <a:srgbClr val="BEBEBE"/>
      </a:accent4>
      <a:accent5>
        <a:srgbClr val="919191"/>
      </a:accent5>
      <a:accent6>
        <a:srgbClr val="BEBEBE"/>
      </a:accent6>
      <a:hlink>
        <a:srgbClr val="0000FF"/>
      </a:hlink>
      <a:folHlink>
        <a:srgbClr val="8DB3E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829</Words>
  <Application>Microsoft Office PowerPoint</Application>
  <PresentationFormat>Widescreen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Google Sans</vt:lpstr>
      <vt:lpstr>Lucida Sans</vt:lpstr>
      <vt:lpstr>Segoe UI</vt:lpstr>
      <vt:lpstr>Symbol</vt:lpstr>
      <vt:lpstr>Times New Roman</vt:lpstr>
      <vt:lpstr>Wingdings</vt:lpstr>
      <vt:lpstr>Office Theme</vt:lpstr>
      <vt:lpstr>Office Theme</vt:lpstr>
      <vt:lpstr>Quantitative Research  in Political Science  GitHub workflow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Daniela Braun</dc:creator>
  <dc:description/>
  <cp:lastModifiedBy>Giuseppe Carteny</cp:lastModifiedBy>
  <cp:revision>650</cp:revision>
  <dcterms:created xsi:type="dcterms:W3CDTF">2022-08-22T14:53:08Z</dcterms:created>
  <dcterms:modified xsi:type="dcterms:W3CDTF">2025-04-30T18:16:13Z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18</vt:i4>
  </property>
  <property fmtid="{D5CDD505-2E9C-101B-9397-08002B2CF9AE}" pid="3" name="PresentationFormat">
    <vt:lpwstr>Widescreen</vt:lpwstr>
  </property>
  <property fmtid="{D5CDD505-2E9C-101B-9397-08002B2CF9AE}" pid="4" name="Slides">
    <vt:i4>20</vt:i4>
  </property>
</Properties>
</file>