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2"/>
  </p:notesMasterIdLst>
  <p:sldIdLst>
    <p:sldId id="256" r:id="rId2"/>
    <p:sldId id="257" r:id="rId3"/>
    <p:sldId id="258" r:id="rId4"/>
    <p:sldId id="263" r:id="rId5"/>
    <p:sldId id="259" r:id="rId6"/>
    <p:sldId id="264" r:id="rId7"/>
    <p:sldId id="260" r:id="rId8"/>
    <p:sldId id="265" r:id="rId9"/>
    <p:sldId id="261" r:id="rId10"/>
    <p:sldId id="262"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3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sz="1200" b="0" i="0" u="none" strike="noStrike" cap="none" baseline="0"/>
          </a:p>
          <a:p>
            <a:pPr marL="0" lvl="1" indent="-88900">
              <a:spcBef>
                <a:spcPts val="0"/>
              </a:spcBef>
              <a:buClr>
                <a:srgbClr val="000000"/>
              </a:buClr>
              <a:buFont typeface="Courier New"/>
              <a:buChar char="o"/>
            </a:pPr>
            <a:endParaRPr/>
          </a:p>
          <a:p>
            <a:pPr marL="0" lvl="2" indent="-88900">
              <a:spcBef>
                <a:spcPts val="0"/>
              </a:spcBef>
              <a:buClr>
                <a:srgbClr val="000000"/>
              </a:buClr>
              <a:buFont typeface="Wingdings"/>
              <a:buChar char="§"/>
            </a:pPr>
            <a:endParaRPr/>
          </a:p>
          <a:p>
            <a:pPr marL="0" lvl="3" indent="-88900">
              <a:spcBef>
                <a:spcPts val="0"/>
              </a:spcBef>
              <a:buClr>
                <a:srgbClr val="000000"/>
              </a:buClr>
              <a:buFont typeface="Arial"/>
              <a:buChar char="●"/>
            </a:pPr>
            <a:endParaRPr/>
          </a:p>
          <a:p>
            <a:pPr marL="0" lvl="4" indent="-88900">
              <a:spcBef>
                <a:spcPts val="0"/>
              </a:spcBef>
              <a:buClr>
                <a:srgbClr val="000000"/>
              </a:buClr>
              <a:buFont typeface="Courier New"/>
              <a:buChar char="o"/>
            </a:pPr>
            <a:endParaRPr/>
          </a:p>
          <a:p>
            <a:pPr marL="0" lvl="5" indent="-88900">
              <a:spcBef>
                <a:spcPts val="0"/>
              </a:spcBef>
              <a:buClr>
                <a:srgbClr val="000000"/>
              </a:buClr>
              <a:buFont typeface="Wingdings"/>
              <a:buChar char="§"/>
            </a:pPr>
            <a:endParaRPr/>
          </a:p>
          <a:p>
            <a:pPr marL="0" lvl="6" indent="-88900">
              <a:spcBef>
                <a:spcPts val="0"/>
              </a:spcBef>
              <a:buClr>
                <a:srgbClr val="000000"/>
              </a:buClr>
              <a:buFont typeface="Arial"/>
              <a:buChar char="●"/>
            </a:pPr>
            <a:endParaRPr/>
          </a:p>
          <a:p>
            <a:pPr marL="0" lvl="7" indent="-88900">
              <a:spcBef>
                <a:spcPts val="0"/>
              </a:spcBef>
              <a:buClr>
                <a:srgbClr val="000000"/>
              </a:buClr>
              <a:buFont typeface="Courier New"/>
              <a:buChar char="o"/>
            </a:pPr>
            <a:endParaRPr/>
          </a:p>
          <a:p>
            <a:pPr marL="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489708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1347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9064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1412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18408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2234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r>
              <a:rPr lang="en-CA" sz="1800" b="0" i="0" u="none" strike="noStrike" cap="none" baseline="0"/>
              <a:t>An example of a service that uses IMAP mail is Gmail.</a:t>
            </a:r>
          </a:p>
        </p:txBody>
      </p:sp>
      <p:sp>
        <p:nvSpPr>
          <p:cNvPr id="116" name="Shape 11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CA"/>
              <a:t> </a:t>
            </a:r>
          </a:p>
        </p:txBody>
      </p:sp>
    </p:spTree>
    <p:extLst>
      <p:ext uri="{BB962C8B-B14F-4D97-AF65-F5344CB8AC3E}">
        <p14:creationId xmlns:p14="http://schemas.microsoft.com/office/powerpoint/2010/main" val="189441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r>
              <a:rPr lang="en-CA" sz="1800" b="0" i="0" u="none" strike="noStrike" cap="none" baseline="0"/>
              <a:t>An example of a service that uses IMAP mail is Gmail.</a:t>
            </a:r>
          </a:p>
        </p:txBody>
      </p:sp>
      <p:sp>
        <p:nvSpPr>
          <p:cNvPr id="116" name="Shape 11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CA"/>
              <a:t> </a:t>
            </a:r>
          </a:p>
        </p:txBody>
      </p:sp>
    </p:spTree>
    <p:extLst>
      <p:ext uri="{BB962C8B-B14F-4D97-AF65-F5344CB8AC3E}">
        <p14:creationId xmlns:p14="http://schemas.microsoft.com/office/powerpoint/2010/main" val="32594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4635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8157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729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GB"/>
          </a:p>
        </p:txBody>
      </p:sp>
      <p:sp>
        <p:nvSpPr>
          <p:cNvPr id="5" name="Footer Placeholder 4"/>
          <p:cNvSpPr>
            <a:spLocks noGrp="1"/>
          </p:cNvSpPr>
          <p:nvPr>
            <p:ph type="ftr" sz="quarter" idx="11"/>
          </p:nvPr>
        </p:nvSpPr>
        <p:spPr>
          <a:xfrm>
            <a:off x="3623733" y="6117336"/>
            <a:ext cx="3609438" cy="365125"/>
          </a:xfrm>
        </p:spPr>
        <p:txBody>
          <a:bodyPr/>
          <a:lstStyle/>
          <a:p>
            <a:endParaRPr lang="en-GB"/>
          </a:p>
        </p:txBody>
      </p:sp>
      <p:sp>
        <p:nvSpPr>
          <p:cNvPr id="6" name="Slide Number Placeholder 5"/>
          <p:cNvSpPr>
            <a:spLocks noGrp="1"/>
          </p:cNvSpPr>
          <p:nvPr>
            <p:ph type="sldNum" sz="quarter" idx="12"/>
          </p:nvPr>
        </p:nvSpPr>
        <p:spPr>
          <a:xfrm>
            <a:off x="8275320" y="6117336"/>
            <a:ext cx="411480" cy="365125"/>
          </a:xfrm>
        </p:spPr>
        <p:txBody>
          <a:bodyPr/>
          <a:lstStyle/>
          <a:p>
            <a:pPr marL="0" lvl="0" indent="-88900">
              <a:spcBef>
                <a:spcPts val="0"/>
              </a:spcBef>
              <a:buClr>
                <a:srgbClr val="000000"/>
              </a:buClr>
              <a:buFont typeface="Arial"/>
              <a:buChar char="●"/>
            </a:pPr>
            <a:endParaRPr lang="en-GB" sz="1200" b="0" i="0" u="none" strike="noStrike" cap="none" baseline="0" smtClean="0">
              <a:solidFill>
                <a:srgbClr val="D2EBEE"/>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lt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lt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lt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lt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lt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lt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lt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lt1"/>
              </a:solidFill>
              <a:latin typeface="Arial"/>
              <a:ea typeface="Arial"/>
              <a:cs typeface="Arial"/>
              <a:sym typeface="Arial"/>
            </a:endParaRPr>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7864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817139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683423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776935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812957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914753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074051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591297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586526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GB"/>
          </a:p>
        </p:txBody>
      </p:sp>
      <p:sp>
        <p:nvSpPr>
          <p:cNvPr id="5" name="Footer Placeholder 4"/>
          <p:cNvSpPr>
            <a:spLocks noGrp="1"/>
          </p:cNvSpPr>
          <p:nvPr>
            <p:ph type="ftr" sz="quarter" idx="11"/>
          </p:nvPr>
        </p:nvSpPr>
        <p:spPr>
          <a:xfrm>
            <a:off x="1972647" y="6108173"/>
            <a:ext cx="5314517" cy="365125"/>
          </a:xfrm>
        </p:spPr>
        <p:txBody>
          <a:bodyPr/>
          <a:lstStyle/>
          <a:p>
            <a:endParaRPr lang="en-GB"/>
          </a:p>
        </p:txBody>
      </p:sp>
      <p:sp>
        <p:nvSpPr>
          <p:cNvPr id="6" name="Slide Number Placeholder 5"/>
          <p:cNvSpPr>
            <a:spLocks noGrp="1"/>
          </p:cNvSpPr>
          <p:nvPr>
            <p:ph type="sldNum" sz="quarter" idx="12"/>
          </p:nvPr>
        </p:nvSpPr>
        <p:spPr>
          <a:xfrm>
            <a:off x="8258967" y="6108173"/>
            <a:ext cx="427833" cy="365125"/>
          </a:xfrm>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718293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273317" y="6116070"/>
            <a:ext cx="413483" cy="365125"/>
          </a:xfrm>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92294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242722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128062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3645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08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5457505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94241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GB"/>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88900">
              <a:spcBef>
                <a:spcPts val="0"/>
              </a:spcBef>
              <a:buClr>
                <a:srgbClr val="000000"/>
              </a:buClr>
              <a:buFont typeface="Arial"/>
              <a:buChar char="●"/>
            </a:pPr>
            <a:endParaRPr lang="en-GB" sz="1200" b="0" i="0" u="none" strike="noStrike" cap="none" baseline="0" smtClean="0">
              <a:solidFill>
                <a:srgbClr val="195D75"/>
              </a:solidFill>
              <a:latin typeface="Arial"/>
              <a:ea typeface="Arial"/>
              <a:cs typeface="Arial"/>
              <a:sym typeface="Arial"/>
            </a:endParaRPr>
          </a:p>
          <a:p>
            <a:pPr marL="457200" lvl="1"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914400" lvl="2"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1371600" lvl="3"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1828800" lvl="4"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2286000" lvl="5" indent="-88900">
              <a:spcBef>
                <a:spcPts val="0"/>
              </a:spcBef>
              <a:buClr>
                <a:srgbClr val="000000"/>
              </a:buClr>
              <a:buFont typeface="Wingdings"/>
              <a:buChar char="§"/>
            </a:pPr>
            <a:endParaRPr lang="en-GB" sz="1800" b="0" i="0" u="none" strike="noStrike" cap="none" baseline="0" smtClean="0">
              <a:solidFill>
                <a:schemeClr val="dk1"/>
              </a:solidFill>
              <a:latin typeface="Arial"/>
              <a:ea typeface="Arial"/>
              <a:cs typeface="Arial"/>
              <a:sym typeface="Arial"/>
            </a:endParaRPr>
          </a:p>
          <a:p>
            <a:pPr marL="2743200" lvl="6" indent="-88900">
              <a:spcBef>
                <a:spcPts val="0"/>
              </a:spcBef>
              <a:buClr>
                <a:srgbClr val="000000"/>
              </a:buClr>
              <a:buFont typeface="Arial"/>
              <a:buChar char="●"/>
            </a:pPr>
            <a:endParaRPr lang="en-GB" sz="1800" b="0" i="0" u="none" strike="noStrike" cap="none" baseline="0" smtClean="0">
              <a:solidFill>
                <a:schemeClr val="dk1"/>
              </a:solidFill>
              <a:latin typeface="Arial"/>
              <a:ea typeface="Arial"/>
              <a:cs typeface="Arial"/>
              <a:sym typeface="Arial"/>
            </a:endParaRPr>
          </a:p>
          <a:p>
            <a:pPr marL="3200400" lvl="7" indent="-88900">
              <a:spcBef>
                <a:spcPts val="0"/>
              </a:spcBef>
              <a:buClr>
                <a:srgbClr val="000000"/>
              </a:buClr>
              <a:buFont typeface="Courier New"/>
              <a:buChar char="o"/>
            </a:pPr>
            <a:endParaRPr lang="en-GB" sz="1800" b="0" i="0" u="none" strike="noStrike" cap="none" baseline="0" smtClean="0">
              <a:solidFill>
                <a:schemeClr val="dk1"/>
              </a:solidFill>
              <a:latin typeface="Arial"/>
              <a:ea typeface="Arial"/>
              <a:cs typeface="Arial"/>
              <a:sym typeface="Arial"/>
            </a:endParaRPr>
          </a:p>
          <a:p>
            <a:pPr marL="3657600" lvl="8" indent="-88900">
              <a:spcBef>
                <a:spcPts val="0"/>
              </a:spcBef>
              <a:buClr>
                <a:srgbClr val="000000"/>
              </a:buClr>
              <a:buFont typeface="Wingdings"/>
              <a:buChar char="§"/>
            </a:pPr>
            <a:endParaRPr lang="en-GB"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537515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prstGeom prst="rect">
            <a:avLst/>
          </a:prstGeom>
          <a:noFill/>
          <a:ln>
            <a:noFill/>
          </a:ln>
        </p:spPr>
        <p:txBody>
          <a:bodyPr lIns="0" tIns="0" rIns="18275" bIns="0" anchor="b" anchorCtr="0">
            <a:noAutofit/>
          </a:bodyPr>
          <a:lstStyle/>
          <a:p>
            <a:pPr marL="0" marR="0" lvl="0" indent="0" algn="r" rtl="0">
              <a:spcBef>
                <a:spcPts val="0"/>
              </a:spcBef>
              <a:buClr>
                <a:srgbClr val="53ECF3"/>
              </a:buClr>
              <a:buSzPct val="25000"/>
              <a:buFont typeface="Calibri"/>
              <a:buNone/>
            </a:pPr>
            <a:r>
              <a:rPr lang="en-CA" sz="5600" b="1" i="0" u="none" strike="noStrike" cap="none" baseline="0" dirty="0" smtClean="0">
                <a:solidFill>
                  <a:srgbClr val="53ECF3"/>
                </a:solidFill>
                <a:latin typeface="Calibri"/>
                <a:ea typeface="Calibri"/>
                <a:cs typeface="Calibri"/>
                <a:sym typeface="Calibri"/>
              </a:rPr>
              <a:t>WebF2</a:t>
            </a:r>
            <a:endParaRPr lang="en-CA" sz="5600" b="1" i="0" u="none" strike="noStrike" cap="none" baseline="0" dirty="0">
              <a:solidFill>
                <a:srgbClr val="53ECF3"/>
              </a:solidFill>
              <a:latin typeface="Calibri"/>
              <a:ea typeface="Calibri"/>
              <a:cs typeface="Calibri"/>
              <a:sym typeface="Calibri"/>
            </a:endParaRPr>
          </a:p>
        </p:txBody>
      </p:sp>
      <p:sp>
        <p:nvSpPr>
          <p:cNvPr id="94" name="Shape 94"/>
          <p:cNvSpPr txBox="1">
            <a:spLocks noGrp="1"/>
          </p:cNvSpPr>
          <p:nvPr>
            <p:ph type="subTitle" idx="1"/>
          </p:nvPr>
        </p:nvSpPr>
        <p:spPr>
          <a:prstGeom prst="rect">
            <a:avLst/>
          </a:prstGeom>
          <a:noFill/>
          <a:ln>
            <a:noFill/>
          </a:ln>
        </p:spPr>
        <p:txBody>
          <a:bodyPr lIns="0" tIns="45700" rIns="18275" bIns="45700" anchor="t" anchorCtr="0">
            <a:noAutofit/>
          </a:bodyPr>
          <a:lstStyle/>
          <a:p>
            <a:pPr marL="0" marR="45720" lvl="0" indent="0" algn="r" rtl="0">
              <a:spcBef>
                <a:spcPts val="520"/>
              </a:spcBef>
              <a:buClr>
                <a:schemeClr val="accent3"/>
              </a:buClr>
              <a:buSzPct val="25000"/>
              <a:buFont typeface="Arial"/>
              <a:buNone/>
            </a:pPr>
            <a:r>
              <a:rPr lang="en-CA" sz="2600" b="0" i="0" u="none" strike="noStrike" cap="none" baseline="0" dirty="0">
                <a:solidFill>
                  <a:schemeClr val="dk1"/>
                </a:solidFill>
                <a:latin typeface="Arial"/>
                <a:ea typeface="Arial"/>
                <a:cs typeface="Arial"/>
                <a:sym typeface="Arial"/>
              </a:rPr>
              <a:t>Email </a:t>
            </a:r>
            <a:r>
              <a:rPr lang="en-CA" sz="2600" b="0" i="0" u="none" strike="noStrike" cap="none" baseline="0" dirty="0" smtClean="0">
                <a:solidFill>
                  <a:schemeClr val="dk1"/>
                </a:solidFill>
                <a:latin typeface="Arial"/>
                <a:ea typeface="Arial"/>
                <a:cs typeface="Arial"/>
                <a:sym typeface="Arial"/>
              </a:rPr>
              <a:t>Protocols</a:t>
            </a:r>
          </a:p>
          <a:p>
            <a:pPr marL="0" marR="45720" lvl="0" indent="0" algn="r" rtl="0">
              <a:spcBef>
                <a:spcPts val="520"/>
              </a:spcBef>
              <a:buClr>
                <a:schemeClr val="accent3"/>
              </a:buClr>
              <a:buSzPct val="25000"/>
              <a:buFont typeface="Arial"/>
              <a:buNone/>
            </a:pPr>
            <a:endParaRPr lang="en-CA" sz="2600" dirty="0">
              <a:solidFill>
                <a:schemeClr val="dk1"/>
              </a:solidFill>
              <a:latin typeface="Arial"/>
              <a:ea typeface="Arial"/>
              <a:cs typeface="Arial"/>
              <a:sym typeface="Arial"/>
            </a:endParaRPr>
          </a:p>
          <a:p>
            <a:pPr marL="0" marR="45720" lvl="0" indent="0" algn="r" rtl="0">
              <a:spcBef>
                <a:spcPts val="520"/>
              </a:spcBef>
              <a:buClr>
                <a:schemeClr val="accent3"/>
              </a:buClr>
              <a:buSzPct val="25000"/>
              <a:buFont typeface="Arial"/>
              <a:buNone/>
            </a:pPr>
            <a:r>
              <a:rPr lang="en-CA" sz="2600" b="0" i="0" u="none" strike="noStrike" cap="none" baseline="0" dirty="0" smtClean="0">
                <a:solidFill>
                  <a:schemeClr val="dk1"/>
                </a:solidFill>
                <a:latin typeface="Arial"/>
                <a:ea typeface="Arial"/>
                <a:cs typeface="Arial"/>
                <a:sym typeface="Arial"/>
              </a:rPr>
              <a:t>Ann Plummer</a:t>
            </a:r>
            <a:endParaRPr lang="en-CA" sz="2600" b="0" i="0" u="none" strike="noStrike" cap="none" baseline="0" dirty="0">
              <a:solidFill>
                <a:schemeClr val="dk1"/>
              </a:solidFill>
              <a:latin typeface="Arial"/>
              <a:ea typeface="Arial"/>
              <a:cs typeface="Arial"/>
              <a:sym typeface="Arial"/>
            </a:endParaRPr>
          </a:p>
        </p:txBody>
      </p:sp>
      <p:pic>
        <p:nvPicPr>
          <p:cNvPr id="1026" name="Picture 2" descr="http://microsoftoutlookemails.com/wp-content/uploads/2015/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111" y="0"/>
            <a:ext cx="3519889" cy="3519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982133" y="457201"/>
            <a:ext cx="7704667" cy="1206346"/>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4500" b="1" i="0" u="none" strike="noStrike" cap="none" baseline="0" dirty="0">
                <a:solidFill>
                  <a:schemeClr val="dk2"/>
                </a:solidFill>
                <a:latin typeface="Calibri"/>
                <a:ea typeface="Calibri"/>
                <a:cs typeface="Calibri"/>
                <a:sym typeface="Calibri"/>
              </a:rPr>
              <a:t>SMTP (Simple Mail Transfer Protocol) </a:t>
            </a:r>
          </a:p>
        </p:txBody>
      </p:sp>
      <p:sp>
        <p:nvSpPr>
          <p:cNvPr id="131" name="Shape 131"/>
          <p:cNvSpPr txBox="1">
            <a:spLocks noGrp="1"/>
          </p:cNvSpPr>
          <p:nvPr>
            <p:ph idx="1"/>
          </p:nvPr>
        </p:nvSpPr>
        <p:spPr>
          <a:xfrm>
            <a:off x="982133" y="2105140"/>
            <a:ext cx="7704667" cy="3332816"/>
          </a:xfrm>
          <a:prstGeom prst="rect">
            <a:avLst/>
          </a:prstGeom>
          <a:noFill/>
          <a:ln>
            <a:noFill/>
          </a:ln>
        </p:spPr>
        <p:txBody>
          <a:bodyPr lIns="91425" tIns="45700" rIns="91425" bIns="45700" anchor="t" anchorCtr="0">
            <a:noAutofit/>
          </a:bodyPr>
          <a:lstStyle/>
          <a:p>
            <a:pPr marL="274320" marR="0" lvl="0" indent="-274320" algn="l" rtl="0">
              <a:spcBef>
                <a:spcPts val="520"/>
              </a:spcBef>
              <a:buClr>
                <a:schemeClr val="accent3"/>
              </a:buClr>
              <a:buSzPct val="57692"/>
              <a:buFont typeface="Arial"/>
              <a:buChar char="●"/>
            </a:pPr>
            <a:r>
              <a:rPr lang="en-CA" sz="2600" b="0" i="0" u="none" strike="noStrike" cap="none" baseline="0" dirty="0">
                <a:solidFill>
                  <a:schemeClr val="dk1"/>
                </a:solidFill>
                <a:latin typeface="Arial"/>
                <a:ea typeface="Arial"/>
                <a:cs typeface="Arial"/>
                <a:sym typeface="Arial"/>
              </a:rPr>
              <a:t>Most (but not all) e-mail systems use SMTP to send e-mail messages across the Internet from an e-mail client to an e-mail server. That's why you need to specify both the incoming server (POP3, IMAP, and so on) and the outgoing server (the SMTP server) when you set up your e-mail accounts.</a:t>
            </a:r>
          </a:p>
          <a:p>
            <a:pPr marL="274320" marR="0" lvl="0" indent="-274320" algn="l" rtl="0">
              <a:spcBef>
                <a:spcPts val="520"/>
              </a:spcBef>
              <a:buClr>
                <a:schemeClr val="accent3"/>
              </a:buClr>
              <a:buFont typeface="Arial"/>
              <a:buNone/>
            </a:pPr>
            <a:endParaRPr sz="2600" b="0"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982133" y="457201"/>
            <a:ext cx="7704667" cy="142023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4500" b="1" i="0" u="none" strike="noStrike" cap="none" baseline="0" dirty="0">
                <a:solidFill>
                  <a:schemeClr val="dk2"/>
                </a:solidFill>
                <a:latin typeface="Calibri"/>
                <a:ea typeface="Calibri"/>
                <a:cs typeface="Calibri"/>
                <a:sym typeface="Calibri"/>
              </a:rPr>
              <a:t>Protocol: A code of conduct and the conduct of code</a:t>
            </a:r>
          </a:p>
        </p:txBody>
      </p:sp>
      <p:sp>
        <p:nvSpPr>
          <p:cNvPr id="100" name="Shape 100"/>
          <p:cNvSpPr txBox="1">
            <a:spLocks noGrp="1"/>
          </p:cNvSpPr>
          <p:nvPr>
            <p:ph idx="1"/>
          </p:nvPr>
        </p:nvSpPr>
        <p:spPr>
          <a:xfrm>
            <a:off x="982132" y="2005518"/>
            <a:ext cx="7704667" cy="3762983"/>
          </a:xfrm>
          <a:prstGeom prst="rect">
            <a:avLst/>
          </a:prstGeom>
          <a:noFill/>
          <a:ln>
            <a:noFill/>
          </a:ln>
        </p:spPr>
        <p:txBody>
          <a:bodyPr lIns="91425" tIns="45700" rIns="91425" bIns="45700" anchor="t" anchorCtr="0">
            <a:noAutofit/>
          </a:bodyPr>
          <a:lstStyle/>
          <a:p>
            <a:pPr marL="274320" marR="0" lvl="0" indent="-274320" algn="l" rtl="0">
              <a:spcBef>
                <a:spcPts val="520"/>
              </a:spcBef>
              <a:buClr>
                <a:schemeClr val="accent3"/>
              </a:buClr>
              <a:buSzPct val="57692"/>
              <a:buFont typeface="Arial"/>
              <a:buChar char="●"/>
            </a:pPr>
            <a:r>
              <a:rPr lang="en-CA" sz="2600" b="0" i="0" u="none" strike="noStrike" cap="none" baseline="0" dirty="0">
                <a:solidFill>
                  <a:schemeClr val="dk1"/>
                </a:solidFill>
                <a:latin typeface="Arial"/>
                <a:ea typeface="Arial"/>
                <a:cs typeface="Arial"/>
                <a:sym typeface="Arial"/>
              </a:rPr>
              <a:t>Protocol means "rules or </a:t>
            </a:r>
            <a:r>
              <a:rPr lang="en-CA" sz="2600" b="0" i="0" u="none" strike="noStrike" cap="none" baseline="0" dirty="0" smtClean="0">
                <a:solidFill>
                  <a:schemeClr val="dk1"/>
                </a:solidFill>
                <a:latin typeface="Arial"/>
                <a:ea typeface="Arial"/>
                <a:cs typeface="Arial"/>
                <a:sym typeface="Arial"/>
              </a:rPr>
              <a:t>conventions”</a:t>
            </a:r>
            <a:endParaRPr lang="en-CA" sz="2600" b="0" i="0" u="none" strike="noStrike" cap="none" baseline="0" dirty="0">
              <a:solidFill>
                <a:schemeClr val="dk1"/>
              </a:solidFill>
              <a:latin typeface="Arial"/>
              <a:ea typeface="Arial"/>
              <a:cs typeface="Arial"/>
              <a:sym typeface="Arial"/>
            </a:endParaRPr>
          </a:p>
          <a:p>
            <a:pPr marL="274320" marR="0" lvl="0" indent="-274320" algn="l" rtl="0">
              <a:spcBef>
                <a:spcPts val="520"/>
              </a:spcBef>
              <a:buClr>
                <a:schemeClr val="accent3"/>
              </a:buClr>
              <a:buSzPct val="57692"/>
              <a:buFont typeface="Arial"/>
              <a:buChar char="●"/>
            </a:pPr>
            <a:r>
              <a:rPr lang="en-CA" sz="2600" b="0" i="0" u="none" strike="noStrike" cap="none" baseline="0" dirty="0" smtClean="0">
                <a:solidFill>
                  <a:schemeClr val="dk1"/>
                </a:solidFill>
                <a:latin typeface="Arial"/>
                <a:ea typeface="Arial"/>
                <a:cs typeface="Arial"/>
                <a:sym typeface="Arial"/>
              </a:rPr>
              <a:t>e-mail protocol:</a:t>
            </a:r>
            <a:r>
              <a:rPr lang="en-CA" sz="2600" b="0" i="0" u="none" strike="noStrike" cap="none" dirty="0" smtClean="0">
                <a:solidFill>
                  <a:schemeClr val="dk1"/>
                </a:solidFill>
                <a:latin typeface="Arial"/>
                <a:ea typeface="Arial"/>
                <a:cs typeface="Arial"/>
                <a:sym typeface="Arial"/>
              </a:rPr>
              <a:t> </a:t>
            </a:r>
            <a:r>
              <a:rPr lang="en-CA" sz="2600" b="0" i="0" u="none" strike="noStrike" cap="none" baseline="0" dirty="0" smtClean="0">
                <a:solidFill>
                  <a:schemeClr val="dk1"/>
                </a:solidFill>
                <a:latin typeface="Arial"/>
                <a:ea typeface="Arial"/>
                <a:cs typeface="Arial"/>
                <a:sym typeface="Arial"/>
              </a:rPr>
              <a:t>an </a:t>
            </a:r>
            <a:r>
              <a:rPr lang="en-CA" sz="2600" b="0" i="0" u="none" strike="noStrike" cap="none" baseline="0" dirty="0">
                <a:solidFill>
                  <a:schemeClr val="dk1"/>
                </a:solidFill>
                <a:latin typeface="Arial"/>
                <a:ea typeface="Arial"/>
                <a:cs typeface="Arial"/>
                <a:sym typeface="Arial"/>
              </a:rPr>
              <a:t>agreed-upon format for sending and receiving e-mail messages. </a:t>
            </a:r>
          </a:p>
          <a:p>
            <a:pPr marL="274320" marR="0" lvl="0" indent="-274320" algn="l" rtl="0">
              <a:spcBef>
                <a:spcPts val="520"/>
              </a:spcBef>
              <a:buClr>
                <a:schemeClr val="accent3"/>
              </a:buClr>
              <a:buSzPct val="57692"/>
              <a:buFont typeface="Arial"/>
              <a:buChar char="●"/>
            </a:pPr>
            <a:r>
              <a:rPr lang="en-CA" sz="2600" b="0" i="0" u="none" strike="noStrike" cap="none" baseline="0" dirty="0">
                <a:solidFill>
                  <a:schemeClr val="dk1"/>
                </a:solidFill>
                <a:latin typeface="Arial"/>
                <a:ea typeface="Arial"/>
                <a:cs typeface="Arial"/>
                <a:sym typeface="Arial"/>
              </a:rPr>
              <a:t>Unless you know what protocol your e-mail provider supports, you won't be sure about how to set up </a:t>
            </a:r>
            <a:r>
              <a:rPr lang="en-CA" sz="2600" b="0" i="0" u="none" strike="noStrike" cap="none" baseline="0" dirty="0" smtClean="0">
                <a:solidFill>
                  <a:schemeClr val="dk1"/>
                </a:solidFill>
                <a:latin typeface="Arial"/>
                <a:ea typeface="Arial"/>
                <a:cs typeface="Arial"/>
                <a:sym typeface="Arial"/>
              </a:rPr>
              <a:t>Outlook, </a:t>
            </a:r>
            <a:r>
              <a:rPr lang="en-CA" sz="2600" b="0" i="0" u="none" strike="noStrike" cap="none" baseline="0" dirty="0">
                <a:solidFill>
                  <a:schemeClr val="dk1"/>
                </a:solidFill>
                <a:latin typeface="Arial"/>
                <a:ea typeface="Arial"/>
                <a:cs typeface="Arial"/>
                <a:sym typeface="Arial"/>
              </a:rPr>
              <a:t>Windows Mail, or any other e-mail program.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089136" y="0"/>
            <a:ext cx="7704667" cy="95331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smtClean="0">
                <a:solidFill>
                  <a:schemeClr val="dk2"/>
                </a:solidFill>
                <a:latin typeface="Calibri"/>
                <a:ea typeface="Calibri"/>
                <a:cs typeface="Calibri"/>
                <a:sym typeface="Calibri"/>
              </a:rPr>
              <a:t>POP3?</a:t>
            </a:r>
            <a:endParaRPr lang="en-CA" sz="5000" b="1" i="0" u="none" strike="noStrike" cap="none" baseline="0" dirty="0">
              <a:solidFill>
                <a:schemeClr val="dk2"/>
              </a:solidFill>
              <a:latin typeface="Calibri"/>
              <a:ea typeface="Calibri"/>
              <a:cs typeface="Calibri"/>
              <a:sym typeface="Calibri"/>
            </a:endParaRPr>
          </a:p>
        </p:txBody>
      </p:sp>
      <p:sp>
        <p:nvSpPr>
          <p:cNvPr id="106" name="Shape 106"/>
          <p:cNvSpPr txBox="1">
            <a:spLocks noGrp="1"/>
          </p:cNvSpPr>
          <p:nvPr>
            <p:ph idx="1"/>
          </p:nvPr>
        </p:nvSpPr>
        <p:spPr>
          <a:xfrm>
            <a:off x="982130" y="1264597"/>
            <a:ext cx="7918677" cy="729574"/>
          </a:xfrm>
          <a:prstGeom prst="rect">
            <a:avLst/>
          </a:prstGeom>
          <a:noFill/>
          <a:ln>
            <a:noFill/>
          </a:ln>
        </p:spPr>
        <p:txBody>
          <a:bodyPr lIns="91425" tIns="45700" rIns="91425" bIns="45700" anchor="t" anchorCtr="0">
            <a:noAutofit/>
          </a:bodyPr>
          <a:lstStyle/>
          <a:p>
            <a:pPr marL="274320" marR="0" lvl="0" indent="-274320" algn="l" rtl="0">
              <a:spcBef>
                <a:spcPts val="520"/>
              </a:spcBef>
              <a:buClr>
                <a:schemeClr val="accent3"/>
              </a:buClr>
              <a:buSzPct val="62500"/>
              <a:buFont typeface="Arial"/>
              <a:buChar char="●"/>
            </a:pPr>
            <a:r>
              <a:rPr lang="en-CA" sz="2400" b="0" i="0" u="none" strike="noStrike" cap="none" baseline="0" dirty="0">
                <a:solidFill>
                  <a:schemeClr val="dk1"/>
                </a:solidFill>
                <a:latin typeface="Arial"/>
                <a:ea typeface="Arial"/>
                <a:cs typeface="Arial"/>
                <a:sym typeface="Arial"/>
              </a:rPr>
              <a:t>Post Office Protocol 3 (POP3</a:t>
            </a:r>
            <a:r>
              <a:rPr lang="en-CA" sz="2400" b="0" i="0" u="none" strike="noStrike" cap="none" baseline="0" dirty="0" smtClean="0">
                <a:solidFill>
                  <a:schemeClr val="dk1"/>
                </a:solidFill>
                <a:latin typeface="Arial"/>
                <a:ea typeface="Arial"/>
                <a:cs typeface="Arial"/>
                <a:sym typeface="Arial"/>
              </a:rPr>
              <a:t>)</a:t>
            </a:r>
            <a:endParaRPr lang="en-CA" sz="2400" b="0" i="0" u="none" strike="noStrike" cap="none" baseline="0" dirty="0">
              <a:solidFill>
                <a:schemeClr val="dk1"/>
              </a:solidFill>
              <a:latin typeface="Arial"/>
              <a:ea typeface="Arial"/>
              <a:cs typeface="Arial"/>
              <a:sym typeface="Arial"/>
            </a:endParaRPr>
          </a:p>
        </p:txBody>
      </p:sp>
      <p:sp>
        <p:nvSpPr>
          <p:cNvPr id="2" name="Rectangle 1"/>
          <p:cNvSpPr/>
          <p:nvPr/>
        </p:nvSpPr>
        <p:spPr>
          <a:xfrm>
            <a:off x="680936" y="2939111"/>
            <a:ext cx="8219871" cy="1569660"/>
          </a:xfrm>
          <a:prstGeom prst="rect">
            <a:avLst/>
          </a:prstGeom>
        </p:spPr>
        <p:txBody>
          <a:bodyPr wrap="square">
            <a:spAutoFit/>
          </a:bodyPr>
          <a:lstStyle/>
          <a:p>
            <a:pPr marL="640080" lvl="1" indent="-259080">
              <a:spcBef>
                <a:spcPts val="480"/>
              </a:spcBef>
              <a:buClr>
                <a:schemeClr val="accent1"/>
              </a:buClr>
              <a:buSzPct val="54545"/>
              <a:buFont typeface="Arial"/>
              <a:buChar char="●"/>
            </a:pPr>
            <a:r>
              <a:rPr lang="en-CA" sz="2400" dirty="0">
                <a:solidFill>
                  <a:schemeClr val="dk1"/>
                </a:solidFill>
              </a:rPr>
              <a:t>Your e-mail is stored on your e-mail provider's server initially. But once you go and "get it" </a:t>
            </a:r>
            <a:r>
              <a:rPr lang="en-CA" sz="2400" dirty="0" smtClean="0">
                <a:solidFill>
                  <a:schemeClr val="dk1"/>
                </a:solidFill>
              </a:rPr>
              <a:t>from </a:t>
            </a:r>
            <a:r>
              <a:rPr lang="en-CA" sz="2400" dirty="0">
                <a:solidFill>
                  <a:schemeClr val="dk1"/>
                </a:solidFill>
              </a:rPr>
              <a:t>whatever e-mail program you use, it's downloaded to your computer and is no longer stored on the server. </a:t>
            </a:r>
            <a:endParaRPr lang="en-CA" sz="2400" dirty="0">
              <a:solidFill>
                <a:schemeClr val="dk1"/>
              </a:solidFill>
            </a:endParaRPr>
          </a:p>
        </p:txBody>
      </p:sp>
      <p:sp>
        <p:nvSpPr>
          <p:cNvPr id="6" name="Shape 106"/>
          <p:cNvSpPr txBox="1">
            <a:spLocks/>
          </p:cNvSpPr>
          <p:nvPr/>
        </p:nvSpPr>
        <p:spPr>
          <a:xfrm>
            <a:off x="1089136" y="1940671"/>
            <a:ext cx="7918677" cy="729574"/>
          </a:xfrm>
          <a:prstGeom prst="rect">
            <a:avLst/>
          </a:prstGeom>
          <a:noFill/>
          <a:ln>
            <a:noFill/>
          </a:ln>
        </p:spPr>
        <p:txBody>
          <a:bodyPr vert="horz" lIns="91425" tIns="45700" rIns="91425" bIns="45700" rtlCol="0"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74320" indent="-274320">
              <a:spcBef>
                <a:spcPts val="520"/>
              </a:spcBef>
              <a:buClr>
                <a:schemeClr val="accent3"/>
              </a:buClr>
              <a:buSzPct val="62500"/>
              <a:buFont typeface="Arial"/>
              <a:buChar char="●"/>
            </a:pPr>
            <a:r>
              <a:rPr lang="en-CA" dirty="0" smtClean="0">
                <a:solidFill>
                  <a:schemeClr val="dk1"/>
                </a:solidFill>
                <a:latin typeface="Arial"/>
                <a:ea typeface="Arial"/>
                <a:cs typeface="Arial"/>
                <a:sym typeface="Arial"/>
              </a:rPr>
              <a:t>Implications of POP3?</a:t>
            </a:r>
            <a:endParaRPr lang="en-CA"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089136" y="0"/>
            <a:ext cx="7704667" cy="953310"/>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a:solidFill>
                  <a:schemeClr val="dk2"/>
                </a:solidFill>
                <a:latin typeface="Calibri"/>
                <a:ea typeface="Calibri"/>
                <a:cs typeface="Calibri"/>
                <a:sym typeface="Calibri"/>
              </a:rPr>
              <a:t>POP3</a:t>
            </a:r>
          </a:p>
        </p:txBody>
      </p:sp>
      <p:sp>
        <p:nvSpPr>
          <p:cNvPr id="106" name="Shape 106"/>
          <p:cNvSpPr txBox="1">
            <a:spLocks noGrp="1"/>
          </p:cNvSpPr>
          <p:nvPr>
            <p:ph idx="1"/>
          </p:nvPr>
        </p:nvSpPr>
        <p:spPr>
          <a:xfrm>
            <a:off x="982130" y="1264596"/>
            <a:ext cx="7918677" cy="872676"/>
          </a:xfrm>
          <a:prstGeom prst="rect">
            <a:avLst/>
          </a:prstGeom>
          <a:noFill/>
          <a:ln>
            <a:noFill/>
          </a:ln>
        </p:spPr>
        <p:txBody>
          <a:bodyPr lIns="91425" tIns="45700" rIns="91425" bIns="45700" anchor="t" anchorCtr="0">
            <a:noAutofit/>
          </a:bodyPr>
          <a:lstStyle/>
          <a:p>
            <a:pPr marL="274320" marR="0" lvl="0" indent="-274320" algn="l" rtl="0">
              <a:spcBef>
                <a:spcPts val="520"/>
              </a:spcBef>
              <a:buClr>
                <a:schemeClr val="accent3"/>
              </a:buClr>
              <a:buSzPct val="62500"/>
              <a:buFont typeface="Arial"/>
              <a:buChar char="●"/>
            </a:pPr>
            <a:r>
              <a:rPr lang="en-CA" sz="2400" b="1" i="0" u="none" strike="noStrike" cap="none" baseline="0" dirty="0" smtClean="0">
                <a:solidFill>
                  <a:schemeClr val="dk1"/>
                </a:solidFill>
                <a:latin typeface="Arial"/>
                <a:ea typeface="Arial"/>
                <a:cs typeface="Arial"/>
                <a:sym typeface="Arial"/>
              </a:rPr>
              <a:t>Use </a:t>
            </a:r>
            <a:r>
              <a:rPr lang="en-CA" sz="2400" b="1" i="0" u="none" strike="noStrike" cap="none" baseline="0" dirty="0">
                <a:solidFill>
                  <a:schemeClr val="dk1"/>
                </a:solidFill>
                <a:latin typeface="Arial"/>
                <a:ea typeface="Arial"/>
                <a:cs typeface="Arial"/>
                <a:sym typeface="Arial"/>
              </a:rPr>
              <a:t>the POP3 protocol when</a:t>
            </a:r>
            <a:r>
              <a:rPr lang="en-CA" sz="2400" b="1" i="0" u="none" strike="noStrike" cap="none" baseline="0" dirty="0" smtClean="0">
                <a:solidFill>
                  <a:schemeClr val="dk1"/>
                </a:solidFill>
                <a:latin typeface="Arial"/>
                <a:ea typeface="Arial"/>
                <a:cs typeface="Arial"/>
                <a:sym typeface="Arial"/>
              </a:rPr>
              <a:t>:</a:t>
            </a:r>
            <a:endParaRPr lang="en-CA" sz="2400" b="1" i="0" u="none" strike="noStrike" cap="none" baseline="0" dirty="0">
              <a:solidFill>
                <a:schemeClr val="dk1"/>
              </a:solidFill>
              <a:latin typeface="Arial"/>
              <a:ea typeface="Arial"/>
              <a:cs typeface="Arial"/>
              <a:sym typeface="Arial"/>
            </a:endParaRPr>
          </a:p>
        </p:txBody>
      </p:sp>
      <p:sp>
        <p:nvSpPr>
          <p:cNvPr id="2" name="Rectangle 1"/>
          <p:cNvSpPr/>
          <p:nvPr/>
        </p:nvSpPr>
        <p:spPr>
          <a:xfrm>
            <a:off x="692529" y="2334981"/>
            <a:ext cx="8208278" cy="3239348"/>
          </a:xfrm>
          <a:prstGeom prst="rect">
            <a:avLst/>
          </a:prstGeom>
        </p:spPr>
        <p:txBody>
          <a:bodyPr wrap="square">
            <a:spAutoFit/>
          </a:bodyPr>
          <a:lstStyle/>
          <a:p>
            <a:pPr marL="640080" lvl="1" indent="-259080">
              <a:spcBef>
                <a:spcPts val="480"/>
              </a:spcBef>
              <a:buClr>
                <a:schemeClr val="accent1"/>
              </a:buClr>
              <a:buSzPct val="54545"/>
              <a:buFont typeface="Arial"/>
              <a:buChar char="●"/>
            </a:pPr>
            <a:r>
              <a:rPr lang="en-CA" sz="2400" dirty="0">
                <a:solidFill>
                  <a:schemeClr val="dk1"/>
                </a:solidFill>
              </a:rPr>
              <a:t>You have one computer and want to store all your mail on that computer. </a:t>
            </a:r>
          </a:p>
          <a:p>
            <a:pPr marL="640080" lvl="1" indent="-259080">
              <a:spcBef>
                <a:spcPts val="480"/>
              </a:spcBef>
              <a:buClr>
                <a:schemeClr val="accent1"/>
              </a:buClr>
              <a:buSzPct val="54545"/>
              <a:buFont typeface="Arial"/>
              <a:buChar char="●"/>
            </a:pPr>
            <a:r>
              <a:rPr lang="en-CA" sz="2400" dirty="0">
                <a:solidFill>
                  <a:schemeClr val="dk1"/>
                </a:solidFill>
              </a:rPr>
              <a:t>Security is a concern — you don't want your messages stored on an external server. </a:t>
            </a:r>
          </a:p>
          <a:p>
            <a:pPr marL="640080" lvl="1" indent="-259080">
              <a:spcBef>
                <a:spcPts val="480"/>
              </a:spcBef>
              <a:buClr>
                <a:schemeClr val="accent1"/>
              </a:buClr>
              <a:buSzPct val="54545"/>
              <a:buFont typeface="Arial"/>
              <a:buChar char="●"/>
            </a:pPr>
            <a:r>
              <a:rPr lang="en-CA" sz="2400" dirty="0">
                <a:solidFill>
                  <a:schemeClr val="dk1"/>
                </a:solidFill>
              </a:rPr>
              <a:t>You don't want to have to be connected to the Internet to be able to read e-mail. </a:t>
            </a:r>
          </a:p>
          <a:p>
            <a:pPr marL="640080" lvl="1" indent="-259080">
              <a:spcBef>
                <a:spcPts val="480"/>
              </a:spcBef>
              <a:buClr>
                <a:schemeClr val="accent1"/>
              </a:buClr>
              <a:buSzPct val="54545"/>
              <a:buFont typeface="Arial"/>
              <a:buChar char="●"/>
            </a:pPr>
            <a:r>
              <a:rPr lang="en-CA" sz="2400" dirty="0">
                <a:solidFill>
                  <a:schemeClr val="dk1"/>
                </a:solidFill>
              </a:rPr>
              <a:t>Your e-mail provider doesn't support any other kind of protocol. </a:t>
            </a:r>
            <a:endParaRPr lang="en-CA" sz="2400" dirty="0">
              <a:solidFill>
                <a:schemeClr val="dk1"/>
              </a:solidFill>
            </a:endParaRPr>
          </a:p>
        </p:txBody>
      </p:sp>
    </p:spTree>
    <p:extLst>
      <p:ext uri="{BB962C8B-B14F-4D97-AF65-F5344CB8AC3E}">
        <p14:creationId xmlns:p14="http://schemas.microsoft.com/office/powerpoint/2010/main" val="31887191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7386" y="137712"/>
            <a:ext cx="7704667" cy="809739"/>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smtClean="0">
                <a:solidFill>
                  <a:schemeClr val="dk2"/>
                </a:solidFill>
                <a:latin typeface="Calibri"/>
                <a:ea typeface="Calibri"/>
                <a:cs typeface="Calibri"/>
                <a:sym typeface="Calibri"/>
              </a:rPr>
              <a:t>IMAP?</a:t>
            </a:r>
            <a:endParaRPr lang="en-CA" sz="5000" b="1" i="0" u="none" strike="noStrike" cap="none" baseline="0" dirty="0">
              <a:solidFill>
                <a:schemeClr val="dk2"/>
              </a:solidFill>
              <a:latin typeface="Calibri"/>
              <a:ea typeface="Calibri"/>
              <a:cs typeface="Calibri"/>
              <a:sym typeface="Calibri"/>
            </a:endParaRPr>
          </a:p>
        </p:txBody>
      </p:sp>
      <p:sp>
        <p:nvSpPr>
          <p:cNvPr id="112" name="Shape 112"/>
          <p:cNvSpPr txBox="1">
            <a:spLocks noGrp="1"/>
          </p:cNvSpPr>
          <p:nvPr>
            <p:ph idx="1"/>
          </p:nvPr>
        </p:nvSpPr>
        <p:spPr>
          <a:xfrm>
            <a:off x="1147386" y="2291508"/>
            <a:ext cx="7704667" cy="3332816"/>
          </a:xfrm>
          <a:prstGeom prst="rect">
            <a:avLst/>
          </a:prstGeom>
          <a:noFill/>
          <a:ln>
            <a:noFill/>
          </a:ln>
        </p:spPr>
        <p:txBody>
          <a:bodyPr lIns="91425" tIns="45700" rIns="91425" bIns="45700" anchor="t" anchorCtr="0">
            <a:noAutofit/>
          </a:bodyPr>
          <a:lstStyle/>
          <a:p>
            <a:pPr marL="640080" marR="0" lvl="1" indent="-259080" algn="l" rtl="0">
              <a:spcBef>
                <a:spcPts val="480"/>
              </a:spcBef>
              <a:buClr>
                <a:schemeClr val="accent1"/>
              </a:buClr>
              <a:buSzPct val="54545"/>
              <a:buFont typeface="Arial"/>
              <a:buChar char="●"/>
            </a:pPr>
            <a:r>
              <a:rPr lang="en-CA" sz="2800" b="0" i="0" u="none" strike="noStrike" cap="none" baseline="0" dirty="0">
                <a:solidFill>
                  <a:schemeClr val="dk1"/>
                </a:solidFill>
                <a:latin typeface="Arial"/>
                <a:ea typeface="Arial"/>
                <a:cs typeface="Arial"/>
                <a:sym typeface="Arial"/>
              </a:rPr>
              <a:t>Internet Message Access Protocol (IMAP) is a way to access your e-mail on a server and keep your e-mail messages stored there instead of on your local computer.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7386" y="137712"/>
            <a:ext cx="7704667" cy="809739"/>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a:solidFill>
                  <a:schemeClr val="dk2"/>
                </a:solidFill>
                <a:latin typeface="Calibri"/>
                <a:ea typeface="Calibri"/>
                <a:cs typeface="Calibri"/>
                <a:sym typeface="Calibri"/>
              </a:rPr>
              <a:t>IMAP</a:t>
            </a:r>
          </a:p>
        </p:txBody>
      </p:sp>
      <p:sp>
        <p:nvSpPr>
          <p:cNvPr id="112" name="Shape 112"/>
          <p:cNvSpPr txBox="1">
            <a:spLocks noGrp="1"/>
          </p:cNvSpPr>
          <p:nvPr>
            <p:ph idx="1"/>
          </p:nvPr>
        </p:nvSpPr>
        <p:spPr>
          <a:xfrm>
            <a:off x="596542" y="1104441"/>
            <a:ext cx="7704667" cy="495759"/>
          </a:xfrm>
          <a:prstGeom prst="rect">
            <a:avLst/>
          </a:prstGeom>
          <a:noFill/>
          <a:ln>
            <a:noFill/>
          </a:ln>
        </p:spPr>
        <p:txBody>
          <a:bodyPr lIns="91425" tIns="45700" rIns="91425" bIns="45700" anchor="t" anchorCtr="0">
            <a:noAutofit/>
          </a:bodyPr>
          <a:lstStyle/>
          <a:p>
            <a:pPr marL="640080" marR="0" lvl="1" indent="-259080" algn="l" rtl="0">
              <a:spcBef>
                <a:spcPts val="480"/>
              </a:spcBef>
              <a:buClr>
                <a:schemeClr val="accent1"/>
              </a:buClr>
              <a:buSzPct val="54545"/>
              <a:buFont typeface="Arial"/>
              <a:buChar char="●"/>
            </a:pPr>
            <a:r>
              <a:rPr lang="en-CA" sz="2200" b="1" i="0" u="none" strike="noStrike" cap="none" baseline="0" dirty="0" smtClean="0">
                <a:solidFill>
                  <a:schemeClr val="dk1"/>
                </a:solidFill>
                <a:latin typeface="Arial"/>
                <a:ea typeface="Arial"/>
                <a:cs typeface="Arial"/>
                <a:sym typeface="Arial"/>
              </a:rPr>
              <a:t>Use </a:t>
            </a:r>
            <a:r>
              <a:rPr lang="en-CA" sz="2200" b="1" i="0" u="none" strike="noStrike" cap="none" baseline="0" dirty="0">
                <a:solidFill>
                  <a:schemeClr val="dk1"/>
                </a:solidFill>
                <a:latin typeface="Arial"/>
                <a:ea typeface="Arial"/>
                <a:cs typeface="Arial"/>
                <a:sym typeface="Arial"/>
              </a:rPr>
              <a:t>IMAP when:</a:t>
            </a:r>
          </a:p>
          <a:p>
            <a:pPr marL="914400" marR="0" lvl="2" indent="-254000" algn="l" rtl="0">
              <a:spcBef>
                <a:spcPts val="420"/>
              </a:spcBef>
              <a:buClr>
                <a:schemeClr val="accent2"/>
              </a:buClr>
              <a:buSzPct val="45000"/>
              <a:buFont typeface="Arial"/>
              <a:buChar char="●"/>
            </a:pPr>
            <a:endParaRPr lang="en-CA" sz="1950" b="0" i="0" u="none" strike="noStrike" cap="none" baseline="0" dirty="0">
              <a:solidFill>
                <a:schemeClr val="dk1"/>
              </a:solidFill>
              <a:latin typeface="Arial"/>
              <a:ea typeface="Arial"/>
              <a:cs typeface="Arial"/>
              <a:sym typeface="Arial"/>
            </a:endParaRPr>
          </a:p>
        </p:txBody>
      </p:sp>
      <p:sp>
        <p:nvSpPr>
          <p:cNvPr id="2" name="Rectangle 1"/>
          <p:cNvSpPr/>
          <p:nvPr/>
        </p:nvSpPr>
        <p:spPr>
          <a:xfrm>
            <a:off x="330507" y="2098713"/>
            <a:ext cx="8692308" cy="3477875"/>
          </a:xfrm>
          <a:prstGeom prst="rect">
            <a:avLst/>
          </a:prstGeom>
        </p:spPr>
        <p:txBody>
          <a:bodyPr wrap="square">
            <a:spAutoFit/>
          </a:bodyPr>
          <a:lstStyle/>
          <a:p>
            <a:pPr marL="914400" lvl="2" indent="-254000" defTabSz="457200">
              <a:spcBef>
                <a:spcPts val="420"/>
              </a:spcBef>
              <a:spcAft>
                <a:spcPts val="600"/>
              </a:spcAft>
              <a:buClr>
                <a:srgbClr val="80C34F"/>
              </a:buClr>
              <a:buSzPct val="45000"/>
              <a:buFont typeface="Arial"/>
              <a:buChar char="●"/>
            </a:pPr>
            <a:r>
              <a:rPr lang="en-CA" sz="1950" kern="1200" dirty="0">
                <a:solidFill>
                  <a:prstClr val="black"/>
                </a:solidFill>
              </a:rPr>
              <a:t>You have multiple </a:t>
            </a:r>
            <a:r>
              <a:rPr lang="en-CA" sz="1950" kern="1200" dirty="0" smtClean="0">
                <a:solidFill>
                  <a:prstClr val="black"/>
                </a:solidFill>
              </a:rPr>
              <a:t>devices </a:t>
            </a:r>
            <a:r>
              <a:rPr lang="en-CA" sz="1950" kern="1200" dirty="0">
                <a:solidFill>
                  <a:prstClr val="black"/>
                </a:solidFill>
              </a:rPr>
              <a:t>and you want to be able to access your e-mail from any one of them (and the Web). </a:t>
            </a:r>
          </a:p>
          <a:p>
            <a:pPr marL="914400" lvl="2" indent="-254000" defTabSz="457200">
              <a:spcBef>
                <a:spcPts val="420"/>
              </a:spcBef>
              <a:spcAft>
                <a:spcPts val="600"/>
              </a:spcAft>
              <a:buClr>
                <a:srgbClr val="80C34F"/>
              </a:buClr>
              <a:buSzPct val="45000"/>
              <a:buFont typeface="Arial"/>
              <a:buChar char="●"/>
            </a:pPr>
            <a:r>
              <a:rPr lang="en-CA" sz="1950" kern="1200" dirty="0">
                <a:solidFill>
                  <a:prstClr val="black"/>
                </a:solidFill>
              </a:rPr>
              <a:t>You want to view just the headers of your e-mail messages and decide whether you want to download them. No need to download an entire spam </a:t>
            </a:r>
            <a:r>
              <a:rPr lang="en-CA" sz="1950" kern="1200" dirty="0" smtClean="0">
                <a:solidFill>
                  <a:prstClr val="black"/>
                </a:solidFill>
              </a:rPr>
              <a:t>message….. </a:t>
            </a:r>
            <a:endParaRPr lang="en-CA" sz="1950" kern="1200" dirty="0">
              <a:solidFill>
                <a:prstClr val="black"/>
              </a:solidFill>
            </a:endParaRPr>
          </a:p>
          <a:p>
            <a:pPr marL="914400" lvl="2" indent="-254000" defTabSz="457200">
              <a:spcBef>
                <a:spcPts val="420"/>
              </a:spcBef>
              <a:spcAft>
                <a:spcPts val="600"/>
              </a:spcAft>
              <a:buClr>
                <a:srgbClr val="80C34F"/>
              </a:buClr>
              <a:buSzPct val="45000"/>
              <a:buFont typeface="Arial"/>
              <a:buChar char="●"/>
            </a:pPr>
            <a:r>
              <a:rPr lang="en-CA" sz="1950" kern="1200" dirty="0">
                <a:solidFill>
                  <a:prstClr val="black"/>
                </a:solidFill>
              </a:rPr>
              <a:t>You want to create and move folders or mailboxes, delete messages, and even perform a search for certain parts of a message — all on the server. </a:t>
            </a:r>
          </a:p>
          <a:p>
            <a:pPr marL="914400" lvl="2" indent="-254000" defTabSz="457200">
              <a:spcBef>
                <a:spcPts val="420"/>
              </a:spcBef>
              <a:spcAft>
                <a:spcPts val="600"/>
              </a:spcAft>
              <a:buClr>
                <a:srgbClr val="80C34F"/>
              </a:buClr>
              <a:buSzPct val="45000"/>
              <a:buFont typeface="Arial"/>
              <a:buChar char="●"/>
            </a:pPr>
            <a:r>
              <a:rPr lang="en-CA" sz="1950" kern="1200" dirty="0">
                <a:solidFill>
                  <a:prstClr val="black"/>
                </a:solidFill>
              </a:rPr>
              <a:t>You don't mind being connected to the server (and, necessarily, the Internet) continually while you're receiving or sending your e-mail. </a:t>
            </a:r>
            <a:endParaRPr lang="en-GB" dirty="0"/>
          </a:p>
        </p:txBody>
      </p:sp>
    </p:spTree>
    <p:extLst>
      <p:ext uri="{BB962C8B-B14F-4D97-AF65-F5344CB8AC3E}">
        <p14:creationId xmlns:p14="http://schemas.microsoft.com/office/powerpoint/2010/main" val="18857957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070268" y="115678"/>
            <a:ext cx="7704667" cy="71058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smtClean="0">
                <a:solidFill>
                  <a:schemeClr val="dk2"/>
                </a:solidFill>
                <a:latin typeface="Calibri"/>
                <a:ea typeface="Calibri"/>
                <a:cs typeface="Calibri"/>
                <a:sym typeface="Calibri"/>
              </a:rPr>
              <a:t>HTTP?</a:t>
            </a:r>
            <a:endParaRPr lang="en-CA" sz="5000" b="1" i="0" u="none" strike="noStrike" cap="none" baseline="0" dirty="0">
              <a:solidFill>
                <a:schemeClr val="dk2"/>
              </a:solidFill>
              <a:latin typeface="Calibri"/>
              <a:ea typeface="Calibri"/>
              <a:cs typeface="Calibri"/>
              <a:sym typeface="Calibri"/>
            </a:endParaRPr>
          </a:p>
        </p:txBody>
      </p:sp>
      <p:sp>
        <p:nvSpPr>
          <p:cNvPr id="119" name="Shape 119"/>
          <p:cNvSpPr txBox="1">
            <a:spLocks noGrp="1"/>
          </p:cNvSpPr>
          <p:nvPr>
            <p:ph idx="1"/>
          </p:nvPr>
        </p:nvSpPr>
        <p:spPr>
          <a:xfrm>
            <a:off x="913277" y="1102606"/>
            <a:ext cx="8018648" cy="3332816"/>
          </a:xfrm>
          <a:prstGeom prst="rect">
            <a:avLst/>
          </a:prstGeom>
          <a:noFill/>
          <a:ln>
            <a:noFill/>
          </a:ln>
        </p:spPr>
        <p:txBody>
          <a:bodyPr lIns="91425" tIns="45700" rIns="91425" bIns="45700" anchor="t" anchorCtr="0">
            <a:noAutofit/>
          </a:bodyPr>
          <a:lstStyle/>
          <a:p>
            <a:pPr marL="274320" marR="0" lvl="0" indent="-179070" algn="l" rtl="0">
              <a:spcBef>
                <a:spcPts val="520"/>
              </a:spcBef>
              <a:buClr>
                <a:schemeClr val="accent3"/>
              </a:buClr>
              <a:buFont typeface="Arial"/>
              <a:buNone/>
            </a:pPr>
            <a:endParaRPr sz="2600" b="0" i="0" u="none" strike="noStrike" cap="none" baseline="0" dirty="0">
              <a:solidFill>
                <a:schemeClr val="dk1"/>
              </a:solidFill>
              <a:latin typeface="Arial"/>
              <a:ea typeface="Arial"/>
              <a:cs typeface="Arial"/>
              <a:sym typeface="Arial"/>
            </a:endParaRPr>
          </a:p>
          <a:p>
            <a:pPr marL="274320" marR="0" lvl="0" indent="-274320" algn="l" rtl="0">
              <a:spcBef>
                <a:spcPts val="520"/>
              </a:spcBef>
              <a:buClr>
                <a:schemeClr val="accent3"/>
              </a:buClr>
              <a:buSzPct val="83333"/>
              <a:buFont typeface="Arial"/>
              <a:buChar char="●"/>
            </a:pPr>
            <a:r>
              <a:rPr lang="en-CA" b="0" i="0" u="none" strike="noStrike" cap="none" baseline="0" dirty="0">
                <a:solidFill>
                  <a:schemeClr val="dk1"/>
                </a:solidFill>
                <a:latin typeface="Arial"/>
                <a:ea typeface="Arial"/>
                <a:cs typeface="Arial"/>
                <a:sym typeface="Arial"/>
              </a:rPr>
              <a:t>Hypertext Transfer Protocol (HTTP) is used to display Web pages, but it can also be used to send and receive e-mail. </a:t>
            </a:r>
          </a:p>
          <a:p>
            <a:pPr marL="274320" marR="0" lvl="0" indent="-179070" algn="l" rtl="0">
              <a:spcBef>
                <a:spcPts val="520"/>
              </a:spcBef>
              <a:buClr>
                <a:schemeClr val="accent3"/>
              </a:buClr>
              <a:buFont typeface="Arial"/>
              <a:buNone/>
            </a:pPr>
            <a:endParaRPr sz="2600" b="0"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070268" y="115678"/>
            <a:ext cx="7704667" cy="71058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smtClean="0">
                <a:solidFill>
                  <a:schemeClr val="dk2"/>
                </a:solidFill>
                <a:latin typeface="Calibri"/>
                <a:ea typeface="Calibri"/>
                <a:cs typeface="Calibri"/>
                <a:sym typeface="Calibri"/>
              </a:rPr>
              <a:t>HTTP + HTTPS</a:t>
            </a:r>
            <a:endParaRPr lang="en-CA" sz="5000" b="1" i="0" u="none" strike="noStrike" cap="none" baseline="0" dirty="0">
              <a:solidFill>
                <a:schemeClr val="dk2"/>
              </a:solidFill>
              <a:latin typeface="Calibri"/>
              <a:ea typeface="Calibri"/>
              <a:cs typeface="Calibri"/>
              <a:sym typeface="Calibri"/>
            </a:endParaRPr>
          </a:p>
        </p:txBody>
      </p:sp>
      <p:sp>
        <p:nvSpPr>
          <p:cNvPr id="119" name="Shape 119"/>
          <p:cNvSpPr txBox="1">
            <a:spLocks noGrp="1"/>
          </p:cNvSpPr>
          <p:nvPr>
            <p:ph idx="1"/>
          </p:nvPr>
        </p:nvSpPr>
        <p:spPr>
          <a:xfrm>
            <a:off x="913277" y="319948"/>
            <a:ext cx="8018648" cy="1012633"/>
          </a:xfrm>
          <a:prstGeom prst="rect">
            <a:avLst/>
          </a:prstGeom>
          <a:noFill/>
          <a:ln>
            <a:noFill/>
          </a:ln>
        </p:spPr>
        <p:txBody>
          <a:bodyPr lIns="91425" tIns="45700" rIns="91425" bIns="45700" anchor="t" anchorCtr="0">
            <a:noAutofit/>
          </a:bodyPr>
          <a:lstStyle/>
          <a:p>
            <a:pPr marL="274320" marR="0" lvl="0" indent="-179070" algn="l" rtl="0">
              <a:spcBef>
                <a:spcPts val="520"/>
              </a:spcBef>
              <a:buClr>
                <a:schemeClr val="accent3"/>
              </a:buClr>
              <a:buFont typeface="Arial"/>
              <a:buNone/>
            </a:pPr>
            <a:endParaRPr sz="2600" b="0" i="0" u="none" strike="noStrike" cap="none" baseline="0" dirty="0">
              <a:solidFill>
                <a:schemeClr val="dk1"/>
              </a:solidFill>
              <a:latin typeface="Arial"/>
              <a:ea typeface="Arial"/>
              <a:cs typeface="Arial"/>
              <a:sym typeface="Arial"/>
            </a:endParaRPr>
          </a:p>
          <a:p>
            <a:pPr marL="274320" marR="0" lvl="0" indent="-274320" algn="l" rtl="0">
              <a:spcBef>
                <a:spcPts val="520"/>
              </a:spcBef>
              <a:buClr>
                <a:schemeClr val="accent3"/>
              </a:buClr>
              <a:buSzPct val="83333"/>
              <a:buFont typeface="Arial"/>
              <a:buChar char="●"/>
            </a:pPr>
            <a:r>
              <a:rPr lang="en-CA" b="1" i="0" u="none" strike="noStrike" cap="none" baseline="0" dirty="0" smtClean="0">
                <a:solidFill>
                  <a:schemeClr val="dk1"/>
                </a:solidFill>
                <a:latin typeface="Arial"/>
                <a:ea typeface="Arial"/>
                <a:cs typeface="Arial"/>
                <a:sym typeface="Arial"/>
              </a:rPr>
              <a:t>You'll </a:t>
            </a:r>
            <a:r>
              <a:rPr lang="en-CA" b="1" i="0" u="none" strike="noStrike" cap="none" baseline="0" dirty="0">
                <a:solidFill>
                  <a:schemeClr val="dk1"/>
                </a:solidFill>
                <a:latin typeface="Arial"/>
                <a:ea typeface="Arial"/>
                <a:cs typeface="Arial"/>
                <a:sym typeface="Arial"/>
              </a:rPr>
              <a:t>be using </a:t>
            </a:r>
            <a:r>
              <a:rPr lang="en-CA" b="1" i="0" u="none" strike="noStrike" cap="none" baseline="0" dirty="0" smtClean="0">
                <a:solidFill>
                  <a:schemeClr val="dk1"/>
                </a:solidFill>
                <a:latin typeface="Arial"/>
                <a:ea typeface="Arial"/>
                <a:cs typeface="Arial"/>
                <a:sym typeface="Arial"/>
              </a:rPr>
              <a:t>HTTP/S </a:t>
            </a:r>
            <a:r>
              <a:rPr lang="en-CA" b="1" i="0" u="none" strike="noStrike" cap="none" baseline="0" dirty="0">
                <a:solidFill>
                  <a:schemeClr val="dk1"/>
                </a:solidFill>
                <a:latin typeface="Arial"/>
                <a:ea typeface="Arial"/>
                <a:cs typeface="Arial"/>
                <a:sym typeface="Arial"/>
              </a:rPr>
              <a:t>mail when</a:t>
            </a:r>
            <a:r>
              <a:rPr lang="en-CA" sz="1800" b="1" i="0" u="none" strike="noStrike" cap="none" baseline="0" dirty="0">
                <a:solidFill>
                  <a:schemeClr val="dk1"/>
                </a:solidFill>
                <a:latin typeface="Arial"/>
                <a:ea typeface="Arial"/>
                <a:cs typeface="Arial"/>
                <a:sym typeface="Arial"/>
              </a:rPr>
              <a:t>:</a:t>
            </a:r>
          </a:p>
          <a:p>
            <a:pPr marL="274320" marR="0" lvl="0" indent="-179070" algn="l" rtl="0">
              <a:spcBef>
                <a:spcPts val="520"/>
              </a:spcBef>
              <a:buClr>
                <a:schemeClr val="accent3"/>
              </a:buClr>
              <a:buFont typeface="Arial"/>
              <a:buNone/>
            </a:pPr>
            <a:endParaRPr sz="2600" b="0" i="0" u="none" strike="noStrike" cap="none" baseline="0" dirty="0">
              <a:solidFill>
                <a:schemeClr val="dk1"/>
              </a:solidFill>
              <a:latin typeface="Arial"/>
              <a:ea typeface="Arial"/>
              <a:cs typeface="Arial"/>
              <a:sym typeface="Arial"/>
            </a:endParaRPr>
          </a:p>
        </p:txBody>
      </p:sp>
      <p:sp>
        <p:nvSpPr>
          <p:cNvPr id="2" name="Rectangle 1"/>
          <p:cNvSpPr/>
          <p:nvPr/>
        </p:nvSpPr>
        <p:spPr>
          <a:xfrm>
            <a:off x="517793" y="1751222"/>
            <a:ext cx="8626207" cy="3913892"/>
          </a:xfrm>
          <a:prstGeom prst="rect">
            <a:avLst/>
          </a:prstGeom>
        </p:spPr>
        <p:txBody>
          <a:bodyPr wrap="square">
            <a:spAutoFit/>
          </a:bodyPr>
          <a:lstStyle/>
          <a:p>
            <a:pPr marL="640080" lvl="1" indent="-259080">
              <a:spcBef>
                <a:spcPts val="480"/>
              </a:spcBef>
              <a:buClr>
                <a:schemeClr val="accent1"/>
              </a:buClr>
              <a:buSzPct val="70588"/>
              <a:buFont typeface="Arial"/>
              <a:buChar char="●"/>
            </a:pPr>
            <a:r>
              <a:rPr lang="en-CA" sz="2000" dirty="0">
                <a:solidFill>
                  <a:schemeClr val="dk1"/>
                </a:solidFill>
              </a:rPr>
              <a:t>You have an account with Windows Live Hotmail, Yahoo!, or any other Web-based e-mail service. You can read and receive e-mail messages from any computer in the world with an Internet connection and a Web browser that supports graphics. </a:t>
            </a:r>
          </a:p>
          <a:p>
            <a:pPr marL="640080" lvl="1" indent="-259080">
              <a:spcBef>
                <a:spcPts val="480"/>
              </a:spcBef>
              <a:buClr>
                <a:schemeClr val="accent1"/>
              </a:buClr>
              <a:buSzPct val="70588"/>
              <a:buFont typeface="Arial"/>
              <a:buChar char="●"/>
            </a:pPr>
            <a:r>
              <a:rPr lang="en-CA" sz="2000" dirty="0">
                <a:solidFill>
                  <a:schemeClr val="dk1"/>
                </a:solidFill>
              </a:rPr>
              <a:t>You're using Microsoft Exchange Server and Microsoft Outlook Web Access (OWA). With OWA you can get all your mail, contacts, and calendar information on the server by using an Internet browser </a:t>
            </a:r>
            <a:endParaRPr lang="en-CA" sz="2000" dirty="0" smtClean="0">
              <a:solidFill>
                <a:schemeClr val="dk1"/>
              </a:solidFill>
            </a:endParaRPr>
          </a:p>
          <a:p>
            <a:pPr marL="640080" lvl="1" indent="-259080">
              <a:spcBef>
                <a:spcPts val="480"/>
              </a:spcBef>
              <a:buClr>
                <a:schemeClr val="accent1"/>
              </a:buClr>
              <a:buSzPct val="70588"/>
              <a:buFont typeface="Arial"/>
              <a:buChar char="●"/>
            </a:pPr>
            <a:r>
              <a:rPr lang="en-CA" sz="2000" b="1" dirty="0">
                <a:solidFill>
                  <a:schemeClr val="dk1"/>
                </a:solidFill>
              </a:rPr>
              <a:t> Note </a:t>
            </a:r>
            <a:r>
              <a:rPr lang="en-CA" sz="2000" dirty="0">
                <a:solidFill>
                  <a:schemeClr val="dk1"/>
                </a:solidFill>
              </a:rPr>
              <a:t>  HTTP accounts are also not as private as POP3 accounts since your messages are stored on an external server. Also, the amount of space you get to store messages is limited; if you go over that set amount you won't be able to get or send more messages until you clean </a:t>
            </a:r>
            <a:r>
              <a:rPr lang="en-CA" sz="2000" dirty="0" smtClean="0">
                <a:solidFill>
                  <a:schemeClr val="dk1"/>
                </a:solidFill>
              </a:rPr>
              <a:t>up. </a:t>
            </a:r>
            <a:endParaRPr lang="en-CA" sz="2000" dirty="0">
              <a:solidFill>
                <a:schemeClr val="dk1"/>
              </a:solidFill>
            </a:endParaRPr>
          </a:p>
        </p:txBody>
      </p:sp>
    </p:spTree>
    <p:extLst>
      <p:ext uri="{BB962C8B-B14F-4D97-AF65-F5344CB8AC3E}">
        <p14:creationId xmlns:p14="http://schemas.microsoft.com/office/powerpoint/2010/main" val="297370234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982133" y="457201"/>
            <a:ext cx="7704667" cy="622452"/>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CA" sz="5000" b="1" i="0" u="none" strike="noStrike" cap="none" baseline="0" dirty="0" smtClean="0">
                <a:solidFill>
                  <a:schemeClr val="dk2"/>
                </a:solidFill>
                <a:latin typeface="Calibri"/>
                <a:ea typeface="Calibri"/>
                <a:cs typeface="Calibri"/>
                <a:sym typeface="Calibri"/>
              </a:rPr>
              <a:t>MAPI?</a:t>
            </a:r>
            <a:endParaRPr lang="en-CA" sz="5000" b="1" i="0" u="none" strike="noStrike" cap="none" baseline="0" dirty="0">
              <a:solidFill>
                <a:schemeClr val="dk2"/>
              </a:solidFill>
              <a:latin typeface="Calibri"/>
              <a:ea typeface="Calibri"/>
              <a:cs typeface="Calibri"/>
              <a:sym typeface="Calibri"/>
            </a:endParaRPr>
          </a:p>
        </p:txBody>
      </p:sp>
      <p:sp>
        <p:nvSpPr>
          <p:cNvPr id="125" name="Shape 125"/>
          <p:cNvSpPr txBox="1">
            <a:spLocks noGrp="1"/>
          </p:cNvSpPr>
          <p:nvPr>
            <p:ph idx="1"/>
          </p:nvPr>
        </p:nvSpPr>
        <p:spPr>
          <a:xfrm>
            <a:off x="982133" y="1554297"/>
            <a:ext cx="7985597" cy="4527014"/>
          </a:xfrm>
          <a:prstGeom prst="rect">
            <a:avLst/>
          </a:prstGeom>
          <a:noFill/>
          <a:ln>
            <a:noFill/>
          </a:ln>
        </p:spPr>
        <p:txBody>
          <a:bodyPr lIns="91425" tIns="45700" rIns="91425" bIns="45700" anchor="t" anchorCtr="0">
            <a:noAutofit/>
          </a:bodyPr>
          <a:lstStyle/>
          <a:p>
            <a:pPr marL="274320" marR="0" lvl="0" indent="-274320" algn="l" rtl="0">
              <a:spcBef>
                <a:spcPts val="520"/>
              </a:spcBef>
              <a:buClr>
                <a:schemeClr val="accent3"/>
              </a:buClr>
              <a:buSzPct val="83333"/>
              <a:buFont typeface="Arial"/>
              <a:buChar char="●"/>
            </a:pPr>
            <a:r>
              <a:rPr lang="en-CA" b="0" i="0" u="none" strike="noStrike" cap="none" baseline="0" dirty="0">
                <a:solidFill>
                  <a:schemeClr val="dk1"/>
                </a:solidFill>
                <a:latin typeface="Arial"/>
                <a:ea typeface="Arial"/>
                <a:cs typeface="Arial"/>
                <a:sym typeface="Arial"/>
              </a:rPr>
              <a:t>Messaging Application Programming Interface (MAPI) is used with Outlook in conjunction with a Microsoft Exchange Server mail server. MAPI is a lot like IMAP but it provides a wider array of features when you use it from within Outlook. In fact, MAPI makes it possible for other Office programs (such as Microsoft Word and Microsoft Excel) to work with your e-mail program. </a:t>
            </a:r>
          </a:p>
          <a:p>
            <a:pPr marL="640080" marR="0" lvl="1" indent="-259080" algn="l" rtl="0">
              <a:spcBef>
                <a:spcPts val="480"/>
              </a:spcBef>
              <a:buClr>
                <a:schemeClr val="accent1"/>
              </a:buClr>
              <a:buSzPct val="70588"/>
              <a:buFont typeface="Arial"/>
              <a:buChar char="●"/>
            </a:pPr>
            <a:r>
              <a:rPr lang="en-CA" sz="2400" b="0" i="0" u="none" strike="noStrike" cap="none" baseline="0" dirty="0">
                <a:solidFill>
                  <a:schemeClr val="dk1"/>
                </a:solidFill>
                <a:latin typeface="Arial"/>
                <a:ea typeface="Arial"/>
                <a:cs typeface="Arial"/>
                <a:sym typeface="Arial"/>
              </a:rPr>
              <a:t>When you are using MAPI, it serves as both your incoming and outgoing mail server</a:t>
            </a:r>
            <a:r>
              <a:rPr lang="en-CA" sz="2400" b="0" i="0" u="none" strike="noStrike" cap="none" baseline="0" dirty="0" smtClean="0">
                <a:solidFill>
                  <a:schemeClr val="dk1"/>
                </a:solidFill>
                <a:latin typeface="Arial"/>
                <a:ea typeface="Arial"/>
                <a:cs typeface="Arial"/>
                <a:sym typeface="Arial"/>
              </a:rPr>
              <a:t>.</a:t>
            </a:r>
          </a:p>
          <a:p>
            <a:pPr marL="640080" lvl="1" indent="-259080">
              <a:spcBef>
                <a:spcPts val="480"/>
              </a:spcBef>
              <a:buClr>
                <a:schemeClr val="accent1"/>
              </a:buClr>
              <a:buSzPct val="70588"/>
              <a:buFont typeface="Arial"/>
              <a:buChar char="●"/>
            </a:pPr>
            <a:r>
              <a:rPr lang="en-GB" sz="2400" dirty="0"/>
              <a:t>Many </a:t>
            </a:r>
            <a:r>
              <a:rPr lang="en-GB" sz="2400" dirty="0" smtClean="0"/>
              <a:t>scanners </a:t>
            </a:r>
            <a:r>
              <a:rPr lang="en-GB" sz="2400" dirty="0"/>
              <a:t>use </a:t>
            </a:r>
            <a:r>
              <a:rPr lang="en-GB" sz="2400" dirty="0" err="1"/>
              <a:t>SimpleMAPI</a:t>
            </a:r>
            <a:r>
              <a:rPr lang="en-GB" sz="2400" dirty="0"/>
              <a:t> to mail an image file.</a:t>
            </a:r>
            <a:endParaRPr lang="en-CA" sz="2400" b="0"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48</TotalTime>
  <Words>570</Words>
  <Application>Microsoft Office PowerPoint</Application>
  <PresentationFormat>On-screen Show (4:3)</PresentationFormat>
  <Paragraphs>45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Courier New</vt:lpstr>
      <vt:lpstr>Wingdings</vt:lpstr>
      <vt:lpstr>Parallax</vt:lpstr>
      <vt:lpstr>WebF2</vt:lpstr>
      <vt:lpstr>Protocol: A code of conduct and the conduct of code</vt:lpstr>
      <vt:lpstr>POP3?</vt:lpstr>
      <vt:lpstr>POP3</vt:lpstr>
      <vt:lpstr>IMAP?</vt:lpstr>
      <vt:lpstr>IMAP</vt:lpstr>
      <vt:lpstr>HTTP?</vt:lpstr>
      <vt:lpstr>HTTP + HTTPS</vt:lpstr>
      <vt:lpstr>MAPI?</vt:lpstr>
      <vt:lpstr>SMTP (Simple Mail Transfer Protocol)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WebF2</dc:title>
  <cp:lastModifiedBy>Ann Plummer</cp:lastModifiedBy>
  <cp:revision>12</cp:revision>
  <dcterms:modified xsi:type="dcterms:W3CDTF">2015-03-18T12:10:37Z</dcterms:modified>
</cp:coreProperties>
</file>