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62" r:id="rId5"/>
    <p:sldId id="264" r:id="rId6"/>
    <p:sldId id="265" r:id="rId7"/>
    <p:sldId id="266" r:id="rId8"/>
    <p:sldId id="273" r:id="rId9"/>
    <p:sldId id="274" r:id="rId10"/>
    <p:sldId id="277" r:id="rId11"/>
    <p:sldId id="267" r:id="rId12"/>
    <p:sldId id="275" r:id="rId13"/>
    <p:sldId id="279" r:id="rId14"/>
    <p:sldId id="276" r:id="rId15"/>
    <p:sldId id="280" r:id="rId16"/>
    <p:sldId id="281" r:id="rId17"/>
    <p:sldId id="282" r:id="rId18"/>
    <p:sldId id="278" r:id="rId19"/>
    <p:sldId id="272"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DF1FA7-CFA6-4F93-9843-4257C4564A17}" v="22" dt="2024-04-22T15:47:07.044"/>
    <p1510:client id="{3B98A8CC-1083-4840-896A-6C2F047FC619}" v="8" dt="2024-04-22T14:58:43.735"/>
    <p1510:client id="{3F56B56B-C9EE-4ABB-B865-C3CE5CD2549D}" v="1439" vWet="1440" dt="2024-04-22T17:30:57.058"/>
    <p1510:client id="{5C84DB27-5613-4D6C-B4C2-927DECA7699B}" v="451" dt="2024-04-21T22:11:50.273"/>
    <p1510:client id="{6207AD2D-9173-3549-BE2A-77B66D9CE84C}" v="38" dt="2024-04-22T18:36:48.086"/>
    <p1510:client id="{62D5BAD7-F1E5-4D7E-A035-40A0535C75E2}" v="265" dt="2024-04-22T09:17:09.658"/>
    <p1510:client id="{9CEFB375-8815-B776-3939-D0F3EDEC3C8A}" v="291" dt="2024-04-22T17:24:59.727"/>
    <p1510:client id="{C82DADD6-7112-4BA9-8E70-817754E04E6A}" v="3" dt="2024-04-22T12:59:19.083"/>
    <p1510:client id="{E8E5ED6D-B1DB-4022-93EF-F69C253BC026}" v="6739" dt="2024-04-22T18:25:46.172"/>
    <p1510:client id="{E9538562-96F9-46B4-AB22-B10306AE3450}" v="680" dt="2024-04-22T18:39:37.2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48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D36096-379A-4521-81A1-CC31D819D310}" type="datetimeFigureOut">
              <a:rPr lang="en-GB" smtClean="0"/>
              <a:t>31/07/2024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F2FF1B-FC11-428E-9916-15CC2BFCF85C}" type="slidenum">
              <a:rPr lang="en-GB" smtClean="0"/>
              <a:t>‹#›</a:t>
            </a:fld>
            <a:endParaRPr lang="en-GB"/>
          </a:p>
        </p:txBody>
      </p:sp>
    </p:spTree>
    <p:extLst>
      <p:ext uri="{BB962C8B-B14F-4D97-AF65-F5344CB8AC3E}">
        <p14:creationId xmlns:p14="http://schemas.microsoft.com/office/powerpoint/2010/main" val="4249121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Alex 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t>In this presentation we will discuss the importance of heat exchangers, introduce the key physics, Perform a CFD study, explain our methodology and interpret our results. </a:t>
            </a:r>
          </a:p>
          <a:p>
            <a:endParaRPr lang="en-GB"/>
          </a:p>
        </p:txBody>
      </p:sp>
      <p:sp>
        <p:nvSpPr>
          <p:cNvPr id="4" name="Slide Number Placeholder 3"/>
          <p:cNvSpPr>
            <a:spLocks noGrp="1"/>
          </p:cNvSpPr>
          <p:nvPr>
            <p:ph type="sldNum" sz="quarter" idx="5"/>
          </p:nvPr>
        </p:nvSpPr>
        <p:spPr/>
        <p:txBody>
          <a:bodyPr/>
          <a:lstStyle/>
          <a:p>
            <a:fld id="{5DF2FF1B-FC11-428E-9916-15CC2BFCF85C}" type="slidenum">
              <a:rPr lang="en-GB" smtClean="0"/>
              <a:t>1</a:t>
            </a:fld>
            <a:endParaRPr lang="en-GB"/>
          </a:p>
        </p:txBody>
      </p:sp>
    </p:spTree>
    <p:extLst>
      <p:ext uri="{BB962C8B-B14F-4D97-AF65-F5344CB8AC3E}">
        <p14:creationId xmlns:p14="http://schemas.microsoft.com/office/powerpoint/2010/main" val="986463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Ryan</a:t>
            </a:r>
          </a:p>
          <a:p>
            <a:pPr marL="171450" indent="-171450">
              <a:buFont typeface="Arial" panose="020B0604020202020204" pitchFamily="34" charset="0"/>
              <a:buChar char="•"/>
            </a:pPr>
            <a:r>
              <a:rPr lang="en-US"/>
              <a:t>These are the user defined functions used to model nitrogen as a function</a:t>
            </a:r>
          </a:p>
          <a:p>
            <a:pPr marL="171450" indent="-171450">
              <a:buFont typeface="Arial" panose="020B0604020202020204" pitchFamily="34" charset="0"/>
              <a:buChar char="•"/>
            </a:pPr>
            <a:r>
              <a:rPr lang="en-US"/>
              <a:t>The solver uses them to give each cell its temperature dependent properties</a:t>
            </a:r>
          </a:p>
          <a:p>
            <a:pPr marL="171450" indent="-171450">
              <a:buFont typeface="Arial" panose="020B0604020202020204" pitchFamily="34" charset="0"/>
              <a:buChar char="•"/>
            </a:pPr>
            <a:r>
              <a:rPr lang="en-US"/>
              <a:t>This was done for </a:t>
            </a:r>
          </a:p>
          <a:p>
            <a:pPr marL="171450" indent="-171450">
              <a:buFont typeface="Arial" panose="020B0604020202020204" pitchFamily="34" charset="0"/>
              <a:buChar char="•"/>
            </a:pPr>
            <a:r>
              <a:rPr lang="en-US"/>
              <a:t>Specific heat</a:t>
            </a:r>
          </a:p>
          <a:p>
            <a:pPr marL="171450" indent="-171450">
              <a:buFont typeface="Arial" panose="020B0604020202020204" pitchFamily="34" charset="0"/>
              <a:buChar char="•"/>
            </a:pPr>
            <a:r>
              <a:rPr lang="en-US"/>
              <a:t>Thermal conductivity</a:t>
            </a:r>
          </a:p>
          <a:p>
            <a:pPr marL="171450" indent="-171450">
              <a:buFont typeface="Arial" panose="020B0604020202020204" pitchFamily="34" charset="0"/>
              <a:buChar char="•"/>
            </a:pPr>
            <a:r>
              <a:rPr lang="en-US"/>
              <a:t>And viscosity</a:t>
            </a:r>
            <a:endParaRPr lang="en-GB"/>
          </a:p>
        </p:txBody>
      </p:sp>
      <p:sp>
        <p:nvSpPr>
          <p:cNvPr id="4" name="Slide Number Placeholder 3"/>
          <p:cNvSpPr>
            <a:spLocks noGrp="1"/>
          </p:cNvSpPr>
          <p:nvPr>
            <p:ph type="sldNum" sz="quarter" idx="5"/>
          </p:nvPr>
        </p:nvSpPr>
        <p:spPr/>
        <p:txBody>
          <a:bodyPr/>
          <a:lstStyle/>
          <a:p>
            <a:fld id="{5DF2FF1B-FC11-428E-9916-15CC2BFCF85C}" type="slidenum">
              <a:rPr lang="en-GB" smtClean="0"/>
              <a:t>10</a:t>
            </a:fld>
            <a:endParaRPr lang="en-GB"/>
          </a:p>
        </p:txBody>
      </p:sp>
    </p:spTree>
    <p:extLst>
      <p:ext uri="{BB962C8B-B14F-4D97-AF65-F5344CB8AC3E}">
        <p14:creationId xmlns:p14="http://schemas.microsoft.com/office/powerpoint/2010/main" val="2982598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Ryan</a:t>
            </a:r>
          </a:p>
          <a:p>
            <a:pPr marL="171450" indent="-171450">
              <a:buFont typeface="Arial" panose="020B0604020202020204" pitchFamily="34" charset="0"/>
              <a:buChar char="•"/>
            </a:pPr>
            <a:r>
              <a:rPr lang="en-US"/>
              <a:t>The mesh dependence study was done with a k-epsilon turbulence model with constant nitrogen properties</a:t>
            </a:r>
          </a:p>
          <a:p>
            <a:pPr marL="171450" indent="-171450">
              <a:buFont typeface="Arial" panose="020B0604020202020204" pitchFamily="34" charset="0"/>
              <a:buChar char="•"/>
            </a:pPr>
            <a:r>
              <a:rPr lang="en-US"/>
              <a:t>The MESHES tested can be seen at the bottom</a:t>
            </a:r>
          </a:p>
          <a:p>
            <a:pPr marL="171450" indent="-171450">
              <a:buFont typeface="Arial" panose="020B0604020202020204" pitchFamily="34" charset="0"/>
              <a:buChar char="•"/>
            </a:pPr>
            <a:r>
              <a:rPr lang="en-US"/>
              <a:t>As mentioned we needed inflation to have y+ less than 5 for all mass flow rates</a:t>
            </a:r>
          </a:p>
          <a:p>
            <a:pPr marL="171450" indent="-171450">
              <a:buFont typeface="Arial" panose="020B0604020202020204" pitchFamily="34" charset="0"/>
              <a:buChar char="•"/>
            </a:pPr>
            <a:r>
              <a:rPr lang="en-US"/>
              <a:t>Therefore, we needed a lot of elements so that the max aspect ratio was less than 5 in bulk flow,</a:t>
            </a:r>
          </a:p>
          <a:p>
            <a:pPr marL="171450" indent="-171450">
              <a:buFont typeface="Arial" panose="020B0604020202020204" pitchFamily="34" charset="0"/>
              <a:buChar char="•"/>
            </a:pPr>
            <a:r>
              <a:rPr lang="en-US"/>
              <a:t>and less than 10 in the inflation layer</a:t>
            </a:r>
          </a:p>
          <a:p>
            <a:pPr marL="171450" indent="-171450">
              <a:buFont typeface="Arial" panose="020B0604020202020204" pitchFamily="34" charset="0"/>
              <a:buChar char="•"/>
            </a:pPr>
            <a:r>
              <a:rPr lang="en-US"/>
              <a:t>From the course    MESH the hydraulic length appears to converge</a:t>
            </a:r>
          </a:p>
          <a:p>
            <a:pPr marL="171450" indent="-171450">
              <a:buFont typeface="Arial" panose="020B0604020202020204" pitchFamily="34" charset="0"/>
              <a:buChar char="•"/>
            </a:pPr>
            <a:r>
              <a:rPr lang="en-US"/>
              <a:t>But the course     MESH had a limited resolution when plotted, which would hinder later analysis,</a:t>
            </a:r>
          </a:p>
          <a:p>
            <a:pPr marL="171450" indent="-171450">
              <a:buFont typeface="Arial" panose="020B0604020202020204" pitchFamily="34" charset="0"/>
              <a:buChar char="•"/>
            </a:pPr>
            <a:r>
              <a:rPr lang="en-US"/>
              <a:t>The medium mesh showed very close matches with velocity and temperature distribution at the outlet</a:t>
            </a:r>
          </a:p>
          <a:p>
            <a:pPr marL="171450" indent="-171450">
              <a:buFont typeface="Arial" panose="020B0604020202020204" pitchFamily="34" charset="0"/>
              <a:buChar char="•"/>
            </a:pPr>
            <a:r>
              <a:rPr lang="en-US"/>
              <a:t>But struggles to converge,</a:t>
            </a:r>
          </a:p>
          <a:p>
            <a:pPr marL="171450" indent="-171450">
              <a:buFont typeface="Arial" panose="020B0604020202020204" pitchFamily="34" charset="0"/>
              <a:buChar char="•"/>
            </a:pPr>
            <a:r>
              <a:rPr lang="en-US"/>
              <a:t>with the residuals oscillating</a:t>
            </a:r>
          </a:p>
          <a:p>
            <a:pPr marL="171450" indent="-171450">
              <a:buFont typeface="Arial" panose="020B0604020202020204" pitchFamily="34" charset="0"/>
              <a:buChar char="•"/>
            </a:pPr>
            <a:r>
              <a:rPr lang="en-US"/>
              <a:t>So the fine     MESH was chosen</a:t>
            </a:r>
          </a:p>
          <a:p>
            <a:pPr marL="171450" indent="-171450">
              <a:buFont typeface="Arial" panose="020B0604020202020204" pitchFamily="34" charset="0"/>
              <a:buChar char="•"/>
            </a:pPr>
            <a:r>
              <a:rPr lang="en-US"/>
              <a:t>A section of The fine mesh can be seen in the bottom right picture</a:t>
            </a:r>
          </a:p>
          <a:p>
            <a:pPr marL="171450" indent="-171450">
              <a:buFont typeface="Arial" panose="020B0604020202020204" pitchFamily="34" charset="0"/>
              <a:buChar char="•"/>
            </a:pPr>
            <a:endParaRPr lang="en-US"/>
          </a:p>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fld id="{5DF2FF1B-FC11-428E-9916-15CC2BFCF85C}" type="slidenum">
              <a:rPr lang="en-GB" smtClean="0"/>
              <a:t>11</a:t>
            </a:fld>
            <a:endParaRPr lang="en-GB"/>
          </a:p>
        </p:txBody>
      </p:sp>
    </p:spTree>
    <p:extLst>
      <p:ext uri="{BB962C8B-B14F-4D97-AF65-F5344CB8AC3E}">
        <p14:creationId xmlns:p14="http://schemas.microsoft.com/office/powerpoint/2010/main" val="1809935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Alex B</a:t>
            </a:r>
          </a:p>
          <a:p>
            <a:endParaRPr lang="en-US">
              <a:latin typeface="Calibri"/>
              <a:ea typeface="Calibri"/>
              <a:cs typeface="Calibri"/>
            </a:endParaRPr>
          </a:p>
          <a:p>
            <a:r>
              <a:rPr lang="en-US">
                <a:latin typeface="Calibri"/>
                <a:ea typeface="Calibri"/>
                <a:cs typeface="Calibri"/>
              </a:rPr>
              <a:t>Following on from the mesh dependence study, multiple simulations for all 5 flow rates were carried out for both constant properties and temperature </a:t>
            </a:r>
            <a:r>
              <a:rPr lang="en-US" err="1">
                <a:latin typeface="Calibri"/>
                <a:ea typeface="Calibri"/>
                <a:cs typeface="Calibri"/>
              </a:rPr>
              <a:t>dependant</a:t>
            </a:r>
            <a:r>
              <a:rPr lang="en-US">
                <a:latin typeface="Calibri"/>
                <a:ea typeface="Calibri"/>
                <a:cs typeface="Calibri"/>
              </a:rPr>
              <a:t> properties of which it was found that when </a:t>
            </a:r>
            <a:r>
              <a:rPr lang="en-GB"/>
              <a:t>Increasing the flow rate, this led not only to a general increase in velocity across the board but also increasing the variation between the constant and physical properties evaluated. This is potentially due to the different materials models having different numerical instability and thus varied distributions are reaches. This is supported by the inconsistency in pattern of the variation which is exaggerated at higher flow rates.</a:t>
            </a:r>
            <a:endParaRPr lang="en-US"/>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5DF2FF1B-FC11-428E-9916-15CC2BFCF85C}" type="slidenum">
              <a:rPr lang="en-GB" smtClean="0"/>
              <a:t>12</a:t>
            </a:fld>
            <a:endParaRPr lang="en-GB"/>
          </a:p>
        </p:txBody>
      </p:sp>
    </p:spTree>
    <p:extLst>
      <p:ext uri="{BB962C8B-B14F-4D97-AF65-F5344CB8AC3E}">
        <p14:creationId xmlns:p14="http://schemas.microsoft.com/office/powerpoint/2010/main" val="2688863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Alex B</a:t>
            </a:r>
          </a:p>
          <a:p>
            <a:r>
              <a:rPr lang="en-GB"/>
              <a:t>As the flow rate increases, the average temperature and temperature difference decrease directly as a result. There were some discrepancies between material models noticeably occurring at the slower flow rates which showed much larger temperature variation due to the fluid having more time to heat up and thus have its properties altered whereas at higher flow rates, there is more convective cooling and ess time for fluid to be heated and so the simpler model would suffice in predicting results.</a:t>
            </a:r>
            <a:endParaRPr lang="en-US"/>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5DF2FF1B-FC11-428E-9916-15CC2BFCF85C}" type="slidenum">
              <a:rPr lang="en-GB" smtClean="0"/>
              <a:t>13</a:t>
            </a:fld>
            <a:endParaRPr lang="en-GB"/>
          </a:p>
        </p:txBody>
      </p:sp>
    </p:spTree>
    <p:extLst>
      <p:ext uri="{BB962C8B-B14F-4D97-AF65-F5344CB8AC3E}">
        <p14:creationId xmlns:p14="http://schemas.microsoft.com/office/powerpoint/2010/main" val="3946994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Prandtl Number distributions for the different turbulence models across Inlet, 5 m length and outlet respectively in vertically descending order</a:t>
            </a:r>
          </a:p>
        </p:txBody>
      </p:sp>
      <p:sp>
        <p:nvSpPr>
          <p:cNvPr id="4" name="Slide Number Placeholder 3"/>
          <p:cNvSpPr>
            <a:spLocks noGrp="1"/>
          </p:cNvSpPr>
          <p:nvPr>
            <p:ph type="sldNum" sz="quarter" idx="5"/>
          </p:nvPr>
        </p:nvSpPr>
        <p:spPr/>
        <p:txBody>
          <a:bodyPr/>
          <a:lstStyle/>
          <a:p>
            <a:fld id="{5DF2FF1B-FC11-428E-9916-15CC2BFCF85C}" type="slidenum">
              <a:rPr lang="en-GB" smtClean="0"/>
              <a:t>14</a:t>
            </a:fld>
            <a:endParaRPr lang="en-GB"/>
          </a:p>
        </p:txBody>
      </p:sp>
    </p:spTree>
    <p:extLst>
      <p:ext uri="{BB962C8B-B14F-4D97-AF65-F5344CB8AC3E}">
        <p14:creationId xmlns:p14="http://schemas.microsoft.com/office/powerpoint/2010/main" val="4048829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a:t>Alex D</a:t>
            </a:r>
          </a:p>
          <a:p>
            <a:pPr marL="171450" indent="-171450">
              <a:buFont typeface="Arial" panose="020B0604020202020204" pitchFamily="34" charset="0"/>
              <a:buChar char="•"/>
            </a:pPr>
            <a:r>
              <a:rPr lang="en-GB"/>
              <a:t>For the turbulence investigation, a flowrate of 0.3 kg/s was chosen, and our user defined functions were specified for the fluid. </a:t>
            </a:r>
          </a:p>
          <a:p>
            <a:pPr marL="171450" indent="-171450">
              <a:buFont typeface="Arial" panose="020B0604020202020204" pitchFamily="34" charset="0"/>
              <a:buChar char="•"/>
            </a:pPr>
            <a:r>
              <a:rPr lang="en-GB"/>
              <a:t>The turbulence model changes the steady state solution of both the temperature and velocity across the outlet. Reynolds stress demonstrates the highest peak velocity, and k-Omega the highest peak temperature. The Hydraulic length also changes with the different turbulence models, with the boundary layer growth taking the longest for k-omega and k-omega SST.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t>The lower y+in the k-omega based models is due to the different transport equations used in these models and highlights the improved wall treatment.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t>However, SST tends to the k-epsilon and RS curves in the bulk flow for all metrics and this is due to it being a stronger blend of k-epsilon in the bulk flow away from the wall.</a:t>
            </a:r>
          </a:p>
          <a:p>
            <a:pPr marL="171450" indent="-171450">
              <a:buFont typeface="Arial" panose="020B0604020202020204" pitchFamily="34" charset="0"/>
              <a:buChar char="•"/>
            </a:pPr>
            <a:r>
              <a:rPr lang="en-GB"/>
              <a:t>Overall, k-epsilon and RS show good agreement due to several shared equations, whereas k-omega and k-omega SST differ, especially in the temperature difference across the walls at the outlet. Where there is almost a 100K difference. This could be due to the models predicting a smaller degree of turbulence, which decreases the rate of heat transfer compared to the other models. And leads to higher peak and difference values. </a:t>
            </a:r>
          </a:p>
          <a:p>
            <a:pPr marL="171450" indent="-171450">
              <a:buFont typeface="Arial" panose="020B0604020202020204" pitchFamily="34" charset="0"/>
              <a:buChar char="•"/>
            </a:pPr>
            <a:r>
              <a:rPr lang="en-GB"/>
              <a:t>The majority of the temperature difference between the models occurs near the wall, with bulk flow distributions remaining similar. Hence, it can be seen that the largest differences between the models occur due to the different wall treatments. </a:t>
            </a:r>
          </a:p>
          <a:p>
            <a:pPr marL="171450" indent="-171450">
              <a:buFont typeface="Arial" panose="020B0604020202020204" pitchFamily="34" charset="0"/>
              <a:buChar char="•"/>
            </a:pPr>
            <a:r>
              <a:rPr lang="en-GB"/>
              <a:t>Overall, there is no benefit of the computational cost of RS compared to k-epsilon in this flow, but further experimental validation, especially at the wall region, should be obtained to identify which of k-epsilon, k-omega, and k-omega SST is the most suitable for further analysis.</a:t>
            </a:r>
          </a:p>
        </p:txBody>
      </p:sp>
      <p:sp>
        <p:nvSpPr>
          <p:cNvPr id="4" name="Slide Number Placeholder 3"/>
          <p:cNvSpPr>
            <a:spLocks noGrp="1"/>
          </p:cNvSpPr>
          <p:nvPr>
            <p:ph type="sldNum" sz="quarter" idx="5"/>
          </p:nvPr>
        </p:nvSpPr>
        <p:spPr/>
        <p:txBody>
          <a:bodyPr/>
          <a:lstStyle/>
          <a:p>
            <a:fld id="{5DF2FF1B-FC11-428E-9916-15CC2BFCF85C}" type="slidenum">
              <a:rPr lang="en-GB" smtClean="0"/>
              <a:t>15</a:t>
            </a:fld>
            <a:endParaRPr lang="en-GB"/>
          </a:p>
        </p:txBody>
      </p:sp>
    </p:spTree>
    <p:extLst>
      <p:ext uri="{BB962C8B-B14F-4D97-AF65-F5344CB8AC3E}">
        <p14:creationId xmlns:p14="http://schemas.microsoft.com/office/powerpoint/2010/main" val="3900549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DF2FF1B-FC11-428E-9916-15CC2BFCF85C}" type="slidenum">
              <a:rPr lang="en-GB" smtClean="0"/>
              <a:t>17</a:t>
            </a:fld>
            <a:endParaRPr lang="en-GB"/>
          </a:p>
        </p:txBody>
      </p:sp>
    </p:spTree>
    <p:extLst>
      <p:ext uri="{BB962C8B-B14F-4D97-AF65-F5344CB8AC3E}">
        <p14:creationId xmlns:p14="http://schemas.microsoft.com/office/powerpoint/2010/main" val="1146312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a:t>Alex D:</a:t>
            </a:r>
          </a:p>
          <a:p>
            <a:pPr marL="171450" indent="-171450">
              <a:buFont typeface="Arial" panose="020B0604020202020204" pitchFamily="34" charset="0"/>
              <a:buChar char="•"/>
            </a:pPr>
            <a:r>
              <a:rPr lang="en-GB"/>
              <a:t>Pipe based heat exchangers are commonly used in cooling applications due to their high surface area, ease of implementation, and their suitability for high pressure flows. </a:t>
            </a:r>
          </a:p>
          <a:p>
            <a:pPr marL="171450" indent="-171450">
              <a:buFont typeface="Arial" panose="020B0604020202020204" pitchFamily="34" charset="0"/>
              <a:buChar char="•"/>
            </a:pPr>
            <a:r>
              <a:rPr lang="en-GB"/>
              <a:t>It is important to understand the physics behind flow and heat transfer in these devices, so that an accurate mathematical model can be made and guide the design, therefore the real-world process. </a:t>
            </a:r>
          </a:p>
          <a:p>
            <a:pPr marL="171450" indent="-171450">
              <a:buFont typeface="Arial" panose="020B0604020202020204" pitchFamily="34" charset="0"/>
              <a:buChar char="•"/>
            </a:pPr>
            <a:r>
              <a:rPr lang="en-GB"/>
              <a:t>A key concept of flow in these devices is that of the turbulent boundary layer. Composed of four sections, the viscous sub-layer, buffer layer, overlap layer and turbulent layer. </a:t>
            </a:r>
          </a:p>
          <a:p>
            <a:endParaRPr lang="en-GB"/>
          </a:p>
        </p:txBody>
      </p:sp>
      <p:sp>
        <p:nvSpPr>
          <p:cNvPr id="4" name="Slide Number Placeholder 3"/>
          <p:cNvSpPr>
            <a:spLocks noGrp="1"/>
          </p:cNvSpPr>
          <p:nvPr>
            <p:ph type="sldNum" sz="quarter" idx="5"/>
          </p:nvPr>
        </p:nvSpPr>
        <p:spPr/>
        <p:txBody>
          <a:bodyPr/>
          <a:lstStyle/>
          <a:p>
            <a:fld id="{5DF2FF1B-FC11-428E-9916-15CC2BFCF85C}" type="slidenum">
              <a:rPr lang="en-GB" smtClean="0"/>
              <a:t>2</a:t>
            </a:fld>
            <a:endParaRPr lang="en-GB"/>
          </a:p>
        </p:txBody>
      </p:sp>
    </p:spTree>
    <p:extLst>
      <p:ext uri="{BB962C8B-B14F-4D97-AF65-F5344CB8AC3E}">
        <p14:creationId xmlns:p14="http://schemas.microsoft.com/office/powerpoint/2010/main" val="259426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a:t>Alex D</a:t>
            </a:r>
          </a:p>
          <a:p>
            <a:pPr marL="171450" indent="-171450">
              <a:buFont typeface="Arial" panose="020B0604020202020204" pitchFamily="34" charset="0"/>
              <a:buChar char="•"/>
            </a:pPr>
            <a:r>
              <a:rPr lang="en-GB"/>
              <a:t>The primary mechanism of heat transfer in pipe flow is convection. Where h represents the convective heat transfer co-efficient.</a:t>
            </a:r>
          </a:p>
          <a:p>
            <a:pPr marL="171450" indent="-171450">
              <a:buFont typeface="Arial" panose="020B0604020202020204" pitchFamily="34" charset="0"/>
              <a:buChar char="•"/>
            </a:pPr>
            <a:r>
              <a:rPr lang="en-GB"/>
              <a:t>This can be shown via the combination of newtons convection equation and the Fourier conduction law, to depend linearly on the gradient of temperature at the wall as seen in </a:t>
            </a:r>
            <a:r>
              <a:rPr lang="en-GB" err="1"/>
              <a:t>Eq</a:t>
            </a:r>
            <a:r>
              <a:rPr lang="en-GB"/>
              <a:t> 1.</a:t>
            </a:r>
          </a:p>
          <a:p>
            <a:pPr marL="171450" indent="-171450">
              <a:buFont typeface="Arial" panose="020B0604020202020204" pitchFamily="34" charset="0"/>
              <a:buChar char="•"/>
            </a:pPr>
            <a:r>
              <a:rPr lang="en-GB"/>
              <a:t>This is mathematically similar to the shear stress at the wall (Tau). Which is dependent on the gradient of velocity. Tau can be integrated across the flow surface area to find the frictional losses in the pipe.</a:t>
            </a:r>
          </a:p>
          <a:p>
            <a:pPr marL="171450" indent="-171450">
              <a:buFont typeface="Arial" panose="020B0604020202020204" pitchFamily="34" charset="0"/>
              <a:buChar char="•"/>
            </a:pPr>
            <a:r>
              <a:rPr lang="en-GB"/>
              <a:t>The gradient of both velocity and temperature at the wall are non-linear functions of the fluid, flow and the geometry of the system. Hence often require numerical approximation and the use of the aforementioned wall functions.</a:t>
            </a:r>
          </a:p>
          <a:p>
            <a:pPr marL="171450" indent="-171450">
              <a:buFont typeface="Arial" panose="020B0604020202020204" pitchFamily="34" charset="0"/>
              <a:buChar char="•"/>
            </a:pPr>
            <a:r>
              <a:rPr lang="en-GB"/>
              <a:t>Tau and h will often follow a similar pattern in pipes as shown in he bottom figure. Initially flow is laminar at the inlet, the laminar boundary layer grows until the boundary layers meet in the middle, at a point referred to as the entrance length where flow is fully developed. Eventually this fully developed flow will transition to turbulent flow, with eddies. Eddies act as an additional mechanism for momentum and heat transfer, hence both tau and h see a significant increase. </a:t>
            </a:r>
          </a:p>
          <a:p>
            <a:pPr marL="171450" indent="-171450">
              <a:buFont typeface="Arial" panose="020B0604020202020204" pitchFamily="34" charset="0"/>
              <a:buChar char="•"/>
            </a:pPr>
            <a:r>
              <a:rPr lang="en-GB"/>
              <a:t>It is often the use of CFD to find the design which has a suitable rate of heat transfer, whilst not incurring substantial pressure losses due to friction.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t>There is also a thermal boundary layer, which behaves in mathematical similarity to the velocity boundary layer.  The equations for 2-D flow across a flat plate in the boundary layer showcase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t>The relationship between the thickness of the two layers can be related to the fluid property of the Prandtl number. Which is the ratio of momentum to thermal diffusivity. </a:t>
            </a:r>
          </a:p>
          <a:p>
            <a:pPr marL="171450" indent="-171450">
              <a:buFont typeface="Arial" panose="020B0604020202020204" pitchFamily="34" charset="0"/>
              <a:buChar char="•"/>
            </a:pPr>
            <a:endParaRPr lang="en-GB"/>
          </a:p>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fld id="{5DF2FF1B-FC11-428E-9916-15CC2BFCF85C}" type="slidenum">
              <a:rPr lang="en-GB" smtClean="0"/>
              <a:t>3</a:t>
            </a:fld>
            <a:endParaRPr lang="en-GB"/>
          </a:p>
        </p:txBody>
      </p:sp>
    </p:spTree>
    <p:extLst>
      <p:ext uri="{BB962C8B-B14F-4D97-AF65-F5344CB8AC3E}">
        <p14:creationId xmlns:p14="http://schemas.microsoft.com/office/powerpoint/2010/main" val="2395630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Ryan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The software works by solving the Navier stokes equations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Which can be seen on the slide for 2D, steady state incompressible flow.</a:t>
            </a:r>
          </a:p>
          <a:p>
            <a:pPr marL="171450" indent="-171450">
              <a:buFont typeface="Arial" panose="020B0604020202020204" pitchFamily="34" charset="0"/>
              <a:buChar char="•"/>
            </a:pPr>
            <a:r>
              <a:rPr lang="en-US"/>
              <a:t>They are derived from the conservation of mass, momentum and energy equations, across a small element. </a:t>
            </a:r>
          </a:p>
          <a:p>
            <a:pPr marL="171450" indent="-171450">
              <a:buFont typeface="Arial" panose="020B0604020202020204" pitchFamily="34" charset="0"/>
              <a:buChar char="•"/>
            </a:pPr>
            <a:r>
              <a:rPr lang="en-US"/>
              <a:t>CFD uses numerical methods to find the solutions of these equations within a given level of convergence</a:t>
            </a:r>
          </a:p>
        </p:txBody>
      </p:sp>
      <p:sp>
        <p:nvSpPr>
          <p:cNvPr id="4" name="Slide Number Placeholder 3"/>
          <p:cNvSpPr>
            <a:spLocks noGrp="1"/>
          </p:cNvSpPr>
          <p:nvPr>
            <p:ph type="sldNum" sz="quarter" idx="5"/>
          </p:nvPr>
        </p:nvSpPr>
        <p:spPr/>
        <p:txBody>
          <a:bodyPr/>
          <a:lstStyle/>
          <a:p>
            <a:fld id="{5DF2FF1B-FC11-428E-9916-15CC2BFCF85C}" type="slidenum">
              <a:rPr lang="en-GB" smtClean="0"/>
              <a:t>4</a:t>
            </a:fld>
            <a:endParaRPr lang="en-GB"/>
          </a:p>
        </p:txBody>
      </p:sp>
    </p:spTree>
    <p:extLst>
      <p:ext uri="{BB962C8B-B14F-4D97-AF65-F5344CB8AC3E}">
        <p14:creationId xmlns:p14="http://schemas.microsoft.com/office/powerpoint/2010/main" val="248256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a:t>Ryan</a:t>
            </a:r>
            <a:endParaRPr lang="en-GB" sz="1800">
              <a:effectLst/>
              <a:latin typeface="Calibri" panose="020F050202020403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Arial" panose="020B0604020202020204" pitchFamily="34" charset="0"/>
              </a:rPr>
              <a:t>As mentioned before in CFD,</a:t>
            </a:r>
          </a:p>
          <a:p>
            <a:pPr marL="285750" indent="-285750">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Arial" panose="020B0604020202020204" pitchFamily="34" charset="0"/>
              </a:rPr>
              <a:t>the behaviour of the boundary layer is approximated using wall functions derived from experimental analysis. </a:t>
            </a:r>
          </a:p>
          <a:p>
            <a:pPr marL="285750" indent="-285750">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Arial" panose="020B0604020202020204" pitchFamily="34" charset="0"/>
              </a:rPr>
              <a:t>The wall function chosen depends on the value of y+,</a:t>
            </a:r>
          </a:p>
          <a:p>
            <a:pPr marL="285750" indent="-285750">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Arial" panose="020B0604020202020204" pitchFamily="34" charset="0"/>
              </a:rPr>
              <a:t>a dimensionless distance to the wall, normalised by the friction vector as seen in the slide. </a:t>
            </a:r>
          </a:p>
          <a:p>
            <a:pPr marL="285750" indent="-285750">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Arial" panose="020B0604020202020204" pitchFamily="34" charset="0"/>
              </a:rPr>
              <a:t>The wall functions can be seen in</a:t>
            </a:r>
            <a:r>
              <a:rPr lang="en-GB" sz="1800" b="1">
                <a:effectLst/>
                <a:latin typeface="Calibri" panose="020F0502020204030204" pitchFamily="34" charset="0"/>
                <a:ea typeface="Calibri" panose="020F0502020204030204" pitchFamily="34" charset="0"/>
                <a:cs typeface="Arial" panose="020B0604020202020204" pitchFamily="34" charset="0"/>
              </a:rPr>
              <a:t> </a:t>
            </a:r>
            <a:r>
              <a:rPr lang="en-GB" sz="1800">
                <a:effectLst/>
                <a:latin typeface="Calibri" panose="020F0502020204030204" pitchFamily="34" charset="0"/>
                <a:ea typeface="Calibri" panose="020F0502020204030204" pitchFamily="34" charset="0"/>
                <a:cs typeface="Arial" panose="020B0604020202020204" pitchFamily="34" charset="0"/>
              </a:rPr>
              <a:t>the table at the bottom of the slide, </a:t>
            </a:r>
          </a:p>
          <a:p>
            <a:pPr marL="285750" indent="-285750">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Arial" panose="020B0604020202020204" pitchFamily="34" charset="0"/>
              </a:rPr>
              <a:t>where u+ is the dimensionless velocity. </a:t>
            </a:r>
          </a:p>
          <a:p>
            <a:pPr marL="285750" indent="-285750">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Arial" panose="020B0604020202020204" pitchFamily="34" charset="0"/>
              </a:rPr>
              <a:t>When Y+ is below 5 the wall function is a linear equation</a:t>
            </a:r>
          </a:p>
          <a:p>
            <a:pPr marL="285750" indent="-285750">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Arial" panose="020B0604020202020204" pitchFamily="34" charset="0"/>
              </a:rPr>
              <a:t>Then, when Y+ is above 30 the wall function is the log law</a:t>
            </a:r>
          </a:p>
          <a:p>
            <a:pPr marL="285750" indent="-285750">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Arial" panose="020B0604020202020204" pitchFamily="34" charset="0"/>
              </a:rPr>
              <a:t>Between 5 and 30, in the buffer layer, there is no equation to model the boundary layer</a:t>
            </a:r>
          </a:p>
        </p:txBody>
      </p:sp>
      <p:sp>
        <p:nvSpPr>
          <p:cNvPr id="4" name="Slide Number Placeholder 3"/>
          <p:cNvSpPr>
            <a:spLocks noGrp="1"/>
          </p:cNvSpPr>
          <p:nvPr>
            <p:ph type="sldNum" sz="quarter" idx="5"/>
          </p:nvPr>
        </p:nvSpPr>
        <p:spPr/>
        <p:txBody>
          <a:bodyPr/>
          <a:lstStyle/>
          <a:p>
            <a:fld id="{5DF2FF1B-FC11-428E-9916-15CC2BFCF85C}" type="slidenum">
              <a:rPr lang="en-GB" smtClean="0"/>
              <a:t>5</a:t>
            </a:fld>
            <a:endParaRPr lang="en-GB"/>
          </a:p>
        </p:txBody>
      </p:sp>
    </p:spTree>
    <p:extLst>
      <p:ext uri="{BB962C8B-B14F-4D97-AF65-F5344CB8AC3E}">
        <p14:creationId xmlns:p14="http://schemas.microsoft.com/office/powerpoint/2010/main" val="1972255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Ryan</a:t>
            </a:r>
          </a:p>
          <a:p>
            <a:pPr marL="171450" indent="-171450">
              <a:buFont typeface="Arial" panose="020B0604020202020204" pitchFamily="34" charset="0"/>
              <a:buChar char="•"/>
            </a:pPr>
            <a:r>
              <a:rPr lang="en-US"/>
              <a:t>In turbulent flow the velocity and other properties fluctuate</a:t>
            </a:r>
          </a:p>
          <a:p>
            <a:pPr marL="171450" indent="-171450">
              <a:buFont typeface="Arial" panose="020B0604020202020204" pitchFamily="34" charset="0"/>
              <a:buChar char="•"/>
            </a:pPr>
            <a:r>
              <a:rPr lang="en-US"/>
              <a:t>They can be described by a mean and fluctuation term</a:t>
            </a:r>
          </a:p>
          <a:p>
            <a:pPr marL="171450" indent="-171450">
              <a:buFont typeface="Arial" panose="020B0604020202020204" pitchFamily="34" charset="0"/>
              <a:buChar char="•"/>
            </a:pPr>
            <a:r>
              <a:rPr lang="en-US"/>
              <a:t>Incorporating this into the Navier Stokes equation makes the Reynolds Averaged Navier Stokes equations</a:t>
            </a:r>
          </a:p>
          <a:p>
            <a:pPr marL="171450" indent="-171450">
              <a:buFont typeface="Arial" panose="020B0604020202020204" pitchFamily="34" charset="0"/>
              <a:buChar char="•"/>
            </a:pPr>
            <a:r>
              <a:rPr lang="en-US"/>
              <a:t>This introduces Reynolds stresses, </a:t>
            </a:r>
          </a:p>
          <a:p>
            <a:pPr marL="171450" indent="-171450">
              <a:buFont typeface="Arial" panose="020B0604020202020204" pitchFamily="34" charset="0"/>
              <a:buChar char="•"/>
            </a:pPr>
            <a:r>
              <a:rPr lang="en-US"/>
              <a:t>which can be seen in blue</a:t>
            </a:r>
          </a:p>
          <a:p>
            <a:pPr marL="171450" indent="-171450">
              <a:buFont typeface="Arial" panose="020B0604020202020204" pitchFamily="34" charset="0"/>
              <a:buChar char="•"/>
            </a:pPr>
            <a:r>
              <a:rPr lang="en-US"/>
              <a:t>The approximations and equations for these Reynolds stresses leads to different turbulence models</a:t>
            </a:r>
          </a:p>
          <a:p>
            <a:pPr marL="171450" indent="-171450">
              <a:buFont typeface="Arial" panose="020B0604020202020204" pitchFamily="34" charset="0"/>
              <a:buChar char="•"/>
            </a:pPr>
            <a:r>
              <a:rPr lang="en-US"/>
              <a:t>Which allow us to find the turbulent viscosity and conductivity</a:t>
            </a:r>
          </a:p>
        </p:txBody>
      </p:sp>
      <p:sp>
        <p:nvSpPr>
          <p:cNvPr id="4" name="Slide Number Placeholder 3"/>
          <p:cNvSpPr>
            <a:spLocks noGrp="1"/>
          </p:cNvSpPr>
          <p:nvPr>
            <p:ph type="sldNum" sz="quarter" idx="5"/>
          </p:nvPr>
        </p:nvSpPr>
        <p:spPr/>
        <p:txBody>
          <a:bodyPr/>
          <a:lstStyle/>
          <a:p>
            <a:fld id="{5DF2FF1B-FC11-428E-9916-15CC2BFCF85C}" type="slidenum">
              <a:rPr lang="en-GB" smtClean="0"/>
              <a:t>6</a:t>
            </a:fld>
            <a:endParaRPr lang="en-GB"/>
          </a:p>
        </p:txBody>
      </p:sp>
    </p:spTree>
    <p:extLst>
      <p:ext uri="{BB962C8B-B14F-4D97-AF65-F5344CB8AC3E}">
        <p14:creationId xmlns:p14="http://schemas.microsoft.com/office/powerpoint/2010/main" val="2907905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a:t>Alex D</a:t>
            </a:r>
          </a:p>
          <a:p>
            <a:pPr marL="171450" indent="-171450">
              <a:buFont typeface="Arial" panose="020B0604020202020204" pitchFamily="34" charset="0"/>
              <a:buChar char="•"/>
            </a:pPr>
            <a:r>
              <a:rPr lang="en-GB"/>
              <a:t>To find these terms to close the RANS, there are different models based on solving additional transport equations. </a:t>
            </a:r>
          </a:p>
          <a:p>
            <a:pPr marL="171450" indent="-171450">
              <a:buFont typeface="Arial" panose="020B0604020202020204" pitchFamily="34" charset="0"/>
              <a:buChar char="•"/>
            </a:pPr>
            <a:r>
              <a:rPr lang="en-GB"/>
              <a:t>The primary hypothesis behind the simplest 2-equation models is that the Reynolds stresses are proportional to the gradient of mean velocity. This simplifies the Reynolds stress tensor so that only two transport equations are needed.</a:t>
            </a:r>
          </a:p>
          <a:p>
            <a:pPr marL="171450" indent="-171450">
              <a:buFont typeface="Arial" panose="020B0604020202020204" pitchFamily="34" charset="0"/>
              <a:buChar char="•"/>
            </a:pPr>
            <a:r>
              <a:rPr lang="en-GB"/>
              <a:t>The primary 2 equation model is the k-epsilon model. Which solves for turbulent viscosity via evaluating turbulent kinetic energy and its rate of dissipation.</a:t>
            </a:r>
          </a:p>
          <a:p>
            <a:pPr marL="171450" indent="-171450">
              <a:buFont typeface="Arial" panose="020B0604020202020204" pitchFamily="34" charset="0"/>
              <a:buChar char="•"/>
            </a:pPr>
            <a:r>
              <a:rPr lang="en-GB"/>
              <a:t>It is only valid for high turbulent flow in its standard form.</a:t>
            </a:r>
          </a:p>
          <a:p>
            <a:pPr marL="171450" indent="-171450">
              <a:buFont typeface="Arial" panose="020B0604020202020204" pitchFamily="34" charset="0"/>
              <a:buChar char="•"/>
            </a:pPr>
            <a:r>
              <a:rPr lang="en-GB"/>
              <a:t>K-Omega is a similar model that is based on the specific rate of dissipation. It has been shown to have a better effect in the near wall regions of flow but is sensitive to the  conditions in the free stream. K-omega also includes low Reynolds number correction.  </a:t>
            </a:r>
          </a:p>
          <a:p>
            <a:pPr marL="171450" indent="-171450">
              <a:buFont typeface="Arial" panose="020B0604020202020204" pitchFamily="34" charset="0"/>
              <a:buChar char="•"/>
            </a:pPr>
            <a:r>
              <a:rPr lang="en-GB"/>
              <a:t>These Models rely on experimentally derived constants which can affect the result of the model and account for differences.</a:t>
            </a:r>
          </a:p>
          <a:p>
            <a:pPr marL="171450" indent="-171450">
              <a:buFont typeface="Arial" panose="020B0604020202020204" pitchFamily="34" charset="0"/>
              <a:buChar char="•"/>
            </a:pPr>
            <a:r>
              <a:rPr lang="en-GB"/>
              <a:t>K-Omega SST can be thought of as a blend of k-omega and k-epsilon. </a:t>
            </a:r>
            <a:r>
              <a:rPr lang="en-US" sz="1200"/>
              <a:t>K-omega in the near wall region. K-epsilon away from the wall in the bulk flow. The blending function used by ANSYS FLUENT can be seen in the figure.</a:t>
            </a:r>
          </a:p>
          <a:p>
            <a:pPr marL="171450" indent="-171450">
              <a:buFont typeface="Arial" panose="020B0604020202020204" pitchFamily="34" charset="0"/>
              <a:buChar char="•"/>
            </a:pPr>
            <a:r>
              <a:rPr lang="en-US" sz="1200"/>
              <a:t>The Reynolds stress model abandons the isotropic turbulence hypothesis. This makes it more suitable for swirling flows. </a:t>
            </a:r>
          </a:p>
          <a:p>
            <a:pPr marL="171450" indent="-171450">
              <a:buFont typeface="Arial" panose="020B0604020202020204" pitchFamily="34" charset="0"/>
              <a:buChar char="•"/>
            </a:pPr>
            <a:r>
              <a:rPr lang="en-US" sz="1200"/>
              <a:t>It solves a transport equation for each Reynolds stress term. Introduces significant computational complexity. </a:t>
            </a:r>
            <a:endParaRPr lang="en-GB"/>
          </a:p>
          <a:p>
            <a:pPr marL="171450" indent="-171450">
              <a:buFont typeface="Arial" panose="020B0604020202020204" pitchFamily="34" charset="0"/>
              <a:buChar char="•"/>
            </a:pPr>
            <a:r>
              <a:rPr lang="en-GB"/>
              <a:t>Reynolds stress </a:t>
            </a:r>
            <a:r>
              <a:rPr lang="en-US" sz="1200"/>
              <a:t>has more complex transport equations that require models such as turbulent diffusion and pressure-strain.</a:t>
            </a:r>
          </a:p>
          <a:p>
            <a:pPr marL="171450" indent="-171450">
              <a:buFont typeface="Arial" panose="020B0604020202020204" pitchFamily="34" charset="0"/>
              <a:buChar char="•"/>
            </a:pPr>
            <a:r>
              <a:rPr lang="en-US" sz="1200"/>
              <a:t>RS often shares some models for terms in the transport equation with k-epsilon. </a:t>
            </a:r>
          </a:p>
          <a:p>
            <a:pPr marL="171450" indent="-171450">
              <a:buFont typeface="Arial" panose="020B0604020202020204" pitchFamily="34" charset="0"/>
              <a:buChar char="•"/>
            </a:pPr>
            <a:r>
              <a:rPr lang="en-US" sz="1200"/>
              <a:t>Notably, it uses a very similar transport equation for turbulent kinetic energy at the wall boundary condition, with identical wall functions for turbulent dissipation. Therefore, assuming the Boussinesq hypothesis is valid in a given flow. RS and k-epsilon should show good agreement at the wall.</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fld id="{5DF2FF1B-FC11-428E-9916-15CC2BFCF85C}" type="slidenum">
              <a:rPr lang="en-GB" smtClean="0"/>
              <a:t>7</a:t>
            </a:fld>
            <a:endParaRPr lang="en-GB"/>
          </a:p>
        </p:txBody>
      </p:sp>
    </p:spTree>
    <p:extLst>
      <p:ext uri="{BB962C8B-B14F-4D97-AF65-F5344CB8AC3E}">
        <p14:creationId xmlns:p14="http://schemas.microsoft.com/office/powerpoint/2010/main" val="4274753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Ryan</a:t>
            </a:r>
          </a:p>
          <a:p>
            <a:pPr marL="171450" indent="-171450">
              <a:buFont typeface="Arial" panose="020B0604020202020204" pitchFamily="34" charset="0"/>
              <a:buChar char="•"/>
            </a:pPr>
            <a:r>
              <a:rPr lang="en-US"/>
              <a:t>CFD was done with ANSYS FLUENT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This is the set up of the simulations</a:t>
            </a:r>
          </a:p>
          <a:p>
            <a:pPr marL="171450" indent="-171450">
              <a:buFont typeface="Arial" panose="020B0604020202020204" pitchFamily="34" charset="0"/>
              <a:buChar char="•"/>
            </a:pPr>
            <a:r>
              <a:rPr lang="en-US"/>
              <a:t>A 2D axis-</a:t>
            </a:r>
            <a:r>
              <a:rPr lang="en-US" err="1"/>
              <a:t>symetric</a:t>
            </a:r>
            <a:r>
              <a:rPr lang="en-US"/>
              <a:t> model was used to reduce computational demand, due to the symmetry of the system</a:t>
            </a:r>
          </a:p>
          <a:p>
            <a:pPr marL="171450" indent="-171450">
              <a:buFont typeface="Arial" panose="020B0604020202020204" pitchFamily="34" charset="0"/>
              <a:buChar char="•"/>
            </a:pPr>
            <a:r>
              <a:rPr lang="en-US"/>
              <a:t>a pressure based Steady state solver was used</a:t>
            </a:r>
          </a:p>
          <a:p>
            <a:pPr marL="171450" indent="-171450">
              <a:buFont typeface="Arial" panose="020B0604020202020204" pitchFamily="34" charset="0"/>
              <a:buChar char="•"/>
            </a:pPr>
            <a:r>
              <a:rPr lang="en-US"/>
              <a:t>Energy equation was turned on to allow for heating of the fluid</a:t>
            </a:r>
          </a:p>
          <a:p>
            <a:pPr marL="171450" indent="-171450">
              <a:buFont typeface="Arial" panose="020B0604020202020204" pitchFamily="34" charset="0"/>
              <a:buChar char="•"/>
            </a:pPr>
            <a:r>
              <a:rPr lang="en-US"/>
              <a:t>Variables solved with SIMPLE algorithm</a:t>
            </a:r>
          </a:p>
          <a:p>
            <a:pPr marL="171450" indent="-171450">
              <a:buFont typeface="Arial" panose="020B0604020202020204" pitchFamily="34" charset="0"/>
              <a:buChar char="•"/>
            </a:pPr>
            <a:r>
              <a:rPr lang="en-US"/>
              <a:t>With Second order coupling scheme to discretize the variables</a:t>
            </a:r>
          </a:p>
          <a:p>
            <a:pPr marL="171450" indent="-171450">
              <a:buFont typeface="Arial" panose="020B0604020202020204" pitchFamily="34" charset="0"/>
              <a:buChar char="•"/>
            </a:pPr>
            <a:r>
              <a:rPr lang="en-US"/>
              <a:t>Gravity was ignored as its affects were found to be negligible</a:t>
            </a:r>
          </a:p>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fld id="{5DF2FF1B-FC11-428E-9916-15CC2BFCF85C}" type="slidenum">
              <a:rPr lang="en-GB" smtClean="0"/>
              <a:t>8</a:t>
            </a:fld>
            <a:endParaRPr lang="en-GB"/>
          </a:p>
        </p:txBody>
      </p:sp>
    </p:spTree>
    <p:extLst>
      <p:ext uri="{BB962C8B-B14F-4D97-AF65-F5344CB8AC3E}">
        <p14:creationId xmlns:p14="http://schemas.microsoft.com/office/powerpoint/2010/main" val="3437175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Ryan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These are the boundary conditions we used</a:t>
            </a:r>
          </a:p>
          <a:p>
            <a:pPr marL="171450" indent="-171450">
              <a:buFont typeface="Arial" panose="020B0604020202020204" pitchFamily="34" charset="0"/>
              <a:buChar char="•"/>
            </a:pPr>
            <a:r>
              <a:rPr lang="en-US"/>
              <a:t>Inlet was a mass flow inlet</a:t>
            </a:r>
          </a:p>
          <a:p>
            <a:pPr marL="171450" indent="-171450">
              <a:buFont typeface="Arial" panose="020B0604020202020204" pitchFamily="34" charset="0"/>
              <a:buChar char="•"/>
            </a:pPr>
            <a:r>
              <a:rPr lang="en-US"/>
              <a:t>Outlet was also set to mass flow to simplify the calculations the software does</a:t>
            </a:r>
          </a:p>
          <a:p>
            <a:pPr marL="171450" indent="-171450">
              <a:buFont typeface="Arial" panose="020B0604020202020204" pitchFamily="34" charset="0"/>
              <a:buChar char="•"/>
            </a:pPr>
            <a:r>
              <a:rPr lang="en-US"/>
              <a:t>Inner wall had a 20 kW/</a:t>
            </a:r>
            <a:r>
              <a:rPr lang="en-US" err="1"/>
              <a:t>m^squared</a:t>
            </a:r>
            <a:r>
              <a:rPr lang="en-US"/>
              <a:t> heat flux </a:t>
            </a:r>
          </a:p>
          <a:p>
            <a:pPr marL="171450" indent="-171450">
              <a:buFont typeface="Arial" panose="020B0604020202020204" pitchFamily="34" charset="0"/>
              <a:buChar char="•"/>
            </a:pPr>
            <a:r>
              <a:rPr lang="en-US"/>
              <a:t>Outer wall was set to adiabatic</a:t>
            </a:r>
          </a:p>
          <a:p>
            <a:pPr marL="171450" indent="-171450">
              <a:buFont typeface="Arial" panose="020B0604020202020204" pitchFamily="34" charset="0"/>
              <a:buChar char="•"/>
            </a:pPr>
            <a:r>
              <a:rPr lang="en-US"/>
              <a:t>In order to have y+ less than 5 for high mass flow rates</a:t>
            </a:r>
          </a:p>
          <a:p>
            <a:pPr marL="171450" indent="-171450">
              <a:buFont typeface="Arial" panose="020B0604020202020204" pitchFamily="34" charset="0"/>
              <a:buChar char="•"/>
            </a:pPr>
            <a:r>
              <a:rPr lang="en-US"/>
              <a:t>We needed 8 layers of inflation</a:t>
            </a:r>
          </a:p>
          <a:p>
            <a:pPr marL="171450" indent="-171450">
              <a:buFont typeface="Arial" panose="020B0604020202020204" pitchFamily="34" charset="0"/>
              <a:buChar char="•"/>
            </a:pPr>
            <a:r>
              <a:rPr lang="en-US"/>
              <a:t>With a growth rate of 1.2</a:t>
            </a:r>
          </a:p>
          <a:p>
            <a:pPr marL="171450" indent="-171450">
              <a:buFont typeface="Arial" panose="020B0604020202020204" pitchFamily="34" charset="0"/>
              <a:buChar char="•"/>
            </a:pPr>
            <a:r>
              <a:rPr lang="en-US"/>
              <a:t>And a first layer thickness of 0.05 mm</a:t>
            </a:r>
            <a:endParaRPr lang="en-GB"/>
          </a:p>
        </p:txBody>
      </p:sp>
      <p:sp>
        <p:nvSpPr>
          <p:cNvPr id="4" name="Slide Number Placeholder 3"/>
          <p:cNvSpPr>
            <a:spLocks noGrp="1"/>
          </p:cNvSpPr>
          <p:nvPr>
            <p:ph type="sldNum" sz="quarter" idx="5"/>
          </p:nvPr>
        </p:nvSpPr>
        <p:spPr/>
        <p:txBody>
          <a:bodyPr/>
          <a:lstStyle/>
          <a:p>
            <a:fld id="{5DF2FF1B-FC11-428E-9916-15CC2BFCF85C}" type="slidenum">
              <a:rPr lang="en-GB" smtClean="0"/>
              <a:t>9</a:t>
            </a:fld>
            <a:endParaRPr lang="en-GB"/>
          </a:p>
        </p:txBody>
      </p:sp>
    </p:spTree>
    <p:extLst>
      <p:ext uri="{BB962C8B-B14F-4D97-AF65-F5344CB8AC3E}">
        <p14:creationId xmlns:p14="http://schemas.microsoft.com/office/powerpoint/2010/main" val="2846340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3392" y="2057400"/>
            <a:ext cx="8736971" cy="795536"/>
          </a:xfrm>
          <a:prstGeom prst="rect">
            <a:avLst/>
          </a:prstGeom>
        </p:spPr>
        <p:txBody>
          <a:bodyPr/>
          <a:lstStyle>
            <a:lvl1pPr>
              <a:defRPr>
                <a:solidFill>
                  <a:schemeClr val="tx1"/>
                </a:solidFill>
                <a:latin typeface="Georgia"/>
                <a:cs typeface="Georgia"/>
              </a:defRPr>
            </a:lvl1pPr>
          </a:lstStyle>
          <a:p>
            <a:r>
              <a:rPr lang="en-GB"/>
              <a:t>Click to edit Master title style</a:t>
            </a:r>
          </a:p>
        </p:txBody>
      </p:sp>
      <p:sp>
        <p:nvSpPr>
          <p:cNvPr id="5" name="Text Placeholder 4"/>
          <p:cNvSpPr>
            <a:spLocks noGrp="1"/>
          </p:cNvSpPr>
          <p:nvPr>
            <p:ph type="body" sz="quarter" idx="10" hasCustomPrompt="1"/>
          </p:nvPr>
        </p:nvSpPr>
        <p:spPr>
          <a:xfrm>
            <a:off x="624417" y="2948517"/>
            <a:ext cx="8735483" cy="480483"/>
          </a:xfrm>
          <a:prstGeom prst="rect">
            <a:avLst/>
          </a:prstGeom>
        </p:spPr>
        <p:txBody>
          <a:bodyPr/>
          <a:lstStyle>
            <a:lvl1pPr>
              <a:defRPr sz="2133" baseline="0">
                <a:solidFill>
                  <a:schemeClr val="tx1"/>
                </a:solidFill>
              </a:defRPr>
            </a:lvl1pPr>
          </a:lstStyle>
          <a:p>
            <a:pPr lvl="0"/>
            <a:r>
              <a:rPr lang="en-GB"/>
              <a:t>Click to edit subtitle</a:t>
            </a:r>
          </a:p>
        </p:txBody>
      </p:sp>
    </p:spTree>
    <p:extLst>
      <p:ext uri="{BB962C8B-B14F-4D97-AF65-F5344CB8AC3E}">
        <p14:creationId xmlns:p14="http://schemas.microsoft.com/office/powerpoint/2010/main" val="69803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7381" y="548680"/>
            <a:ext cx="10363200" cy="1143000"/>
          </a:xfrm>
          <a:prstGeom prst="rect">
            <a:avLst/>
          </a:prstGeom>
        </p:spPr>
        <p:txBody>
          <a:bodyPr/>
          <a:lstStyle>
            <a:lvl1pPr>
              <a:defRPr sz="3733">
                <a:solidFill>
                  <a:schemeClr val="tx1"/>
                </a:solidFill>
                <a:latin typeface="Georgia"/>
                <a:cs typeface="Georgia"/>
              </a:defRPr>
            </a:lvl1pPr>
          </a:lstStyle>
          <a:p>
            <a:r>
              <a:rPr lang="en-GB"/>
              <a:t>Click to edit slide heading</a:t>
            </a:r>
          </a:p>
        </p:txBody>
      </p:sp>
      <p:sp>
        <p:nvSpPr>
          <p:cNvPr id="3" name="Content Placeholder 2"/>
          <p:cNvSpPr>
            <a:spLocks noGrp="1"/>
          </p:cNvSpPr>
          <p:nvPr>
            <p:ph idx="1" hasCustomPrompt="1"/>
          </p:nvPr>
        </p:nvSpPr>
        <p:spPr>
          <a:xfrm>
            <a:off x="527381" y="1796819"/>
            <a:ext cx="10363200" cy="3936437"/>
          </a:xfrm>
          <a:prstGeom prst="rect">
            <a:avLst/>
          </a:prstGeom>
        </p:spPr>
        <p:txBody>
          <a:bodyPr/>
          <a:lstStyle>
            <a:lvl1pPr marL="457189" indent="-457189">
              <a:buClr>
                <a:schemeClr val="tx1"/>
              </a:buClr>
              <a:buFont typeface="Wingdings" panose="05000000000000000000" pitchFamily="2" charset="2"/>
              <a:buChar char="§"/>
              <a:defRPr b="0" baseline="0">
                <a:solidFill>
                  <a:schemeClr val="tx1"/>
                </a:solidFill>
              </a:defRPr>
            </a:lvl1pPr>
            <a:lvl2pPr>
              <a:defRPr b="0"/>
            </a:lvl2pPr>
            <a:lvl3pPr>
              <a:defRPr b="0"/>
            </a:lvl3pPr>
            <a:lvl4pPr>
              <a:defRPr b="0"/>
            </a:lvl4pPr>
            <a:lvl5pPr>
              <a:defRPr b="0"/>
            </a:lvl5pPr>
          </a:lstStyle>
          <a:p>
            <a:pPr lvl="0"/>
            <a:r>
              <a:rPr lang="en-US"/>
              <a:t>Click to add content</a:t>
            </a:r>
          </a:p>
        </p:txBody>
      </p:sp>
    </p:spTree>
    <p:extLst>
      <p:ext uri="{BB962C8B-B14F-4D97-AF65-F5344CB8AC3E}">
        <p14:creationId xmlns:p14="http://schemas.microsoft.com/office/powerpoint/2010/main" val="4237515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7381" y="548680"/>
            <a:ext cx="10363200" cy="1143000"/>
          </a:xfrm>
          <a:prstGeom prst="rect">
            <a:avLst/>
          </a:prstGeom>
        </p:spPr>
        <p:txBody>
          <a:bodyPr/>
          <a:lstStyle>
            <a:lvl1pPr>
              <a:defRPr sz="3733">
                <a:solidFill>
                  <a:schemeClr val="tx1"/>
                </a:solidFill>
                <a:latin typeface="Georgia"/>
                <a:cs typeface="Georgia"/>
              </a:defRPr>
            </a:lvl1pPr>
          </a:lstStyle>
          <a:p>
            <a:r>
              <a:rPr lang="en-GB"/>
              <a:t>Click to edit slide heading</a:t>
            </a:r>
          </a:p>
        </p:txBody>
      </p:sp>
      <p:sp>
        <p:nvSpPr>
          <p:cNvPr id="3" name="Content Placeholder 2"/>
          <p:cNvSpPr>
            <a:spLocks noGrp="1"/>
          </p:cNvSpPr>
          <p:nvPr>
            <p:ph idx="1" hasCustomPrompt="1"/>
          </p:nvPr>
        </p:nvSpPr>
        <p:spPr>
          <a:xfrm>
            <a:off x="527381" y="1796819"/>
            <a:ext cx="10363200" cy="4512501"/>
          </a:xfrm>
          <a:prstGeom prst="rect">
            <a:avLst/>
          </a:prstGeom>
        </p:spPr>
        <p:txBody>
          <a:bodyPr/>
          <a:lstStyle>
            <a:lvl1pPr marL="457189" indent="-457189">
              <a:buClr>
                <a:schemeClr val="tx1"/>
              </a:buClr>
              <a:buFont typeface="Wingdings" panose="05000000000000000000" pitchFamily="2" charset="2"/>
              <a:buChar char="§"/>
              <a:defRPr b="0" baseline="0">
                <a:solidFill>
                  <a:schemeClr val="tx1"/>
                </a:solidFill>
              </a:defRPr>
            </a:lvl1pPr>
            <a:lvl2pPr>
              <a:defRPr b="0"/>
            </a:lvl2pPr>
            <a:lvl3pPr>
              <a:defRPr b="0"/>
            </a:lvl3pPr>
            <a:lvl4pPr>
              <a:defRPr b="0"/>
            </a:lvl4pPr>
            <a:lvl5pPr>
              <a:defRPr b="0"/>
            </a:lvl5pPr>
          </a:lstStyle>
          <a:p>
            <a:pPr lvl="0"/>
            <a:r>
              <a:rPr lang="en-US"/>
              <a:t>Click to add content</a:t>
            </a:r>
          </a:p>
        </p:txBody>
      </p:sp>
    </p:spTree>
    <p:extLst>
      <p:ext uri="{BB962C8B-B14F-4D97-AF65-F5344CB8AC3E}">
        <p14:creationId xmlns:p14="http://schemas.microsoft.com/office/powerpoint/2010/main" val="99895518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7382" y="549210"/>
            <a:ext cx="6046887" cy="1224359"/>
          </a:xfrm>
          <a:prstGeom prst="rect">
            <a:avLst/>
          </a:prstGeom>
        </p:spPr>
        <p:txBody>
          <a:bodyPr/>
          <a:lstStyle>
            <a:lvl1pPr>
              <a:defRPr sz="3733">
                <a:solidFill>
                  <a:schemeClr val="tx1"/>
                </a:solidFill>
                <a:latin typeface="Georgia"/>
                <a:cs typeface="Georgia"/>
              </a:defRPr>
            </a:lvl1pPr>
          </a:lstStyle>
          <a:p>
            <a:r>
              <a:rPr lang="en-GB"/>
              <a:t>Click to edit slide heading</a:t>
            </a:r>
          </a:p>
        </p:txBody>
      </p:sp>
      <p:sp>
        <p:nvSpPr>
          <p:cNvPr id="3" name="Content Placeholder 2"/>
          <p:cNvSpPr>
            <a:spLocks noGrp="1"/>
          </p:cNvSpPr>
          <p:nvPr>
            <p:ph idx="1" hasCustomPrompt="1"/>
          </p:nvPr>
        </p:nvSpPr>
        <p:spPr>
          <a:xfrm>
            <a:off x="527382" y="1920810"/>
            <a:ext cx="6046887" cy="3620425"/>
          </a:xfrm>
          <a:prstGeom prst="rect">
            <a:avLst/>
          </a:prstGeom>
        </p:spPr>
        <p:txBody>
          <a:bodyPr/>
          <a:lstStyle>
            <a:lvl1pPr marL="457189" indent="-457189">
              <a:buClr>
                <a:schemeClr val="tx1"/>
              </a:buClr>
              <a:buFont typeface="Wingdings" panose="05000000000000000000" pitchFamily="2" charset="2"/>
              <a:buChar char="§"/>
              <a:defRPr b="0" baseline="0">
                <a:solidFill>
                  <a:schemeClr val="tx1"/>
                </a:solidFill>
              </a:defRPr>
            </a:lvl1pPr>
            <a:lvl2pPr>
              <a:defRPr b="0"/>
            </a:lvl2pPr>
            <a:lvl3pPr>
              <a:defRPr b="0"/>
            </a:lvl3pPr>
            <a:lvl4pPr>
              <a:defRPr b="0"/>
            </a:lvl4pPr>
            <a:lvl5pPr>
              <a:defRPr b="0"/>
            </a:lvl5pPr>
          </a:lstStyle>
          <a:p>
            <a:pPr lvl="0"/>
            <a:r>
              <a:rPr lang="en-US"/>
              <a:t>Click to add content</a:t>
            </a:r>
          </a:p>
        </p:txBody>
      </p:sp>
      <p:sp>
        <p:nvSpPr>
          <p:cNvPr id="5" name="Picture Placeholder 4"/>
          <p:cNvSpPr>
            <a:spLocks noGrp="1"/>
          </p:cNvSpPr>
          <p:nvPr>
            <p:ph type="pic" sz="quarter" idx="10"/>
          </p:nvPr>
        </p:nvSpPr>
        <p:spPr>
          <a:xfrm>
            <a:off x="6838709" y="548680"/>
            <a:ext cx="2209800" cy="2209800"/>
          </a:xfrm>
          <a:prstGeom prst="rect">
            <a:avLst/>
          </a:prstGeom>
        </p:spPr>
        <p:txBody>
          <a:bodyPr/>
          <a:lstStyle/>
          <a:p>
            <a:endParaRPr lang="en-GB"/>
          </a:p>
        </p:txBody>
      </p:sp>
      <p:sp>
        <p:nvSpPr>
          <p:cNvPr id="6" name="Picture Placeholder 4"/>
          <p:cNvSpPr>
            <a:spLocks noGrp="1"/>
          </p:cNvSpPr>
          <p:nvPr>
            <p:ph type="pic" sz="quarter" idx="11"/>
          </p:nvPr>
        </p:nvSpPr>
        <p:spPr>
          <a:xfrm>
            <a:off x="9262567" y="2953965"/>
            <a:ext cx="2209800" cy="2209800"/>
          </a:xfrm>
          <a:prstGeom prst="rect">
            <a:avLst/>
          </a:prstGeom>
        </p:spPr>
        <p:txBody>
          <a:bodyPr/>
          <a:lstStyle/>
          <a:p>
            <a:endParaRPr lang="en-GB"/>
          </a:p>
        </p:txBody>
      </p:sp>
      <p:sp>
        <p:nvSpPr>
          <p:cNvPr id="7" name="Picture Placeholder 4"/>
          <p:cNvSpPr>
            <a:spLocks noGrp="1"/>
          </p:cNvSpPr>
          <p:nvPr>
            <p:ph type="pic" sz="quarter" idx="12"/>
          </p:nvPr>
        </p:nvSpPr>
        <p:spPr>
          <a:xfrm>
            <a:off x="9262567" y="548680"/>
            <a:ext cx="2209800" cy="2209800"/>
          </a:xfrm>
          <a:prstGeom prst="rect">
            <a:avLst/>
          </a:prstGeom>
        </p:spPr>
        <p:txBody>
          <a:bodyPr/>
          <a:lstStyle/>
          <a:p>
            <a:endParaRPr lang="en-GB"/>
          </a:p>
        </p:txBody>
      </p:sp>
      <p:sp>
        <p:nvSpPr>
          <p:cNvPr id="8" name="Picture Placeholder 4"/>
          <p:cNvSpPr>
            <a:spLocks noGrp="1"/>
          </p:cNvSpPr>
          <p:nvPr>
            <p:ph type="pic" sz="quarter" idx="13"/>
          </p:nvPr>
        </p:nvSpPr>
        <p:spPr>
          <a:xfrm>
            <a:off x="6834872" y="2961680"/>
            <a:ext cx="2209800" cy="2209800"/>
          </a:xfrm>
          <a:prstGeom prst="rect">
            <a:avLst/>
          </a:prstGeom>
        </p:spPr>
        <p:txBody>
          <a:bodyPr/>
          <a:lstStyle/>
          <a:p>
            <a:endParaRPr lang="en-GB"/>
          </a:p>
        </p:txBody>
      </p:sp>
    </p:spTree>
    <p:extLst>
      <p:ext uri="{BB962C8B-B14F-4D97-AF65-F5344CB8AC3E}">
        <p14:creationId xmlns:p14="http://schemas.microsoft.com/office/powerpoint/2010/main" val="138338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7381" y="548680"/>
            <a:ext cx="10363200" cy="1143000"/>
          </a:xfrm>
          <a:prstGeom prst="rect">
            <a:avLst/>
          </a:prstGeom>
        </p:spPr>
        <p:txBody>
          <a:bodyPr/>
          <a:lstStyle>
            <a:lvl1pPr>
              <a:defRPr sz="3733">
                <a:solidFill>
                  <a:schemeClr val="tx1"/>
                </a:solidFill>
                <a:latin typeface="Georgia"/>
                <a:cs typeface="Georgia"/>
              </a:defRPr>
            </a:lvl1pPr>
          </a:lstStyle>
          <a:p>
            <a:r>
              <a:rPr lang="en-GB"/>
              <a:t>Click to edit slide heading</a:t>
            </a:r>
          </a:p>
        </p:txBody>
      </p:sp>
      <p:sp>
        <p:nvSpPr>
          <p:cNvPr id="3" name="Content Placeholder 2"/>
          <p:cNvSpPr>
            <a:spLocks noGrp="1"/>
          </p:cNvSpPr>
          <p:nvPr>
            <p:ph idx="1" hasCustomPrompt="1"/>
          </p:nvPr>
        </p:nvSpPr>
        <p:spPr>
          <a:xfrm>
            <a:off x="527381" y="1796819"/>
            <a:ext cx="10363200" cy="3656012"/>
          </a:xfrm>
          <a:prstGeom prst="rect">
            <a:avLst/>
          </a:prstGeom>
        </p:spPr>
        <p:txBody>
          <a:bodyPr/>
          <a:lstStyle>
            <a:lvl1pPr marL="457189" indent="-457189">
              <a:buClr>
                <a:schemeClr val="tx1"/>
              </a:buClr>
              <a:buFont typeface="Wingdings" panose="05000000000000000000" pitchFamily="2" charset="2"/>
              <a:buChar char="§"/>
              <a:defRPr b="0" baseline="0">
                <a:solidFill>
                  <a:schemeClr val="tx1"/>
                </a:solidFill>
              </a:defRPr>
            </a:lvl1pPr>
            <a:lvl2pPr>
              <a:defRPr b="0"/>
            </a:lvl2pPr>
            <a:lvl3pPr>
              <a:defRPr b="0"/>
            </a:lvl3pPr>
            <a:lvl4pPr>
              <a:defRPr b="0"/>
            </a:lvl4pPr>
            <a:lvl5pPr>
              <a:defRPr b="0"/>
            </a:lvl5pPr>
          </a:lstStyle>
          <a:p>
            <a:pPr lvl="0"/>
            <a:r>
              <a:rPr lang="en-US"/>
              <a:t>Click to add content</a:t>
            </a:r>
          </a:p>
        </p:txBody>
      </p:sp>
    </p:spTree>
    <p:extLst>
      <p:ext uri="{BB962C8B-B14F-4D97-AF65-F5344CB8AC3E}">
        <p14:creationId xmlns:p14="http://schemas.microsoft.com/office/powerpoint/2010/main" val="30839411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44" r:id="rId1"/>
    <p:sldLayoutId id="2147483946" r:id="rId2"/>
    <p:sldLayoutId id="2147483949" r:id="rId3"/>
    <p:sldLayoutId id="2147483948" r:id="rId4"/>
    <p:sldLayoutId id="2147483947" r:id="rId5"/>
  </p:sldLayoutIdLst>
  <p:txStyles>
    <p:titleStyle>
      <a:lvl1pPr algn="l" rtl="0" eaLnBrk="0" fontAlgn="base" hangingPunct="0">
        <a:spcBef>
          <a:spcPct val="0"/>
        </a:spcBef>
        <a:spcAft>
          <a:spcPct val="0"/>
        </a:spcAft>
        <a:defRPr sz="3600">
          <a:solidFill>
            <a:srgbClr val="489EBD"/>
          </a:solidFill>
          <a:latin typeface="Georgia"/>
          <a:ea typeface="ＭＳ Ｐゴシック" charset="0"/>
          <a:cs typeface="Georgia"/>
        </a:defRPr>
      </a:lvl1pPr>
      <a:lvl2pPr algn="l" rtl="0" eaLnBrk="0" fontAlgn="base" hangingPunct="0">
        <a:spcBef>
          <a:spcPct val="0"/>
        </a:spcBef>
        <a:spcAft>
          <a:spcPct val="0"/>
        </a:spcAft>
        <a:defRPr sz="4000">
          <a:solidFill>
            <a:schemeClr val="bg1"/>
          </a:solidFill>
          <a:latin typeface="Georgia" charset="0"/>
          <a:ea typeface="ＭＳ Ｐゴシック" charset="0"/>
          <a:cs typeface="Georgia" panose="02040502050405020303" pitchFamily="18" charset="0"/>
        </a:defRPr>
      </a:lvl2pPr>
      <a:lvl3pPr algn="l" rtl="0" eaLnBrk="0" fontAlgn="base" hangingPunct="0">
        <a:spcBef>
          <a:spcPct val="0"/>
        </a:spcBef>
        <a:spcAft>
          <a:spcPct val="0"/>
        </a:spcAft>
        <a:defRPr sz="4000">
          <a:solidFill>
            <a:schemeClr val="bg1"/>
          </a:solidFill>
          <a:latin typeface="Georgia" charset="0"/>
          <a:ea typeface="ＭＳ Ｐゴシック" charset="0"/>
          <a:cs typeface="Georgia" panose="02040502050405020303" pitchFamily="18" charset="0"/>
        </a:defRPr>
      </a:lvl3pPr>
      <a:lvl4pPr algn="l" rtl="0" eaLnBrk="0" fontAlgn="base" hangingPunct="0">
        <a:spcBef>
          <a:spcPct val="0"/>
        </a:spcBef>
        <a:spcAft>
          <a:spcPct val="0"/>
        </a:spcAft>
        <a:defRPr sz="4000">
          <a:solidFill>
            <a:schemeClr val="bg1"/>
          </a:solidFill>
          <a:latin typeface="Georgia" charset="0"/>
          <a:ea typeface="ＭＳ Ｐゴシック" charset="0"/>
          <a:cs typeface="Georgia" panose="02040502050405020303" pitchFamily="18" charset="0"/>
        </a:defRPr>
      </a:lvl4pPr>
      <a:lvl5pPr algn="l" rtl="0" eaLnBrk="0" fontAlgn="base" hangingPunct="0">
        <a:spcBef>
          <a:spcPct val="0"/>
        </a:spcBef>
        <a:spcAft>
          <a:spcPct val="0"/>
        </a:spcAft>
        <a:defRPr sz="4000">
          <a:solidFill>
            <a:schemeClr val="bg1"/>
          </a:solidFill>
          <a:latin typeface="Georgia" charset="0"/>
          <a:ea typeface="ＭＳ Ｐゴシック" charset="0"/>
          <a:cs typeface="Georgia" panose="02040502050405020303" pitchFamily="18" charset="0"/>
        </a:defRPr>
      </a:lvl5pPr>
      <a:lvl6pPr marL="457200" algn="l" rtl="0" fontAlgn="base">
        <a:spcBef>
          <a:spcPct val="0"/>
        </a:spcBef>
        <a:spcAft>
          <a:spcPct val="0"/>
        </a:spcAft>
        <a:defRPr sz="4000">
          <a:solidFill>
            <a:schemeClr val="tx2"/>
          </a:solidFill>
          <a:latin typeface="Times New Roman" pitchFamily="18" charset="0"/>
        </a:defRPr>
      </a:lvl6pPr>
      <a:lvl7pPr marL="914400" algn="l" rtl="0" fontAlgn="base">
        <a:spcBef>
          <a:spcPct val="0"/>
        </a:spcBef>
        <a:spcAft>
          <a:spcPct val="0"/>
        </a:spcAft>
        <a:defRPr sz="4000">
          <a:solidFill>
            <a:schemeClr val="tx2"/>
          </a:solidFill>
          <a:latin typeface="Times New Roman" pitchFamily="18" charset="0"/>
        </a:defRPr>
      </a:lvl7pPr>
      <a:lvl8pPr marL="1371600" algn="l" rtl="0" fontAlgn="base">
        <a:spcBef>
          <a:spcPct val="0"/>
        </a:spcBef>
        <a:spcAft>
          <a:spcPct val="0"/>
        </a:spcAft>
        <a:defRPr sz="4000">
          <a:solidFill>
            <a:schemeClr val="tx2"/>
          </a:solidFill>
          <a:latin typeface="Times New Roman" pitchFamily="18" charset="0"/>
        </a:defRPr>
      </a:lvl8pPr>
      <a:lvl9pPr marL="1828800" algn="l" rtl="0" fontAlgn="base">
        <a:spcBef>
          <a:spcPct val="0"/>
        </a:spcBef>
        <a:spcAft>
          <a:spcPct val="0"/>
        </a:spcAft>
        <a:defRPr sz="4000">
          <a:solidFill>
            <a:schemeClr val="tx2"/>
          </a:solidFill>
          <a:latin typeface="Times New Roman" pitchFamily="18" charset="0"/>
        </a:defRPr>
      </a:lvl9pPr>
    </p:titleStyle>
    <p:bodyStyle>
      <a:lvl1pPr marL="0" indent="0" algn="l" rtl="0" eaLnBrk="0" fontAlgn="base" hangingPunct="0">
        <a:spcBef>
          <a:spcPct val="20000"/>
        </a:spcBef>
        <a:spcAft>
          <a:spcPct val="0"/>
        </a:spcAft>
        <a:buClr>
          <a:srgbClr val="0A648F"/>
        </a:buClr>
        <a:buSzPct val="80000"/>
        <a:buFont typeface="Wingdings" pitchFamily="2" charset="2"/>
        <a:buNone/>
        <a:defRPr sz="2000" baseline="0">
          <a:solidFill>
            <a:schemeClr val="tx1"/>
          </a:solidFill>
          <a:latin typeface="+mn-lt"/>
          <a:ea typeface="ＭＳ Ｐゴシック" charset="0"/>
          <a:cs typeface="ＭＳ Ｐゴシック" charset="0"/>
        </a:defRPr>
      </a:lvl1pPr>
      <a:lvl2pPr marL="457200" indent="0" algn="l" rtl="0" eaLnBrk="0" fontAlgn="base" hangingPunct="0">
        <a:spcBef>
          <a:spcPct val="20000"/>
        </a:spcBef>
        <a:spcAft>
          <a:spcPct val="0"/>
        </a:spcAft>
        <a:buClr>
          <a:srgbClr val="0A648F"/>
        </a:buClr>
        <a:buNone/>
        <a:defRPr sz="1600">
          <a:solidFill>
            <a:schemeClr val="tx1"/>
          </a:solidFill>
          <a:latin typeface="+mn-lt"/>
          <a:ea typeface="ＭＳ Ｐゴシック" charset="0"/>
        </a:defRPr>
      </a:lvl2pPr>
      <a:lvl3pPr marL="1143000" indent="-228600" algn="l" rtl="0" eaLnBrk="0" fontAlgn="base" hangingPunct="0">
        <a:spcBef>
          <a:spcPct val="20000"/>
        </a:spcBef>
        <a:spcAft>
          <a:spcPct val="0"/>
        </a:spcAft>
        <a:buClr>
          <a:srgbClr val="0A648F"/>
        </a:buClr>
        <a:buSzPct val="65000"/>
        <a:buFont typeface="Wingdings" pitchFamily="2" charset="2"/>
        <a:buChar char="o"/>
        <a:defRPr sz="2800">
          <a:solidFill>
            <a:schemeClr val="bg1"/>
          </a:solidFill>
          <a:latin typeface="+mn-lt"/>
          <a:ea typeface="ＭＳ Ｐゴシック" charset="0"/>
        </a:defRPr>
      </a:lvl3pPr>
      <a:lvl4pPr marL="1600200" indent="-228600" algn="l" rtl="0" eaLnBrk="0" fontAlgn="base" hangingPunct="0">
        <a:spcBef>
          <a:spcPct val="20000"/>
        </a:spcBef>
        <a:spcAft>
          <a:spcPct val="0"/>
        </a:spcAft>
        <a:buClr>
          <a:srgbClr val="0A648F"/>
        </a:buClr>
        <a:buSzPct val="80000"/>
        <a:buChar char="–"/>
        <a:defRPr sz="2800">
          <a:solidFill>
            <a:schemeClr val="bg1"/>
          </a:solidFill>
          <a:latin typeface="+mn-lt"/>
          <a:ea typeface="ＭＳ Ｐゴシック" charset="0"/>
        </a:defRPr>
      </a:lvl4pPr>
      <a:lvl5pPr marL="2057400" indent="-228600" algn="l" rtl="0" eaLnBrk="0" fontAlgn="base" hangingPunct="0">
        <a:spcBef>
          <a:spcPct val="20000"/>
        </a:spcBef>
        <a:spcAft>
          <a:spcPct val="0"/>
        </a:spcAft>
        <a:buClr>
          <a:srgbClr val="0A648F"/>
        </a:buClr>
        <a:buSzPct val="90000"/>
        <a:buChar char="»"/>
        <a:defRPr sz="2800">
          <a:solidFill>
            <a:schemeClr val="bg1"/>
          </a:solidFill>
          <a:latin typeface="+mn-lt"/>
          <a:ea typeface="ＭＳ Ｐゴシック" charset="0"/>
        </a:defRPr>
      </a:lvl5pPr>
      <a:lvl6pPr marL="2514600" indent="-228600" algn="l" rtl="0" fontAlgn="base">
        <a:spcBef>
          <a:spcPct val="20000"/>
        </a:spcBef>
        <a:spcAft>
          <a:spcPct val="0"/>
        </a:spcAft>
        <a:buClr>
          <a:srgbClr val="CCFFFF"/>
        </a:buClr>
        <a:buSzPct val="90000"/>
        <a:buChar char="»"/>
        <a:defRPr sz="2800" b="1">
          <a:solidFill>
            <a:schemeClr val="tx1"/>
          </a:solidFill>
          <a:latin typeface="+mn-lt"/>
        </a:defRPr>
      </a:lvl6pPr>
      <a:lvl7pPr marL="2971800" indent="-228600" algn="l" rtl="0" fontAlgn="base">
        <a:spcBef>
          <a:spcPct val="20000"/>
        </a:spcBef>
        <a:spcAft>
          <a:spcPct val="0"/>
        </a:spcAft>
        <a:buClr>
          <a:srgbClr val="CCFFFF"/>
        </a:buClr>
        <a:buSzPct val="90000"/>
        <a:buChar char="»"/>
        <a:defRPr sz="2800" b="1">
          <a:solidFill>
            <a:schemeClr val="tx1"/>
          </a:solidFill>
          <a:latin typeface="+mn-lt"/>
        </a:defRPr>
      </a:lvl7pPr>
      <a:lvl8pPr marL="3429000" indent="-228600" algn="l" rtl="0" fontAlgn="base">
        <a:spcBef>
          <a:spcPct val="20000"/>
        </a:spcBef>
        <a:spcAft>
          <a:spcPct val="0"/>
        </a:spcAft>
        <a:buClr>
          <a:srgbClr val="CCFFFF"/>
        </a:buClr>
        <a:buSzPct val="90000"/>
        <a:buChar char="»"/>
        <a:defRPr sz="2800" b="1">
          <a:solidFill>
            <a:schemeClr val="tx1"/>
          </a:solidFill>
          <a:latin typeface="+mn-lt"/>
        </a:defRPr>
      </a:lvl8pPr>
      <a:lvl9pPr marL="3886200" indent="-228600" algn="l" rtl="0" fontAlgn="base">
        <a:spcBef>
          <a:spcPct val="20000"/>
        </a:spcBef>
        <a:spcAft>
          <a:spcPct val="0"/>
        </a:spcAft>
        <a:buClr>
          <a:srgbClr val="CCFFFF"/>
        </a:buClr>
        <a:buSzPct val="90000"/>
        <a:buChar char="»"/>
        <a:defRPr sz="28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xml"/><Relationship Id="rId7" Type="http://schemas.openxmlformats.org/officeDocument/2006/relationships/image" Target="../media/image20.png"/><Relationship Id="rId2" Type="http://schemas.openxmlformats.org/officeDocument/2006/relationships/audio" Target="../media/media10.m4a"/><Relationship Id="rId1" Type="http://schemas.microsoft.com/office/2007/relationships/media" Target="../media/media10.m4a"/><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audio" Target="../media/media11.m4a"/><Relationship Id="rId1" Type="http://schemas.microsoft.com/office/2007/relationships/media" Target="../media/media11.m4a"/><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4a"/><Relationship Id="rId1" Type="http://schemas.microsoft.com/office/2007/relationships/media" Target="../media/media12.m4a"/><Relationship Id="rId6" Type="http://schemas.openxmlformats.org/officeDocument/2006/relationships/image" Target="../media/image2.png"/><Relationship Id="rId5" Type="http://schemas.openxmlformats.org/officeDocument/2006/relationships/image" Target="../media/image23.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3.m4a"/><Relationship Id="rId1" Type="http://schemas.microsoft.com/office/2007/relationships/media" Target="../media/media13.m4a"/><Relationship Id="rId6" Type="http://schemas.openxmlformats.org/officeDocument/2006/relationships/image" Target="../media/image2.png"/><Relationship Id="rId5" Type="http://schemas.openxmlformats.org/officeDocument/2006/relationships/image" Target="../media/image23.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4.m4a"/><Relationship Id="rId1" Type="http://schemas.microsoft.com/office/2007/relationships/media" Target="../media/media14.m4a"/><Relationship Id="rId6" Type="http://schemas.openxmlformats.org/officeDocument/2006/relationships/image" Target="../media/image2.png"/><Relationship Id="rId5" Type="http://schemas.openxmlformats.org/officeDocument/2006/relationships/image" Target="../media/image24.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slideLayout" Target="../slideLayouts/slideLayout2.xml"/><Relationship Id="rId7" Type="http://schemas.openxmlformats.org/officeDocument/2006/relationships/image" Target="../media/image27.png"/><Relationship Id="rId2" Type="http://schemas.openxmlformats.org/officeDocument/2006/relationships/audio" Target="../media/media15.m4a"/><Relationship Id="rId1" Type="http://schemas.microsoft.com/office/2007/relationships/media" Target="../media/media15.m4a"/><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notesSlide" Target="../notesSlides/notesSlide15.xml"/><Relationship Id="rId9"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6.m4a"/><Relationship Id="rId1" Type="http://schemas.microsoft.com/office/2007/relationships/media" Target="../media/media16.m4a"/><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7.m4a"/><Relationship Id="rId1" Type="http://schemas.microsoft.com/office/2007/relationships/media" Target="../media/media17.m4a"/><Relationship Id="rId5" Type="http://schemas.openxmlformats.org/officeDocument/2006/relationships/image" Target="../media/image2.png"/><Relationship Id="rId4"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xml"/><Relationship Id="rId7" Type="http://schemas.openxmlformats.org/officeDocument/2006/relationships/image" Target="../media/image11.png"/><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10.jpeg"/><Relationship Id="rId5" Type="http://schemas.openxmlformats.org/officeDocument/2006/relationships/image" Target="../media/image12.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2.png"/><Relationship Id="rId5" Type="http://schemas.openxmlformats.org/officeDocument/2006/relationships/image" Target="../media/image17.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3392" y="1577347"/>
            <a:ext cx="8736971" cy="2427717"/>
          </a:xfrm>
        </p:spPr>
        <p:txBody>
          <a:bodyPr lIns="91440" tIns="45720" rIns="91440" bIns="45720" anchor="t"/>
          <a:lstStyle>
            <a:defPPr>
              <a:defRPr lang="en-GB"/>
            </a:defPPr>
            <a:lvl1pPr algn="l" rtl="0" eaLnBrk="0" fontAlgn="base" hangingPunct="0">
              <a:spcBef>
                <a:spcPct val="0"/>
              </a:spcBef>
              <a:spcAft>
                <a:spcPct val="0"/>
              </a:spcAft>
              <a:defRPr sz="3733" b="1" kern="1200">
                <a:solidFill>
                  <a:schemeClr val="tx1"/>
                </a:solidFill>
                <a:latin typeface="Arial" panose="020B0604020202020204" pitchFamily="34" charset="0"/>
                <a:ea typeface="ＭＳ Ｐゴシック" panose="020B0600070205080204" pitchFamily="34" charset="-128"/>
                <a:cs typeface="+mn-cs"/>
              </a:defRPr>
            </a:lvl1pPr>
            <a:lvl2pPr marL="609585" algn="l" rtl="0" eaLnBrk="0" fontAlgn="base" hangingPunct="0">
              <a:spcBef>
                <a:spcPct val="0"/>
              </a:spcBef>
              <a:spcAft>
                <a:spcPct val="0"/>
              </a:spcAft>
              <a:defRPr sz="3733" b="1" kern="1200">
                <a:solidFill>
                  <a:schemeClr val="tx1"/>
                </a:solidFill>
                <a:latin typeface="Arial" panose="020B0604020202020204" pitchFamily="34" charset="0"/>
                <a:ea typeface="ＭＳ Ｐゴシック" panose="020B0600070205080204" pitchFamily="34" charset="-128"/>
                <a:cs typeface="+mn-cs"/>
              </a:defRPr>
            </a:lvl2pPr>
            <a:lvl3pPr marL="1219170" algn="l" rtl="0" eaLnBrk="0" fontAlgn="base" hangingPunct="0">
              <a:spcBef>
                <a:spcPct val="0"/>
              </a:spcBef>
              <a:spcAft>
                <a:spcPct val="0"/>
              </a:spcAft>
              <a:defRPr sz="3733" b="1" kern="1200">
                <a:solidFill>
                  <a:schemeClr val="tx1"/>
                </a:solidFill>
                <a:latin typeface="Arial" panose="020B0604020202020204" pitchFamily="34" charset="0"/>
                <a:ea typeface="ＭＳ Ｐゴシック" panose="020B0600070205080204" pitchFamily="34" charset="-128"/>
                <a:cs typeface="+mn-cs"/>
              </a:defRPr>
            </a:lvl3pPr>
            <a:lvl4pPr marL="1828754" algn="l" rtl="0" eaLnBrk="0" fontAlgn="base" hangingPunct="0">
              <a:spcBef>
                <a:spcPct val="0"/>
              </a:spcBef>
              <a:spcAft>
                <a:spcPct val="0"/>
              </a:spcAft>
              <a:defRPr sz="3733" b="1" kern="1200">
                <a:solidFill>
                  <a:schemeClr val="tx1"/>
                </a:solidFill>
                <a:latin typeface="Arial" panose="020B0604020202020204" pitchFamily="34" charset="0"/>
                <a:ea typeface="ＭＳ Ｐゴシック" panose="020B0600070205080204" pitchFamily="34" charset="-128"/>
                <a:cs typeface="+mn-cs"/>
              </a:defRPr>
            </a:lvl4pPr>
            <a:lvl5pPr marL="2438339" algn="l" rtl="0" eaLnBrk="0" fontAlgn="base" hangingPunct="0">
              <a:spcBef>
                <a:spcPct val="0"/>
              </a:spcBef>
              <a:spcAft>
                <a:spcPct val="0"/>
              </a:spcAft>
              <a:defRPr sz="3733" b="1" kern="1200">
                <a:solidFill>
                  <a:schemeClr val="tx1"/>
                </a:solidFill>
                <a:latin typeface="Arial" panose="020B0604020202020204" pitchFamily="34" charset="0"/>
                <a:ea typeface="ＭＳ Ｐゴシック" panose="020B0600070205080204" pitchFamily="34" charset="-128"/>
                <a:cs typeface="+mn-cs"/>
              </a:defRPr>
            </a:lvl5pPr>
            <a:lvl6pPr marL="3047924" algn="l" defTabSz="1219170" rtl="0" eaLnBrk="1" latinLnBrk="0" hangingPunct="1">
              <a:defRPr sz="3733" b="1" kern="1200">
                <a:solidFill>
                  <a:schemeClr val="tx1"/>
                </a:solidFill>
                <a:latin typeface="Arial" panose="020B0604020202020204" pitchFamily="34" charset="0"/>
                <a:ea typeface="ＭＳ Ｐゴシック" panose="020B0600070205080204" pitchFamily="34" charset="-128"/>
                <a:cs typeface="+mn-cs"/>
              </a:defRPr>
            </a:lvl6pPr>
            <a:lvl7pPr marL="3657509" algn="l" defTabSz="1219170" rtl="0" eaLnBrk="1" latinLnBrk="0" hangingPunct="1">
              <a:defRPr sz="3733" b="1" kern="1200">
                <a:solidFill>
                  <a:schemeClr val="tx1"/>
                </a:solidFill>
                <a:latin typeface="Arial" panose="020B0604020202020204" pitchFamily="34" charset="0"/>
                <a:ea typeface="ＭＳ Ｐゴシック" panose="020B0600070205080204" pitchFamily="34" charset="-128"/>
                <a:cs typeface="+mn-cs"/>
              </a:defRPr>
            </a:lvl7pPr>
            <a:lvl8pPr marL="4267093" algn="l" defTabSz="1219170" rtl="0" eaLnBrk="1" latinLnBrk="0" hangingPunct="1">
              <a:defRPr sz="3733" b="1" kern="1200">
                <a:solidFill>
                  <a:schemeClr val="tx1"/>
                </a:solidFill>
                <a:latin typeface="Arial" panose="020B0604020202020204" pitchFamily="34" charset="0"/>
                <a:ea typeface="ＭＳ Ｐゴシック" panose="020B0600070205080204" pitchFamily="34" charset="-128"/>
                <a:cs typeface="+mn-cs"/>
              </a:defRPr>
            </a:lvl8pPr>
            <a:lvl9pPr marL="4876678" algn="l" defTabSz="1219170" rtl="0" eaLnBrk="1" latinLnBrk="0" hangingPunct="1">
              <a:defRPr sz="3733" b="1" kern="1200">
                <a:solidFill>
                  <a:schemeClr val="tx1"/>
                </a:solidFill>
                <a:latin typeface="Arial" panose="020B0604020202020204" pitchFamily="34" charset="0"/>
                <a:ea typeface="ＭＳ Ｐゴシック" panose="020B0600070205080204" pitchFamily="34" charset="-128"/>
                <a:cs typeface="+mn-cs"/>
              </a:defRPr>
            </a:lvl9pPr>
          </a:lstStyle>
          <a:p>
            <a:r>
              <a:rPr lang="en-GB" sz="4000">
                <a:latin typeface="Arial"/>
                <a:ea typeface="ＭＳ Ｐゴシック"/>
                <a:cs typeface="Arial"/>
              </a:rPr>
              <a:t>Thermal analysis of Heat Exchanger- Thermal Systems</a:t>
            </a:r>
            <a:endParaRPr lang="en-GB" sz="4000">
              <a:cs typeface="Arial"/>
            </a:endParaRPr>
          </a:p>
        </p:txBody>
      </p:sp>
      <p:sp>
        <p:nvSpPr>
          <p:cNvPr id="6" name="Text Placeholder 5"/>
          <p:cNvSpPr>
            <a:spLocks noGrp="1"/>
          </p:cNvSpPr>
          <p:nvPr>
            <p:ph type="body" sz="quarter" idx="10"/>
          </p:nvPr>
        </p:nvSpPr>
        <p:spPr>
          <a:xfrm>
            <a:off x="623392" y="3101185"/>
            <a:ext cx="8064896" cy="2793588"/>
          </a:xfrm>
        </p:spPr>
        <p:txBody>
          <a:bodyPr lIns="121920" tIns="60960" rIns="121920" bIns="60960" anchor="t"/>
          <a:lstStyle>
            <a:defPPr>
              <a:defRPr lang="en-GB"/>
            </a:defPPr>
            <a:lvl1pPr algn="l" rtl="0" eaLnBrk="0" fontAlgn="base" hangingPunct="0">
              <a:spcBef>
                <a:spcPct val="0"/>
              </a:spcBef>
              <a:spcAft>
                <a:spcPct val="0"/>
              </a:spcAft>
              <a:defRPr sz="3733" b="1" kern="1200">
                <a:solidFill>
                  <a:schemeClr val="tx1"/>
                </a:solidFill>
                <a:latin typeface="Arial" panose="020B0604020202020204" pitchFamily="34" charset="0"/>
                <a:ea typeface="ＭＳ Ｐゴシック" panose="020B0600070205080204" pitchFamily="34" charset="-128"/>
                <a:cs typeface="+mn-cs"/>
              </a:defRPr>
            </a:lvl1pPr>
            <a:lvl2pPr marL="609585" algn="l" rtl="0" eaLnBrk="0" fontAlgn="base" hangingPunct="0">
              <a:spcBef>
                <a:spcPct val="0"/>
              </a:spcBef>
              <a:spcAft>
                <a:spcPct val="0"/>
              </a:spcAft>
              <a:defRPr sz="3733" b="1" kern="1200">
                <a:solidFill>
                  <a:schemeClr val="tx1"/>
                </a:solidFill>
                <a:latin typeface="Arial" panose="020B0604020202020204" pitchFamily="34" charset="0"/>
                <a:ea typeface="ＭＳ Ｐゴシック" panose="020B0600070205080204" pitchFamily="34" charset="-128"/>
                <a:cs typeface="+mn-cs"/>
              </a:defRPr>
            </a:lvl2pPr>
            <a:lvl3pPr marL="1219170" algn="l" rtl="0" eaLnBrk="0" fontAlgn="base" hangingPunct="0">
              <a:spcBef>
                <a:spcPct val="0"/>
              </a:spcBef>
              <a:spcAft>
                <a:spcPct val="0"/>
              </a:spcAft>
              <a:defRPr sz="3733" b="1" kern="1200">
                <a:solidFill>
                  <a:schemeClr val="tx1"/>
                </a:solidFill>
                <a:latin typeface="Arial" panose="020B0604020202020204" pitchFamily="34" charset="0"/>
                <a:ea typeface="ＭＳ Ｐゴシック" panose="020B0600070205080204" pitchFamily="34" charset="-128"/>
                <a:cs typeface="+mn-cs"/>
              </a:defRPr>
            </a:lvl3pPr>
            <a:lvl4pPr marL="1828754" algn="l" rtl="0" eaLnBrk="0" fontAlgn="base" hangingPunct="0">
              <a:spcBef>
                <a:spcPct val="0"/>
              </a:spcBef>
              <a:spcAft>
                <a:spcPct val="0"/>
              </a:spcAft>
              <a:defRPr sz="3733" b="1" kern="1200">
                <a:solidFill>
                  <a:schemeClr val="tx1"/>
                </a:solidFill>
                <a:latin typeface="Arial" panose="020B0604020202020204" pitchFamily="34" charset="0"/>
                <a:ea typeface="ＭＳ Ｐゴシック" panose="020B0600070205080204" pitchFamily="34" charset="-128"/>
                <a:cs typeface="+mn-cs"/>
              </a:defRPr>
            </a:lvl4pPr>
            <a:lvl5pPr marL="2438339" algn="l" rtl="0" eaLnBrk="0" fontAlgn="base" hangingPunct="0">
              <a:spcBef>
                <a:spcPct val="0"/>
              </a:spcBef>
              <a:spcAft>
                <a:spcPct val="0"/>
              </a:spcAft>
              <a:defRPr sz="3733" b="1" kern="1200">
                <a:solidFill>
                  <a:schemeClr val="tx1"/>
                </a:solidFill>
                <a:latin typeface="Arial" panose="020B0604020202020204" pitchFamily="34" charset="0"/>
                <a:ea typeface="ＭＳ Ｐゴシック" panose="020B0600070205080204" pitchFamily="34" charset="-128"/>
                <a:cs typeface="+mn-cs"/>
              </a:defRPr>
            </a:lvl5pPr>
            <a:lvl6pPr marL="3047924" algn="l" defTabSz="1219170" rtl="0" eaLnBrk="1" latinLnBrk="0" hangingPunct="1">
              <a:defRPr sz="3733" b="1" kern="1200">
                <a:solidFill>
                  <a:schemeClr val="tx1"/>
                </a:solidFill>
                <a:latin typeface="Arial" panose="020B0604020202020204" pitchFamily="34" charset="0"/>
                <a:ea typeface="ＭＳ Ｐゴシック" panose="020B0600070205080204" pitchFamily="34" charset="-128"/>
                <a:cs typeface="+mn-cs"/>
              </a:defRPr>
            </a:lvl6pPr>
            <a:lvl7pPr marL="3657509" algn="l" defTabSz="1219170" rtl="0" eaLnBrk="1" latinLnBrk="0" hangingPunct="1">
              <a:defRPr sz="3733" b="1" kern="1200">
                <a:solidFill>
                  <a:schemeClr val="tx1"/>
                </a:solidFill>
                <a:latin typeface="Arial" panose="020B0604020202020204" pitchFamily="34" charset="0"/>
                <a:ea typeface="ＭＳ Ｐゴシック" panose="020B0600070205080204" pitchFamily="34" charset="-128"/>
                <a:cs typeface="+mn-cs"/>
              </a:defRPr>
            </a:lvl7pPr>
            <a:lvl8pPr marL="4267093" algn="l" defTabSz="1219170" rtl="0" eaLnBrk="1" latinLnBrk="0" hangingPunct="1">
              <a:defRPr sz="3733" b="1" kern="1200">
                <a:solidFill>
                  <a:schemeClr val="tx1"/>
                </a:solidFill>
                <a:latin typeface="Arial" panose="020B0604020202020204" pitchFamily="34" charset="0"/>
                <a:ea typeface="ＭＳ Ｐゴシック" panose="020B0600070205080204" pitchFamily="34" charset="-128"/>
                <a:cs typeface="+mn-cs"/>
              </a:defRPr>
            </a:lvl8pPr>
            <a:lvl9pPr marL="4876678" algn="l" defTabSz="1219170" rtl="0" eaLnBrk="1" latinLnBrk="0" hangingPunct="1">
              <a:defRPr sz="3733" b="1" kern="1200">
                <a:solidFill>
                  <a:schemeClr val="tx1"/>
                </a:solidFill>
                <a:latin typeface="Arial" panose="020B0604020202020204" pitchFamily="34" charset="0"/>
                <a:ea typeface="ＭＳ Ｐゴシック" panose="020B0600070205080204" pitchFamily="34" charset="-128"/>
                <a:cs typeface="+mn-cs"/>
              </a:defRPr>
            </a:lvl9pPr>
          </a:lstStyle>
          <a:p>
            <a:pPr algn="just">
              <a:lnSpc>
                <a:spcPct val="107000"/>
              </a:lnSpc>
              <a:spcAft>
                <a:spcPts val="800"/>
              </a:spcAft>
            </a:pPr>
            <a:r>
              <a:rPr lang="en-GB" sz="1800">
                <a:effectLst/>
                <a:latin typeface="Calibri"/>
                <a:ea typeface="Calibri"/>
                <a:cs typeface="Arial"/>
              </a:rPr>
              <a:t>Group members:</a:t>
            </a:r>
          </a:p>
          <a:p>
            <a:pPr algn="just">
              <a:lnSpc>
                <a:spcPct val="107000"/>
              </a:lnSpc>
              <a:spcAft>
                <a:spcPts val="800"/>
              </a:spcAft>
            </a:pPr>
            <a:r>
              <a:rPr lang="en-GB" sz="1800">
                <a:latin typeface="Calibri"/>
                <a:ea typeface="Calibri"/>
                <a:cs typeface="Arial"/>
              </a:rPr>
              <a:t>Alexander Dawes (2206650)</a:t>
            </a:r>
          </a:p>
          <a:p>
            <a:pPr algn="just">
              <a:lnSpc>
                <a:spcPct val="107000"/>
              </a:lnSpc>
              <a:spcAft>
                <a:spcPts val="800"/>
              </a:spcAft>
            </a:pPr>
            <a:r>
              <a:rPr lang="en-GB" sz="1800">
                <a:latin typeface="Calibri"/>
                <a:ea typeface="Calibri"/>
                <a:cs typeface="Arial"/>
              </a:rPr>
              <a:t>Alex Bates (2009632)</a:t>
            </a:r>
          </a:p>
          <a:p>
            <a:pPr algn="just">
              <a:lnSpc>
                <a:spcPct val="107000"/>
              </a:lnSpc>
              <a:spcAft>
                <a:spcPts val="800"/>
              </a:spcAft>
            </a:pPr>
            <a:r>
              <a:rPr lang="en-GB" sz="1800">
                <a:latin typeface="Calibri"/>
                <a:ea typeface="Calibri"/>
                <a:cs typeface="Arial"/>
              </a:rPr>
              <a:t>Hugo McNeil (2178127)</a:t>
            </a:r>
            <a:endParaRPr lang="en-GB" sz="1800">
              <a:latin typeface="Calibri"/>
              <a:ea typeface="Calibri" panose="020F0502020204030204" pitchFamily="34" charset="0"/>
              <a:cs typeface="Arial"/>
            </a:endParaRPr>
          </a:p>
          <a:p>
            <a:pPr algn="just">
              <a:lnSpc>
                <a:spcPct val="107000"/>
              </a:lnSpc>
              <a:spcAft>
                <a:spcPts val="800"/>
              </a:spcAft>
            </a:pPr>
            <a:r>
              <a:rPr lang="en-GB" sz="1800">
                <a:effectLst/>
                <a:latin typeface="Calibri"/>
                <a:ea typeface="Calibri"/>
                <a:cs typeface="Arial"/>
              </a:rPr>
              <a:t>Ryan Jeer (2069702)</a:t>
            </a:r>
            <a:endParaRPr lang="en-GB" sz="1800">
              <a:effectLst/>
              <a:latin typeface="Calibri"/>
              <a:ea typeface="Calibri"/>
              <a:cs typeface="Arial" panose="020B0604020202020204" pitchFamily="34" charset="0"/>
            </a:endParaRPr>
          </a:p>
          <a:p>
            <a:pPr algn="just">
              <a:lnSpc>
                <a:spcPct val="107000"/>
              </a:lnSpc>
              <a:spcAft>
                <a:spcPts val="800"/>
              </a:spcAft>
            </a:pPr>
            <a:endParaRPr lang="en-GB" sz="1800">
              <a:latin typeface="Calibri" panose="020F0502020204030204" pitchFamily="34" charset="0"/>
              <a:ea typeface="Calibri" panose="020F0502020204030204" pitchFamily="34" charset="0"/>
              <a:cs typeface="Arial" panose="020B0604020202020204" pitchFamily="34" charset="0"/>
            </a:endParaRPr>
          </a:p>
        </p:txBody>
      </p:sp>
      <p:pic>
        <p:nvPicPr>
          <p:cNvPr id="7" name="Audio Recording 22 Apr 2024 at 19:10:38">
            <a:hlinkClick r:id="" action="ppaction://media"/>
            <a:extLst>
              <a:ext uri="{FF2B5EF4-FFF2-40B4-BE49-F238E27FC236}">
                <a16:creationId xmlns:a16="http://schemas.microsoft.com/office/drawing/2014/main" id="{5D1CF533-E943-7661-BBA7-356AA9DC945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16992" y="6045200"/>
            <a:ext cx="812800" cy="812800"/>
          </a:xfrm>
          <a:prstGeom prst="rect">
            <a:avLst/>
          </a:prstGeom>
        </p:spPr>
      </p:pic>
    </p:spTree>
    <p:extLst>
      <p:ext uri="{BB962C8B-B14F-4D97-AF65-F5344CB8AC3E}">
        <p14:creationId xmlns:p14="http://schemas.microsoft.com/office/powerpoint/2010/main" val="385588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920"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16D8-7F09-3D80-6768-D8DE03D654D3}"/>
              </a:ext>
            </a:extLst>
          </p:cNvPr>
          <p:cNvSpPr>
            <a:spLocks noGrp="1"/>
          </p:cNvSpPr>
          <p:nvPr>
            <p:ph type="title"/>
          </p:nvPr>
        </p:nvSpPr>
        <p:spPr/>
        <p:txBody>
          <a:bodyPr/>
          <a:lstStyle/>
          <a:p>
            <a:r>
              <a:rPr lang="en-US" sz="4000">
                <a:ea typeface="ＭＳ Ｐゴシック"/>
              </a:rPr>
              <a:t>Settings – User Defined Function </a:t>
            </a:r>
            <a:endParaRPr lang="en-GB"/>
          </a:p>
        </p:txBody>
      </p:sp>
      <p:sp>
        <p:nvSpPr>
          <p:cNvPr id="3" name="Content Placeholder 2">
            <a:extLst>
              <a:ext uri="{FF2B5EF4-FFF2-40B4-BE49-F238E27FC236}">
                <a16:creationId xmlns:a16="http://schemas.microsoft.com/office/drawing/2014/main" id="{EE147E49-4385-9346-24A6-DFB62D945000}"/>
              </a:ext>
            </a:extLst>
          </p:cNvPr>
          <p:cNvSpPr>
            <a:spLocks noGrp="1"/>
          </p:cNvSpPr>
          <p:nvPr>
            <p:ph idx="1"/>
          </p:nvPr>
        </p:nvSpPr>
        <p:spPr>
          <a:xfrm>
            <a:off x="5903247" y="3692693"/>
            <a:ext cx="4761056" cy="917015"/>
          </a:xfrm>
        </p:spPr>
        <p:txBody>
          <a:bodyPr/>
          <a:lstStyle/>
          <a:p>
            <a:r>
              <a:rPr lang="en-US"/>
              <a:t>Nitrogen as a function with UDF</a:t>
            </a:r>
          </a:p>
          <a:p>
            <a:r>
              <a:rPr lang="en-US"/>
              <a:t>Used in each cell, every iteration</a:t>
            </a:r>
          </a:p>
          <a:p>
            <a:pPr marL="0" indent="0">
              <a:buNone/>
            </a:pPr>
            <a:endParaRPr lang="en-GB"/>
          </a:p>
        </p:txBody>
      </p:sp>
      <p:pic>
        <p:nvPicPr>
          <p:cNvPr id="9" name="Picture 8">
            <a:extLst>
              <a:ext uri="{FF2B5EF4-FFF2-40B4-BE49-F238E27FC236}">
                <a16:creationId xmlns:a16="http://schemas.microsoft.com/office/drawing/2014/main" id="{BCF1E807-492C-CD45-8505-A851E2FAD25D}"/>
              </a:ext>
            </a:extLst>
          </p:cNvPr>
          <p:cNvPicPr>
            <a:picLocks noChangeAspect="1"/>
          </p:cNvPicPr>
          <p:nvPr/>
        </p:nvPicPr>
        <p:blipFill>
          <a:blip r:embed="rId5"/>
          <a:stretch>
            <a:fillRect/>
          </a:stretch>
        </p:blipFill>
        <p:spPr>
          <a:xfrm>
            <a:off x="527381" y="1365905"/>
            <a:ext cx="4761057" cy="2198361"/>
          </a:xfrm>
          <a:prstGeom prst="rect">
            <a:avLst/>
          </a:prstGeom>
        </p:spPr>
      </p:pic>
      <p:pic>
        <p:nvPicPr>
          <p:cNvPr id="11" name="Picture 10">
            <a:extLst>
              <a:ext uri="{FF2B5EF4-FFF2-40B4-BE49-F238E27FC236}">
                <a16:creationId xmlns:a16="http://schemas.microsoft.com/office/drawing/2014/main" id="{5F0C8DDC-E197-0357-98AE-74CE54266B42}"/>
              </a:ext>
            </a:extLst>
          </p:cNvPr>
          <p:cNvPicPr>
            <a:picLocks noChangeAspect="1"/>
          </p:cNvPicPr>
          <p:nvPr/>
        </p:nvPicPr>
        <p:blipFill rotWithShape="1">
          <a:blip r:embed="rId6"/>
          <a:srcRect b="29271"/>
          <a:stretch/>
        </p:blipFill>
        <p:spPr>
          <a:xfrm>
            <a:off x="527381" y="3564266"/>
            <a:ext cx="5375866" cy="1846720"/>
          </a:xfrm>
          <a:prstGeom prst="rect">
            <a:avLst/>
          </a:prstGeom>
        </p:spPr>
      </p:pic>
      <p:pic>
        <p:nvPicPr>
          <p:cNvPr id="13" name="Picture 12">
            <a:extLst>
              <a:ext uri="{FF2B5EF4-FFF2-40B4-BE49-F238E27FC236}">
                <a16:creationId xmlns:a16="http://schemas.microsoft.com/office/drawing/2014/main" id="{305B06E3-6230-F062-8735-8BF103DFA064}"/>
              </a:ext>
            </a:extLst>
          </p:cNvPr>
          <p:cNvPicPr>
            <a:picLocks noChangeAspect="1"/>
          </p:cNvPicPr>
          <p:nvPr/>
        </p:nvPicPr>
        <p:blipFill>
          <a:blip r:embed="rId7"/>
          <a:stretch>
            <a:fillRect/>
          </a:stretch>
        </p:blipFill>
        <p:spPr>
          <a:xfrm>
            <a:off x="5708981" y="1344695"/>
            <a:ext cx="5598433" cy="1913782"/>
          </a:xfrm>
          <a:prstGeom prst="rect">
            <a:avLst/>
          </a:prstGeom>
        </p:spPr>
      </p:pic>
      <p:pic>
        <p:nvPicPr>
          <p:cNvPr id="4" name="Audio Recording 22 Apr 2024 at 19:23:56">
            <a:hlinkClick r:id="" action="ppaction://media"/>
            <a:extLst>
              <a:ext uri="{FF2B5EF4-FFF2-40B4-BE49-F238E27FC236}">
                <a16:creationId xmlns:a16="http://schemas.microsoft.com/office/drawing/2014/main" id="{D8DF64F5-CCEF-9C12-A343-76E364958B5D}"/>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20981" y="6045200"/>
            <a:ext cx="812800" cy="812800"/>
          </a:xfrm>
          <a:prstGeom prst="rect">
            <a:avLst/>
          </a:prstGeom>
        </p:spPr>
      </p:pic>
    </p:spTree>
    <p:extLst>
      <p:ext uri="{BB962C8B-B14F-4D97-AF65-F5344CB8AC3E}">
        <p14:creationId xmlns:p14="http://schemas.microsoft.com/office/powerpoint/2010/main" val="382334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05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170F5-B40A-FAAD-414A-DA8BF3DDE763}"/>
              </a:ext>
            </a:extLst>
          </p:cNvPr>
          <p:cNvSpPr>
            <a:spLocks noGrp="1"/>
          </p:cNvSpPr>
          <p:nvPr>
            <p:ph type="title"/>
          </p:nvPr>
        </p:nvSpPr>
        <p:spPr/>
        <p:txBody>
          <a:bodyPr/>
          <a:lstStyle/>
          <a:p>
            <a:r>
              <a:rPr lang="en-US"/>
              <a:t>Results – Mesh Dependence study</a:t>
            </a:r>
            <a:endParaRPr lang="en-GB"/>
          </a:p>
        </p:txBody>
      </p:sp>
      <p:sp>
        <p:nvSpPr>
          <p:cNvPr id="3" name="Content Placeholder 2">
            <a:extLst>
              <a:ext uri="{FF2B5EF4-FFF2-40B4-BE49-F238E27FC236}">
                <a16:creationId xmlns:a16="http://schemas.microsoft.com/office/drawing/2014/main" id="{AE7E7B2C-FB28-D239-2607-467A95D875BD}"/>
              </a:ext>
            </a:extLst>
          </p:cNvPr>
          <p:cNvSpPr>
            <a:spLocks noGrp="1"/>
          </p:cNvSpPr>
          <p:nvPr>
            <p:ph idx="1"/>
          </p:nvPr>
        </p:nvSpPr>
        <p:spPr>
          <a:xfrm>
            <a:off x="8560384" y="643368"/>
            <a:ext cx="2790211" cy="2785632"/>
          </a:xfrm>
        </p:spPr>
        <p:txBody>
          <a:bodyPr/>
          <a:lstStyle/>
          <a:p>
            <a:r>
              <a:rPr lang="en-US"/>
              <a:t>Coarse had limited resolution</a:t>
            </a:r>
          </a:p>
          <a:p>
            <a:r>
              <a:rPr lang="en-US"/>
              <a:t>Medium mesh shows acceptable values</a:t>
            </a:r>
          </a:p>
          <a:p>
            <a:r>
              <a:rPr lang="en-US"/>
              <a:t>However, struggles with convergence</a:t>
            </a:r>
          </a:p>
          <a:p>
            <a:r>
              <a:rPr lang="en-US"/>
              <a:t>Therefore, the fine mesh was chosen</a:t>
            </a:r>
            <a:endParaRPr lang="en-GB"/>
          </a:p>
        </p:txBody>
      </p:sp>
      <p:pic>
        <p:nvPicPr>
          <p:cNvPr id="1026" name="Picture 2">
            <a:extLst>
              <a:ext uri="{FF2B5EF4-FFF2-40B4-BE49-F238E27FC236}">
                <a16:creationId xmlns:a16="http://schemas.microsoft.com/office/drawing/2014/main" id="{ACBF2B47-AB2F-1AD5-B74D-33D777A6191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198" t="3592" r="52577" b="51181"/>
          <a:stretch/>
        </p:blipFill>
        <p:spPr bwMode="auto">
          <a:xfrm>
            <a:off x="341784" y="1550278"/>
            <a:ext cx="4006913" cy="20438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1F9B14A-462B-B7D7-56F4-8C15BA2716BE}"/>
              </a:ext>
            </a:extLst>
          </p:cNvPr>
          <p:cNvPicPr>
            <a:picLocks noChangeAspect="1"/>
          </p:cNvPicPr>
          <p:nvPr/>
        </p:nvPicPr>
        <p:blipFill>
          <a:blip r:embed="rId6"/>
          <a:stretch>
            <a:fillRect/>
          </a:stretch>
        </p:blipFill>
        <p:spPr>
          <a:xfrm>
            <a:off x="4540296" y="3903648"/>
            <a:ext cx="4333990" cy="1637906"/>
          </a:xfrm>
          <a:prstGeom prst="rect">
            <a:avLst/>
          </a:prstGeom>
        </p:spPr>
      </p:pic>
      <p:pic>
        <p:nvPicPr>
          <p:cNvPr id="4" name="Picture 2">
            <a:extLst>
              <a:ext uri="{FF2B5EF4-FFF2-40B4-BE49-F238E27FC236}">
                <a16:creationId xmlns:a16="http://schemas.microsoft.com/office/drawing/2014/main" id="{62E0447E-E2FC-1C30-9D79-3EBE10EE95A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9895" t="2407" r="6879" b="51860"/>
          <a:stretch/>
        </p:blipFill>
        <p:spPr bwMode="auto">
          <a:xfrm>
            <a:off x="341784" y="3594081"/>
            <a:ext cx="4006913" cy="206668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D18D330E-EE6A-29C9-B91B-DE0EC873AD4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353" t="51214" r="52721" b="4490"/>
          <a:stretch/>
        </p:blipFill>
        <p:spPr bwMode="auto">
          <a:xfrm>
            <a:off x="4348696" y="1467981"/>
            <a:ext cx="4287593" cy="220839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6C0D0466-E67E-8FD0-29D9-B1F64D4C84F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7518" t="63121" r="22299" b="19045"/>
          <a:stretch/>
        </p:blipFill>
        <p:spPr bwMode="auto">
          <a:xfrm>
            <a:off x="3000469" y="3830875"/>
            <a:ext cx="1114331" cy="95133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542D355E-2426-A092-C81F-083B50ECAEF7}"/>
              </a:ext>
            </a:extLst>
          </p:cNvPr>
          <p:cNvGraphicFramePr>
            <a:graphicFrameLocks noGrp="1"/>
          </p:cNvGraphicFramePr>
          <p:nvPr>
            <p:extLst>
              <p:ext uri="{D42A27DB-BD31-4B8C-83A1-F6EECF244321}">
                <p14:modId xmlns:p14="http://schemas.microsoft.com/office/powerpoint/2010/main" val="1007977229"/>
              </p:ext>
            </p:extLst>
          </p:nvPr>
        </p:nvGraphicFramePr>
        <p:xfrm>
          <a:off x="2175557" y="6135410"/>
          <a:ext cx="6113780" cy="511113"/>
        </p:xfrm>
        <a:graphic>
          <a:graphicData uri="http://schemas.openxmlformats.org/drawingml/2006/table">
            <a:tbl>
              <a:tblPr firstRow="1" firstCol="1" bandRow="1">
                <a:tableStyleId>{5C22544A-7EE6-4342-B048-85BDC9FD1C3A}</a:tableStyleId>
              </a:tblPr>
              <a:tblGrid>
                <a:gridCol w="1018540">
                  <a:extLst>
                    <a:ext uri="{9D8B030D-6E8A-4147-A177-3AD203B41FA5}">
                      <a16:colId xmlns:a16="http://schemas.microsoft.com/office/drawing/2014/main" val="299374114"/>
                    </a:ext>
                  </a:extLst>
                </a:gridCol>
                <a:gridCol w="1018540">
                  <a:extLst>
                    <a:ext uri="{9D8B030D-6E8A-4147-A177-3AD203B41FA5}">
                      <a16:colId xmlns:a16="http://schemas.microsoft.com/office/drawing/2014/main" val="978970973"/>
                    </a:ext>
                  </a:extLst>
                </a:gridCol>
                <a:gridCol w="1019175">
                  <a:extLst>
                    <a:ext uri="{9D8B030D-6E8A-4147-A177-3AD203B41FA5}">
                      <a16:colId xmlns:a16="http://schemas.microsoft.com/office/drawing/2014/main" val="2864508029"/>
                    </a:ext>
                  </a:extLst>
                </a:gridCol>
                <a:gridCol w="1019175">
                  <a:extLst>
                    <a:ext uri="{9D8B030D-6E8A-4147-A177-3AD203B41FA5}">
                      <a16:colId xmlns:a16="http://schemas.microsoft.com/office/drawing/2014/main" val="4090712705"/>
                    </a:ext>
                  </a:extLst>
                </a:gridCol>
                <a:gridCol w="1019175">
                  <a:extLst>
                    <a:ext uri="{9D8B030D-6E8A-4147-A177-3AD203B41FA5}">
                      <a16:colId xmlns:a16="http://schemas.microsoft.com/office/drawing/2014/main" val="3409539527"/>
                    </a:ext>
                  </a:extLst>
                </a:gridCol>
                <a:gridCol w="1019175">
                  <a:extLst>
                    <a:ext uri="{9D8B030D-6E8A-4147-A177-3AD203B41FA5}">
                      <a16:colId xmlns:a16="http://schemas.microsoft.com/office/drawing/2014/main" val="1835165235"/>
                    </a:ext>
                  </a:extLst>
                </a:gridCol>
              </a:tblGrid>
              <a:tr h="0">
                <a:tc>
                  <a:txBody>
                    <a:bodyPr/>
                    <a:lstStyle/>
                    <a:p>
                      <a:pPr algn="just">
                        <a:lnSpc>
                          <a:spcPct val="107000"/>
                        </a:lnSpc>
                        <a:spcAft>
                          <a:spcPts val="800"/>
                        </a:spcAft>
                      </a:pPr>
                      <a:r>
                        <a:rPr lang="en-GB" sz="1100">
                          <a:effectLst/>
                        </a:rPr>
                        <a:t>Mesh</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0070C0"/>
                    </a:solidFill>
                  </a:tcPr>
                </a:tc>
                <a:tc>
                  <a:txBody>
                    <a:bodyPr/>
                    <a:lstStyle/>
                    <a:p>
                      <a:pPr algn="just">
                        <a:lnSpc>
                          <a:spcPct val="107000"/>
                        </a:lnSpc>
                        <a:spcAft>
                          <a:spcPts val="800"/>
                        </a:spcAft>
                      </a:pPr>
                      <a:r>
                        <a:rPr lang="en-GB" sz="1100">
                          <a:effectLst/>
                        </a:rPr>
                        <a:t>Very Course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0070C0"/>
                    </a:solidFill>
                  </a:tcPr>
                </a:tc>
                <a:tc>
                  <a:txBody>
                    <a:bodyPr/>
                    <a:lstStyle/>
                    <a:p>
                      <a:pPr algn="just">
                        <a:lnSpc>
                          <a:spcPct val="107000"/>
                        </a:lnSpc>
                        <a:spcAft>
                          <a:spcPts val="800"/>
                        </a:spcAft>
                      </a:pPr>
                      <a:r>
                        <a:rPr lang="en-GB" sz="1100">
                          <a:effectLst/>
                        </a:rPr>
                        <a:t>Course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0070C0"/>
                    </a:solidFill>
                  </a:tcPr>
                </a:tc>
                <a:tc>
                  <a:txBody>
                    <a:bodyPr/>
                    <a:lstStyle/>
                    <a:p>
                      <a:pPr algn="just">
                        <a:lnSpc>
                          <a:spcPct val="107000"/>
                        </a:lnSpc>
                        <a:spcAft>
                          <a:spcPts val="800"/>
                        </a:spcAft>
                      </a:pPr>
                      <a:r>
                        <a:rPr lang="en-GB" sz="1100">
                          <a:effectLst/>
                        </a:rPr>
                        <a:t>Medium</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0070C0"/>
                    </a:solidFill>
                  </a:tcPr>
                </a:tc>
                <a:tc>
                  <a:txBody>
                    <a:bodyPr/>
                    <a:lstStyle/>
                    <a:p>
                      <a:pPr algn="just">
                        <a:lnSpc>
                          <a:spcPct val="107000"/>
                        </a:lnSpc>
                        <a:spcAft>
                          <a:spcPts val="800"/>
                        </a:spcAft>
                      </a:pPr>
                      <a:r>
                        <a:rPr lang="en-GB" sz="1100">
                          <a:effectLst/>
                        </a:rPr>
                        <a:t>Fine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0070C0"/>
                    </a:solidFill>
                  </a:tcPr>
                </a:tc>
                <a:tc>
                  <a:txBody>
                    <a:bodyPr/>
                    <a:lstStyle/>
                    <a:p>
                      <a:pPr algn="just">
                        <a:lnSpc>
                          <a:spcPct val="107000"/>
                        </a:lnSpc>
                        <a:spcAft>
                          <a:spcPts val="800"/>
                        </a:spcAft>
                      </a:pPr>
                      <a:r>
                        <a:rPr lang="en-GB" sz="1100">
                          <a:effectLst/>
                        </a:rPr>
                        <a:t>Very Fine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0070C0"/>
                    </a:solidFill>
                  </a:tcPr>
                </a:tc>
                <a:extLst>
                  <a:ext uri="{0D108BD9-81ED-4DB2-BD59-A6C34878D82A}">
                    <a16:rowId xmlns:a16="http://schemas.microsoft.com/office/drawing/2014/main" val="2342150132"/>
                  </a:ext>
                </a:extLst>
              </a:tr>
              <a:tr h="0">
                <a:tc>
                  <a:txBody>
                    <a:bodyPr/>
                    <a:lstStyle/>
                    <a:p>
                      <a:pPr algn="just">
                        <a:lnSpc>
                          <a:spcPct val="107000"/>
                        </a:lnSpc>
                        <a:spcAft>
                          <a:spcPts val="800"/>
                        </a:spcAft>
                      </a:pPr>
                      <a:r>
                        <a:rPr lang="en-GB" sz="1100">
                          <a:solidFill>
                            <a:sysClr val="windowText" lastClr="000000"/>
                          </a:solidFill>
                          <a:effectLst/>
                        </a:rPr>
                        <a:t>Bulk mesh</a:t>
                      </a:r>
                      <a:endParaRPr lang="en-GB" sz="110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solidFill>
                  </a:tcPr>
                </a:tc>
                <a:tc>
                  <a:txBody>
                    <a:bodyPr/>
                    <a:lstStyle/>
                    <a:p>
                      <a:pPr algn="just">
                        <a:lnSpc>
                          <a:spcPct val="107000"/>
                        </a:lnSpc>
                        <a:spcAft>
                          <a:spcPts val="800"/>
                        </a:spcAft>
                      </a:pPr>
                      <a:r>
                        <a:rPr lang="en-GB" sz="1100">
                          <a:effectLst/>
                        </a:rPr>
                        <a:t>10 x 20,000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en-GB" sz="1100">
                          <a:effectLst/>
                        </a:rPr>
                        <a:t>15 x 20,000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en-GB" sz="1100">
                          <a:effectLst/>
                        </a:rPr>
                        <a:t>20 x 20,000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en-GB" sz="1100">
                          <a:effectLst/>
                        </a:rPr>
                        <a:t>25 x 20,000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en-GB" sz="1100">
                          <a:effectLst/>
                        </a:rPr>
                        <a:t>30 x 20,000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10635214"/>
                  </a:ext>
                </a:extLst>
              </a:tr>
              <a:tr h="0">
                <a:tc>
                  <a:txBody>
                    <a:bodyPr/>
                    <a:lstStyle/>
                    <a:p>
                      <a:pPr algn="just">
                        <a:lnSpc>
                          <a:spcPct val="107000"/>
                        </a:lnSpc>
                        <a:spcAft>
                          <a:spcPts val="800"/>
                        </a:spcAft>
                      </a:pPr>
                      <a:r>
                        <a:rPr lang="en-GB" sz="1100">
                          <a:solidFill>
                            <a:sysClr val="windowText" lastClr="000000"/>
                          </a:solidFill>
                          <a:effectLst/>
                        </a:rPr>
                        <a:t>Total cells</a:t>
                      </a:r>
                      <a:endParaRPr lang="en-GB" sz="110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solidFill>
                  </a:tcPr>
                </a:tc>
                <a:tc>
                  <a:txBody>
                    <a:bodyPr/>
                    <a:lstStyle/>
                    <a:p>
                      <a:pPr algn="just">
                        <a:lnSpc>
                          <a:spcPct val="107000"/>
                        </a:lnSpc>
                        <a:spcAft>
                          <a:spcPts val="800"/>
                        </a:spcAft>
                      </a:pPr>
                      <a:r>
                        <a:rPr lang="en-GB" sz="1100">
                          <a:effectLst/>
                        </a:rPr>
                        <a:t>500,000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en-GB" sz="1100">
                          <a:effectLst/>
                        </a:rPr>
                        <a:t>600,000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en-GB" sz="1100">
                          <a:effectLst/>
                        </a:rPr>
                        <a:t>700,000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en-GB" sz="1100">
                          <a:effectLst/>
                        </a:rPr>
                        <a:t>780,000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en-GB" sz="1100">
                          <a:effectLst/>
                        </a:rPr>
                        <a:t>880,000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95260922"/>
                  </a:ext>
                </a:extLst>
              </a:tr>
            </a:tbl>
          </a:graphicData>
        </a:graphic>
      </p:graphicFrame>
      <p:pic>
        <p:nvPicPr>
          <p:cNvPr id="9" name="Audio Recording 22 Apr 2024 at 19:27:43">
            <a:hlinkClick r:id="" action="ppaction://media"/>
            <a:extLst>
              <a:ext uri="{FF2B5EF4-FFF2-40B4-BE49-F238E27FC236}">
                <a16:creationId xmlns:a16="http://schemas.microsoft.com/office/drawing/2014/main" id="{890CDD74-DD61-A941-AFC7-28ED6DC250C0}"/>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20981" y="5984566"/>
            <a:ext cx="812800" cy="812800"/>
          </a:xfrm>
          <a:prstGeom prst="rect">
            <a:avLst/>
          </a:prstGeom>
        </p:spPr>
      </p:pic>
    </p:spTree>
    <p:extLst>
      <p:ext uri="{BB962C8B-B14F-4D97-AF65-F5344CB8AC3E}">
        <p14:creationId xmlns:p14="http://schemas.microsoft.com/office/powerpoint/2010/main" val="1861843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3196"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9"/>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549E-E4AC-381B-E3D5-DFBAA510502B}"/>
              </a:ext>
            </a:extLst>
          </p:cNvPr>
          <p:cNvSpPr>
            <a:spLocks noGrp="1"/>
          </p:cNvSpPr>
          <p:nvPr>
            <p:ph type="title"/>
          </p:nvPr>
        </p:nvSpPr>
        <p:spPr/>
        <p:txBody>
          <a:bodyPr lIns="91440" tIns="45720" rIns="91440" bIns="45720" anchor="t"/>
          <a:lstStyle/>
          <a:p>
            <a:r>
              <a:rPr lang="en-US" sz="3700">
                <a:ea typeface="ＭＳ Ｐゴシック"/>
              </a:rPr>
              <a:t>Velocity results</a:t>
            </a:r>
            <a:endParaRPr lang="en-US"/>
          </a:p>
        </p:txBody>
      </p:sp>
      <p:pic>
        <p:nvPicPr>
          <p:cNvPr id="4" name="Content Placeholder 3">
            <a:extLst>
              <a:ext uri="{FF2B5EF4-FFF2-40B4-BE49-F238E27FC236}">
                <a16:creationId xmlns:a16="http://schemas.microsoft.com/office/drawing/2014/main" id="{6A861388-2561-3052-3BDD-5FB05B926301}"/>
              </a:ext>
            </a:extLst>
          </p:cNvPr>
          <p:cNvPicPr>
            <a:picLocks noGrp="1" noChangeAspect="1"/>
          </p:cNvPicPr>
          <p:nvPr>
            <p:ph idx="1"/>
          </p:nvPr>
        </p:nvPicPr>
        <p:blipFill rotWithShape="1">
          <a:blip r:embed="rId5"/>
          <a:srcRect t="-882" r="51557" b="-386"/>
          <a:stretch/>
        </p:blipFill>
        <p:spPr>
          <a:xfrm>
            <a:off x="6095691" y="316298"/>
            <a:ext cx="5212422" cy="4477506"/>
          </a:xfrm>
        </p:spPr>
      </p:pic>
      <p:sp>
        <p:nvSpPr>
          <p:cNvPr id="7" name="TextBox 6">
            <a:extLst>
              <a:ext uri="{FF2B5EF4-FFF2-40B4-BE49-F238E27FC236}">
                <a16:creationId xmlns:a16="http://schemas.microsoft.com/office/drawing/2014/main" id="{5776F95D-24F5-722E-AD47-2D17C2D38E35}"/>
              </a:ext>
            </a:extLst>
          </p:cNvPr>
          <p:cNvSpPr txBox="1"/>
          <p:nvPr/>
        </p:nvSpPr>
        <p:spPr>
          <a:xfrm>
            <a:off x="690562" y="2047875"/>
            <a:ext cx="5412625" cy="27392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a:buChar char="•"/>
            </a:pPr>
            <a:endParaRPr lang="en-GB" sz="2000">
              <a:cs typeface="Arial"/>
            </a:endParaRPr>
          </a:p>
          <a:p>
            <a:pPr marL="571500" indent="-571500">
              <a:buFont typeface="Arial"/>
              <a:buChar char="•"/>
            </a:pPr>
            <a:r>
              <a:rPr lang="en-GB" sz="2000">
                <a:cs typeface="Arial"/>
              </a:rPr>
              <a:t>Increasing flow rate led to increasing velocity across the board</a:t>
            </a:r>
          </a:p>
          <a:p>
            <a:pPr marL="571500" indent="-571500">
              <a:buFont typeface="Arial"/>
              <a:buChar char="•"/>
            </a:pPr>
            <a:endParaRPr lang="en-GB" sz="2000">
              <a:cs typeface="Arial"/>
            </a:endParaRPr>
          </a:p>
          <a:p>
            <a:pPr marL="571500" indent="-571500">
              <a:buFont typeface="Arial"/>
              <a:buChar char="•"/>
            </a:pPr>
            <a:r>
              <a:rPr lang="en-GB" sz="2000">
                <a:cs typeface="Arial"/>
              </a:rPr>
              <a:t>Additionally lead to increased variation between constant and variable fluid properties</a:t>
            </a:r>
          </a:p>
          <a:p>
            <a:pPr marL="571500" indent="-571500">
              <a:buFont typeface="Arial"/>
              <a:buChar char="•"/>
            </a:pPr>
            <a:endParaRPr lang="en-US" sz="3200">
              <a:cs typeface="Arial"/>
            </a:endParaRPr>
          </a:p>
        </p:txBody>
      </p:sp>
      <p:sp>
        <p:nvSpPr>
          <p:cNvPr id="3" name="TextBox 2">
            <a:extLst>
              <a:ext uri="{FF2B5EF4-FFF2-40B4-BE49-F238E27FC236}">
                <a16:creationId xmlns:a16="http://schemas.microsoft.com/office/drawing/2014/main" id="{25963BA3-5767-BD38-5707-27C33A65D9BE}"/>
              </a:ext>
            </a:extLst>
          </p:cNvPr>
          <p:cNvSpPr txBox="1"/>
          <p:nvPr/>
        </p:nvSpPr>
        <p:spPr>
          <a:xfrm>
            <a:off x="6453353" y="4800807"/>
            <a:ext cx="45118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Velocity and temperature profiles across the outlet. Solid lines represent constant physical properties and dashed lines represent temperature dependent physical properties</a:t>
            </a:r>
            <a:endParaRPr lang="en-US" sz="1200">
              <a:cs typeface="Arial"/>
            </a:endParaRPr>
          </a:p>
        </p:txBody>
      </p:sp>
      <p:pic>
        <p:nvPicPr>
          <p:cNvPr id="5" name="Audio Recording 22 Apr 2024 at 19:28:53">
            <a:hlinkClick r:id="" action="ppaction://media"/>
            <a:extLst>
              <a:ext uri="{FF2B5EF4-FFF2-40B4-BE49-F238E27FC236}">
                <a16:creationId xmlns:a16="http://schemas.microsoft.com/office/drawing/2014/main" id="{2D157366-66A6-D179-CF02-5817D94CD4DE}"/>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20981" y="6049075"/>
            <a:ext cx="812800" cy="812800"/>
          </a:xfrm>
          <a:prstGeom prst="rect">
            <a:avLst/>
          </a:prstGeom>
        </p:spPr>
      </p:pic>
    </p:spTree>
    <p:extLst>
      <p:ext uri="{BB962C8B-B14F-4D97-AF65-F5344CB8AC3E}">
        <p14:creationId xmlns:p14="http://schemas.microsoft.com/office/powerpoint/2010/main" val="95017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449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6253-D90A-2853-D244-C56209087616}"/>
              </a:ext>
            </a:extLst>
          </p:cNvPr>
          <p:cNvSpPr>
            <a:spLocks noGrp="1"/>
          </p:cNvSpPr>
          <p:nvPr>
            <p:ph type="title"/>
          </p:nvPr>
        </p:nvSpPr>
        <p:spPr/>
        <p:txBody>
          <a:bodyPr lIns="91440" tIns="45720" rIns="91440" bIns="45720" anchor="t"/>
          <a:lstStyle/>
          <a:p>
            <a:r>
              <a:rPr lang="en-US" sz="3700">
                <a:ea typeface="ＭＳ Ｐゴシック"/>
              </a:rPr>
              <a:t>Temperature results</a:t>
            </a:r>
            <a:endParaRPr lang="en-US" sz="3700"/>
          </a:p>
        </p:txBody>
      </p:sp>
      <p:pic>
        <p:nvPicPr>
          <p:cNvPr id="4" name="Picture 3">
            <a:extLst>
              <a:ext uri="{FF2B5EF4-FFF2-40B4-BE49-F238E27FC236}">
                <a16:creationId xmlns:a16="http://schemas.microsoft.com/office/drawing/2014/main" id="{46F90991-00AD-503B-286B-05370956E287}"/>
              </a:ext>
            </a:extLst>
          </p:cNvPr>
          <p:cNvPicPr>
            <a:picLocks noChangeAspect="1"/>
          </p:cNvPicPr>
          <p:nvPr/>
        </p:nvPicPr>
        <p:blipFill rotWithShape="1">
          <a:blip r:embed="rId5"/>
          <a:srcRect l="49260" t="2985" r="1185" b="-2488"/>
          <a:stretch/>
        </p:blipFill>
        <p:spPr>
          <a:xfrm>
            <a:off x="6096277" y="545031"/>
            <a:ext cx="5545501" cy="4411249"/>
          </a:xfrm>
          <a:prstGeom prst="rect">
            <a:avLst/>
          </a:prstGeom>
        </p:spPr>
      </p:pic>
      <p:sp>
        <p:nvSpPr>
          <p:cNvPr id="6" name="TextBox 5">
            <a:extLst>
              <a:ext uri="{FF2B5EF4-FFF2-40B4-BE49-F238E27FC236}">
                <a16:creationId xmlns:a16="http://schemas.microsoft.com/office/drawing/2014/main" id="{C9E1D509-225B-EFCA-E9A5-EC19E6DF3AF4}"/>
              </a:ext>
            </a:extLst>
          </p:cNvPr>
          <p:cNvSpPr txBox="1"/>
          <p:nvPr/>
        </p:nvSpPr>
        <p:spPr>
          <a:xfrm>
            <a:off x="565978" y="1766956"/>
            <a:ext cx="4762499"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000">
                <a:cs typeface="Arial"/>
              </a:rPr>
              <a:t>As flow rate increased, average temperature and temperature difference across the flow decreased</a:t>
            </a:r>
          </a:p>
          <a:p>
            <a:pPr marL="285750" indent="-285750">
              <a:buFont typeface="Arial"/>
              <a:buChar char="•"/>
            </a:pPr>
            <a:endParaRPr lang="en-GB" sz="2000">
              <a:cs typeface="Arial"/>
            </a:endParaRPr>
          </a:p>
          <a:p>
            <a:pPr marL="285750" indent="-285750">
              <a:buFont typeface="Arial"/>
              <a:buChar char="•"/>
            </a:pPr>
            <a:r>
              <a:rPr lang="en-GB" sz="2000">
                <a:cs typeface="Arial"/>
              </a:rPr>
              <a:t>Temperature dependent fluid properties saw higher initial outer wall temperatures across the board </a:t>
            </a:r>
          </a:p>
          <a:p>
            <a:pPr marL="285750" indent="-285750">
              <a:buFont typeface="Arial"/>
              <a:buChar char="•"/>
            </a:pPr>
            <a:endParaRPr lang="en-GB" sz="2000">
              <a:cs typeface="Arial"/>
            </a:endParaRPr>
          </a:p>
          <a:p>
            <a:pPr marL="285750" indent="-285750">
              <a:buFont typeface="Arial"/>
              <a:buChar char="•"/>
            </a:pPr>
            <a:r>
              <a:rPr lang="en-GB" sz="2000">
                <a:cs typeface="Arial"/>
              </a:rPr>
              <a:t>Modelling low flow rates should utilise temperature varying material properties</a:t>
            </a:r>
          </a:p>
        </p:txBody>
      </p:sp>
      <p:sp>
        <p:nvSpPr>
          <p:cNvPr id="5" name="TextBox 4">
            <a:extLst>
              <a:ext uri="{FF2B5EF4-FFF2-40B4-BE49-F238E27FC236}">
                <a16:creationId xmlns:a16="http://schemas.microsoft.com/office/drawing/2014/main" id="{636392F9-E6A6-EAE0-5EB3-7C90718EAA52}"/>
              </a:ext>
            </a:extLst>
          </p:cNvPr>
          <p:cNvSpPr txBox="1"/>
          <p:nvPr/>
        </p:nvSpPr>
        <p:spPr>
          <a:xfrm>
            <a:off x="6368507" y="4922354"/>
            <a:ext cx="49988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temperature profiles across the outlet. Solid lines represent constant physical properties and dashed lines represent temperature dependent physical properties</a:t>
            </a:r>
            <a:endParaRPr lang="en-US"/>
          </a:p>
        </p:txBody>
      </p:sp>
      <p:pic>
        <p:nvPicPr>
          <p:cNvPr id="3" name="Audio Recording 22 Apr 2024 at 19:29:41">
            <a:hlinkClick r:id="" action="ppaction://media"/>
            <a:extLst>
              <a:ext uri="{FF2B5EF4-FFF2-40B4-BE49-F238E27FC236}">
                <a16:creationId xmlns:a16="http://schemas.microsoft.com/office/drawing/2014/main" id="{6D229953-AB65-D8FD-74E5-C173B135B7B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20981" y="6049075"/>
            <a:ext cx="812800" cy="812800"/>
          </a:xfrm>
          <a:prstGeom prst="rect">
            <a:avLst/>
          </a:prstGeom>
        </p:spPr>
      </p:pic>
    </p:spTree>
    <p:extLst>
      <p:ext uri="{BB962C8B-B14F-4D97-AF65-F5344CB8AC3E}">
        <p14:creationId xmlns:p14="http://schemas.microsoft.com/office/powerpoint/2010/main" val="166677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257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7EF44-76D5-894B-CA7A-A634257FAE1A}"/>
              </a:ext>
            </a:extLst>
          </p:cNvPr>
          <p:cNvSpPr>
            <a:spLocks noGrp="1"/>
          </p:cNvSpPr>
          <p:nvPr>
            <p:ph type="title"/>
          </p:nvPr>
        </p:nvSpPr>
        <p:spPr/>
        <p:txBody>
          <a:bodyPr lIns="91440" tIns="45720" rIns="91440" bIns="45720" anchor="t"/>
          <a:lstStyle/>
          <a:p>
            <a:r>
              <a:rPr lang="en-US" sz="3700">
                <a:ea typeface="ＭＳ Ｐゴシック"/>
              </a:rPr>
              <a:t>Prandtl number results</a:t>
            </a:r>
            <a:endParaRPr lang="en-US"/>
          </a:p>
        </p:txBody>
      </p:sp>
      <p:pic>
        <p:nvPicPr>
          <p:cNvPr id="4" name="Picture 3">
            <a:extLst>
              <a:ext uri="{FF2B5EF4-FFF2-40B4-BE49-F238E27FC236}">
                <a16:creationId xmlns:a16="http://schemas.microsoft.com/office/drawing/2014/main" id="{076E4A5A-4B24-E105-DDEF-31896072112C}"/>
              </a:ext>
            </a:extLst>
          </p:cNvPr>
          <p:cNvPicPr>
            <a:picLocks noChangeAspect="1"/>
          </p:cNvPicPr>
          <p:nvPr/>
        </p:nvPicPr>
        <p:blipFill>
          <a:blip r:embed="rId5"/>
          <a:stretch>
            <a:fillRect/>
          </a:stretch>
        </p:blipFill>
        <p:spPr>
          <a:xfrm>
            <a:off x="5915716" y="1532905"/>
            <a:ext cx="5992743" cy="4587322"/>
          </a:xfrm>
          <a:prstGeom prst="rect">
            <a:avLst/>
          </a:prstGeom>
        </p:spPr>
      </p:pic>
      <p:sp>
        <p:nvSpPr>
          <p:cNvPr id="5" name="TextBox 4">
            <a:extLst>
              <a:ext uri="{FF2B5EF4-FFF2-40B4-BE49-F238E27FC236}">
                <a16:creationId xmlns:a16="http://schemas.microsoft.com/office/drawing/2014/main" id="{DB37B9B0-5D7D-C1C0-D6D1-D20F75791F31}"/>
              </a:ext>
            </a:extLst>
          </p:cNvPr>
          <p:cNvSpPr txBox="1"/>
          <p:nvPr/>
        </p:nvSpPr>
        <p:spPr>
          <a:xfrm>
            <a:off x="565978" y="1766956"/>
            <a:ext cx="476249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000">
                <a:cs typeface="Arial"/>
              </a:rPr>
              <a:t>Prandtl number distributions coincide to temperature distribution across the walls</a:t>
            </a:r>
          </a:p>
          <a:p>
            <a:pPr marL="285750" indent="-285750">
              <a:buFont typeface="Arial"/>
              <a:buChar char="•"/>
            </a:pPr>
            <a:endParaRPr lang="en-GB" sz="2000">
              <a:cs typeface="Arial"/>
            </a:endParaRPr>
          </a:p>
          <a:p>
            <a:pPr marL="285750" indent="-285750">
              <a:buFont typeface="Arial"/>
              <a:buChar char="•"/>
            </a:pPr>
            <a:r>
              <a:rPr lang="en-GB" sz="2000">
                <a:cs typeface="Arial"/>
              </a:rPr>
              <a:t>Lower mass flow rates have less variation at the outlet</a:t>
            </a:r>
          </a:p>
          <a:p>
            <a:pPr marL="285750" indent="-285750">
              <a:buFont typeface="Arial"/>
              <a:buChar char="•"/>
            </a:pPr>
            <a:endParaRPr lang="en-GB" sz="2000">
              <a:cs typeface="Arial"/>
            </a:endParaRPr>
          </a:p>
          <a:p>
            <a:pPr marL="285750" indent="-285750">
              <a:buFont typeface="Arial"/>
              <a:buChar char="•"/>
            </a:pPr>
            <a:r>
              <a:rPr lang="en-GB" sz="2000">
                <a:cs typeface="Arial"/>
              </a:rPr>
              <a:t>Steeper Prandtl number transition at the inlet for all flow rates</a:t>
            </a:r>
          </a:p>
          <a:p>
            <a:pPr marL="285750" indent="-285750">
              <a:buFont typeface="Arial"/>
              <a:buChar char="•"/>
            </a:pPr>
            <a:endParaRPr lang="en-GB" sz="2000">
              <a:cs typeface="Arial"/>
            </a:endParaRPr>
          </a:p>
          <a:p>
            <a:pPr marL="285750" indent="-285750">
              <a:buFont typeface="Arial"/>
              <a:buChar char="•"/>
            </a:pPr>
            <a:r>
              <a:rPr lang="en-GB" sz="2000">
                <a:cs typeface="Arial"/>
              </a:rPr>
              <a:t>Sharp Prandtl number detected at the wall</a:t>
            </a:r>
          </a:p>
        </p:txBody>
      </p:sp>
      <p:sp>
        <p:nvSpPr>
          <p:cNvPr id="3" name="TextBox 2">
            <a:extLst>
              <a:ext uri="{FF2B5EF4-FFF2-40B4-BE49-F238E27FC236}">
                <a16:creationId xmlns:a16="http://schemas.microsoft.com/office/drawing/2014/main" id="{3A5D2C7D-7FF3-AB16-B292-0BFE87A671D3}"/>
              </a:ext>
            </a:extLst>
          </p:cNvPr>
          <p:cNvSpPr txBox="1"/>
          <p:nvPr/>
        </p:nvSpPr>
        <p:spPr>
          <a:xfrm>
            <a:off x="6699186" y="6115674"/>
            <a:ext cx="49988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Prandtl number distribution. Solid lines showing inlet and dashed lines showing outlet values.(When Constant material properties were used a Prandtl number of 0.715138 was achieved at all points in the flow</a:t>
            </a:r>
            <a:endParaRPr lang="en-US"/>
          </a:p>
        </p:txBody>
      </p:sp>
      <p:pic>
        <p:nvPicPr>
          <p:cNvPr id="6" name="Audio Recording 22 Apr 2024 at 19:33:08">
            <a:hlinkClick r:id="" action="ppaction://media"/>
            <a:extLst>
              <a:ext uri="{FF2B5EF4-FFF2-40B4-BE49-F238E27FC236}">
                <a16:creationId xmlns:a16="http://schemas.microsoft.com/office/drawing/2014/main" id="{34CDB9BC-3C3F-7804-DBEF-0CC5BCCCF558}"/>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283541" y="6045200"/>
            <a:ext cx="812800" cy="812800"/>
          </a:xfrm>
          <a:prstGeom prst="rect">
            <a:avLst/>
          </a:prstGeom>
        </p:spPr>
      </p:pic>
    </p:spTree>
    <p:extLst>
      <p:ext uri="{BB962C8B-B14F-4D97-AF65-F5344CB8AC3E}">
        <p14:creationId xmlns:p14="http://schemas.microsoft.com/office/powerpoint/2010/main" val="367403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878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1D09A-848B-FEE9-C39F-C89E5C32DEA9}"/>
              </a:ext>
            </a:extLst>
          </p:cNvPr>
          <p:cNvSpPr>
            <a:spLocks noGrp="1"/>
          </p:cNvSpPr>
          <p:nvPr>
            <p:ph type="title"/>
          </p:nvPr>
        </p:nvSpPr>
        <p:spPr>
          <a:xfrm>
            <a:off x="128370" y="241349"/>
            <a:ext cx="2127150" cy="770273"/>
          </a:xfrm>
        </p:spPr>
        <p:txBody>
          <a:bodyPr/>
          <a:lstStyle/>
          <a:p>
            <a:r>
              <a:rPr lang="en-GB" sz="1800"/>
              <a:t>Turbulence Study Results</a:t>
            </a:r>
          </a:p>
        </p:txBody>
      </p:sp>
      <p:pic>
        <p:nvPicPr>
          <p:cNvPr id="5" name="Content Placeholder 4" descr="A comparison of a diagram&#10;&#10;Description automatically generated with medium confidence">
            <a:extLst>
              <a:ext uri="{FF2B5EF4-FFF2-40B4-BE49-F238E27FC236}">
                <a16:creationId xmlns:a16="http://schemas.microsoft.com/office/drawing/2014/main" id="{B460E0FC-00D2-777E-C6B1-EC448B33116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897924" y="2707321"/>
            <a:ext cx="8396152" cy="3772247"/>
          </a:xfrm>
        </p:spPr>
      </p:pic>
      <p:pic>
        <p:nvPicPr>
          <p:cNvPr id="7" name="Picture 6" descr="A graph of a number of blue rectangular bars&#10;&#10;Description automatically generated">
            <a:extLst>
              <a:ext uri="{FF2B5EF4-FFF2-40B4-BE49-F238E27FC236}">
                <a16:creationId xmlns:a16="http://schemas.microsoft.com/office/drawing/2014/main" id="{A0C0B00B-9353-C619-AE4B-B01A91B1B9B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01781" y="305817"/>
            <a:ext cx="3218363" cy="2486301"/>
          </a:xfrm>
          <a:prstGeom prst="rect">
            <a:avLst/>
          </a:prstGeom>
        </p:spPr>
      </p:pic>
      <p:pic>
        <p:nvPicPr>
          <p:cNvPr id="15" name="Picture 14" descr="A graph of blue rectangular bars&#10;&#10;Description automatically generated">
            <a:extLst>
              <a:ext uri="{FF2B5EF4-FFF2-40B4-BE49-F238E27FC236}">
                <a16:creationId xmlns:a16="http://schemas.microsoft.com/office/drawing/2014/main" id="{2798D822-5661-FD37-8B81-DD44D6E9025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20144" y="305817"/>
            <a:ext cx="3158874" cy="2515720"/>
          </a:xfrm>
          <a:prstGeom prst="rect">
            <a:avLst/>
          </a:prstGeom>
        </p:spPr>
      </p:pic>
      <p:pic>
        <p:nvPicPr>
          <p:cNvPr id="17" name="Picture 16" descr="A graph of different turbulence models&#10;&#10;Description automatically generated">
            <a:extLst>
              <a:ext uri="{FF2B5EF4-FFF2-40B4-BE49-F238E27FC236}">
                <a16:creationId xmlns:a16="http://schemas.microsoft.com/office/drawing/2014/main" id="{0F93988B-127A-3B56-94DA-AB0DC5E7AD4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538508" y="378432"/>
            <a:ext cx="3158874" cy="2467404"/>
          </a:xfrm>
          <a:prstGeom prst="rect">
            <a:avLst/>
          </a:prstGeom>
        </p:spPr>
      </p:pic>
      <p:pic>
        <p:nvPicPr>
          <p:cNvPr id="3" name="Audio Recording 22 Apr 2024 at 19:35:12">
            <a:hlinkClick r:id="" action="ppaction://media"/>
            <a:extLst>
              <a:ext uri="{FF2B5EF4-FFF2-40B4-BE49-F238E27FC236}">
                <a16:creationId xmlns:a16="http://schemas.microsoft.com/office/drawing/2014/main" id="{9527E7D5-BBE4-1294-DB2D-A153A803F89A}"/>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28370" y="6045200"/>
            <a:ext cx="812800" cy="812800"/>
          </a:xfrm>
          <a:prstGeom prst="rect">
            <a:avLst/>
          </a:prstGeom>
        </p:spPr>
      </p:pic>
    </p:spTree>
    <p:extLst>
      <p:ext uri="{BB962C8B-B14F-4D97-AF65-F5344CB8AC3E}">
        <p14:creationId xmlns:p14="http://schemas.microsoft.com/office/powerpoint/2010/main" val="168372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132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6037-CCDC-5DF9-F207-441059852886}"/>
              </a:ext>
            </a:extLst>
          </p:cNvPr>
          <p:cNvSpPr>
            <a:spLocks noGrp="1"/>
          </p:cNvSpPr>
          <p:nvPr>
            <p:ph type="title"/>
          </p:nvPr>
        </p:nvSpPr>
        <p:spPr/>
        <p:txBody>
          <a:bodyPr lIns="91440" tIns="45720" rIns="91440" bIns="45720" anchor="t"/>
          <a:lstStyle/>
          <a:p>
            <a:r>
              <a:rPr lang="en-US" sz="3700">
                <a:ea typeface="ＭＳ Ｐゴシック"/>
              </a:rPr>
              <a:t>Conclusions</a:t>
            </a:r>
            <a:endParaRPr lang="en-US"/>
          </a:p>
        </p:txBody>
      </p:sp>
      <p:sp>
        <p:nvSpPr>
          <p:cNvPr id="3" name="Content Placeholder 2">
            <a:extLst>
              <a:ext uri="{FF2B5EF4-FFF2-40B4-BE49-F238E27FC236}">
                <a16:creationId xmlns:a16="http://schemas.microsoft.com/office/drawing/2014/main" id="{1C9E508B-7D6B-38BC-1C85-EE625B2EC898}"/>
              </a:ext>
            </a:extLst>
          </p:cNvPr>
          <p:cNvSpPr>
            <a:spLocks noGrp="1"/>
          </p:cNvSpPr>
          <p:nvPr>
            <p:ph idx="1"/>
          </p:nvPr>
        </p:nvSpPr>
        <p:spPr/>
        <p:txBody>
          <a:bodyPr lIns="91440" tIns="45720" rIns="91440" bIns="45720" anchor="t"/>
          <a:lstStyle/>
          <a:p>
            <a:pPr marL="456565" indent="-456565"/>
            <a:r>
              <a:rPr lang="en-US">
                <a:ea typeface="ＭＳ Ｐゴシック"/>
              </a:rPr>
              <a:t>Optimal mesh had 25 x 20,000 elements in the bulk flow with inflation at the walls</a:t>
            </a:r>
            <a:endParaRPr lang="en-US"/>
          </a:p>
          <a:p>
            <a:pPr marL="456565" indent="-456565"/>
            <a:endParaRPr lang="en-US"/>
          </a:p>
          <a:p>
            <a:pPr marL="456565" indent="-456565"/>
            <a:r>
              <a:rPr lang="en-US">
                <a:ea typeface="ＭＳ Ｐゴシック"/>
              </a:rPr>
              <a:t>Increasing the flow rate resulted in lower peak and average temperatures</a:t>
            </a:r>
          </a:p>
          <a:p>
            <a:pPr marL="456565" indent="-456565"/>
            <a:endParaRPr lang="en-US"/>
          </a:p>
          <a:p>
            <a:pPr marL="456565" indent="-456565"/>
            <a:r>
              <a:rPr lang="en-US">
                <a:ea typeface="ＭＳ Ｐゴシック"/>
              </a:rPr>
              <a:t>Changing fluid properties from constant to temperature dependent is valuable for low flow rate models</a:t>
            </a:r>
          </a:p>
          <a:p>
            <a:pPr marL="456565" indent="-456565"/>
            <a:endParaRPr lang="en-US"/>
          </a:p>
          <a:p>
            <a:pPr marL="456565" indent="-456565"/>
            <a:r>
              <a:rPr lang="en-US">
                <a:ea typeface="ＭＳ Ｐゴシック"/>
              </a:rPr>
              <a:t>Turbulence model changes behavior of the boundary layer</a:t>
            </a:r>
          </a:p>
          <a:p>
            <a:pPr marL="456565" indent="-456565"/>
            <a:endParaRPr lang="en-US">
              <a:ea typeface="ＭＳ Ｐゴシック"/>
            </a:endParaRPr>
          </a:p>
          <a:p>
            <a:pPr marL="456565" indent="-456565"/>
            <a:r>
              <a:rPr lang="en-US">
                <a:ea typeface="ＭＳ Ｐゴシック"/>
              </a:rPr>
              <a:t>Investigate different pipe geometries and methods of inducing turbulence.</a:t>
            </a:r>
          </a:p>
          <a:p>
            <a:pPr marL="0" indent="0">
              <a:buNone/>
            </a:pPr>
            <a:endParaRPr lang="en-US"/>
          </a:p>
        </p:txBody>
      </p:sp>
      <p:pic>
        <p:nvPicPr>
          <p:cNvPr id="4" name="Audio Recording 22 Apr 2024 at 19:36:19">
            <a:hlinkClick r:id="" action="ppaction://media"/>
            <a:extLst>
              <a:ext uri="{FF2B5EF4-FFF2-40B4-BE49-F238E27FC236}">
                <a16:creationId xmlns:a16="http://schemas.microsoft.com/office/drawing/2014/main" id="{D11CD681-34BE-448F-A208-AD6CF77F220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11688" y="6045200"/>
            <a:ext cx="812800" cy="812800"/>
          </a:xfrm>
          <a:prstGeom prst="rect">
            <a:avLst/>
          </a:prstGeom>
        </p:spPr>
      </p:pic>
    </p:spTree>
    <p:extLst>
      <p:ext uri="{BB962C8B-B14F-4D97-AF65-F5344CB8AC3E}">
        <p14:creationId xmlns:p14="http://schemas.microsoft.com/office/powerpoint/2010/main" val="419669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60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9E2C-BAB4-B142-1343-717195A2569F}"/>
              </a:ext>
            </a:extLst>
          </p:cNvPr>
          <p:cNvSpPr>
            <a:spLocks noGrp="1"/>
          </p:cNvSpPr>
          <p:nvPr>
            <p:ph type="title"/>
          </p:nvPr>
        </p:nvSpPr>
        <p:spPr>
          <a:xfrm>
            <a:off x="1011382" y="890155"/>
            <a:ext cx="10363200" cy="1143000"/>
          </a:xfrm>
        </p:spPr>
        <p:txBody>
          <a:bodyPr lIns="91440" tIns="45720" rIns="91440" bIns="45720" anchor="ctr"/>
          <a:lstStyle/>
          <a:p>
            <a:pPr algn="ctr"/>
            <a:r>
              <a:rPr lang="en-US" sz="3700">
                <a:ea typeface="ＭＳ Ｐゴシック"/>
              </a:rPr>
              <a:t>Thank you for</a:t>
            </a:r>
            <a:br>
              <a:rPr lang="en-US" sz="3700">
                <a:ea typeface="ＭＳ Ｐゴシック"/>
              </a:rPr>
            </a:br>
            <a:r>
              <a:rPr lang="en-US" sz="3700">
                <a:ea typeface="ＭＳ Ｐゴシック"/>
              </a:rPr>
              <a:t>listening</a:t>
            </a:r>
            <a:endParaRPr lang="en-US" sz="3700"/>
          </a:p>
        </p:txBody>
      </p:sp>
      <p:sp>
        <p:nvSpPr>
          <p:cNvPr id="4" name="TextBox 3">
            <a:extLst>
              <a:ext uri="{FF2B5EF4-FFF2-40B4-BE49-F238E27FC236}">
                <a16:creationId xmlns:a16="http://schemas.microsoft.com/office/drawing/2014/main" id="{887BE3D1-17F8-173A-DEAB-2347057AE964}"/>
              </a:ext>
            </a:extLst>
          </p:cNvPr>
          <p:cNvSpPr txBox="1"/>
          <p:nvPr/>
        </p:nvSpPr>
        <p:spPr>
          <a:xfrm>
            <a:off x="1600201" y="2105891"/>
            <a:ext cx="9005454" cy="3416320"/>
          </a:xfrm>
          <a:prstGeom prst="rect">
            <a:avLst/>
          </a:prstGeom>
          <a:noFill/>
        </p:spPr>
        <p:txBody>
          <a:bodyPr wrap="square" lIns="91440" tIns="45720" rIns="91440" bIns="45720" rtlCol="0" anchor="t">
            <a:spAutoFit/>
          </a:bodyPr>
          <a:lstStyle/>
          <a:p>
            <a:r>
              <a:rPr lang="en-GB"/>
              <a:t>Alexander Dawes- Background and underlying Physics, Modelling of Turbulence, Turbulence investigation results and discussion.</a:t>
            </a:r>
          </a:p>
          <a:p>
            <a:endParaRPr lang="en-GB">
              <a:cs typeface="Arial"/>
            </a:endParaRPr>
          </a:p>
          <a:p>
            <a:r>
              <a:rPr lang="en-GB">
                <a:cs typeface="Arial"/>
              </a:rPr>
              <a:t>Alex Bates – Results and Discussion, Modelling of flow rates 0.4 &amp; 0.5 kg/s for both constant and temperature dependant properties</a:t>
            </a:r>
          </a:p>
          <a:p>
            <a:endParaRPr lang="en-GB">
              <a:cs typeface="Arial"/>
            </a:endParaRPr>
          </a:p>
          <a:p>
            <a:r>
              <a:rPr lang="en-GB">
                <a:cs typeface="Arial"/>
              </a:rPr>
              <a:t>Hugo – Results and Discussion, Modelling of flow rates for 0.1 &amp; 0.2 kg/s for constant and temperature dependant properties</a:t>
            </a:r>
          </a:p>
          <a:p>
            <a:endParaRPr lang="en-GB">
              <a:cs typeface="Arial"/>
            </a:endParaRPr>
          </a:p>
          <a:p>
            <a:r>
              <a:rPr lang="en-GB">
                <a:cs typeface="Arial"/>
              </a:rPr>
              <a:t>Ryan Jeer – Methods and settings, set up of CFD, UDF for nitrogen as a function, set up models for constant and temperature dependant properties with 0.3 kg/s, mesh dependence results and discussion</a:t>
            </a:r>
          </a:p>
        </p:txBody>
      </p:sp>
      <p:pic>
        <p:nvPicPr>
          <p:cNvPr id="3" name="Audio Recording 22 Apr 2024 at 19:36:43">
            <a:hlinkClick r:id="" action="ppaction://media"/>
            <a:extLst>
              <a:ext uri="{FF2B5EF4-FFF2-40B4-BE49-F238E27FC236}">
                <a16:creationId xmlns:a16="http://schemas.microsoft.com/office/drawing/2014/main" id="{0B07CEDF-D094-F8B6-BB4A-C804DBE2583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82169" y="6045200"/>
            <a:ext cx="812800" cy="812800"/>
          </a:xfrm>
          <a:prstGeom prst="rect">
            <a:avLst/>
          </a:prstGeom>
        </p:spPr>
      </p:pic>
    </p:spTree>
    <p:extLst>
      <p:ext uri="{BB962C8B-B14F-4D97-AF65-F5344CB8AC3E}">
        <p14:creationId xmlns:p14="http://schemas.microsoft.com/office/powerpoint/2010/main" val="187541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13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DB95D-6D6B-C2EE-079D-85C9BF0C35E6}"/>
              </a:ext>
            </a:extLst>
          </p:cNvPr>
          <p:cNvSpPr>
            <a:spLocks noGrp="1"/>
          </p:cNvSpPr>
          <p:nvPr>
            <p:ph type="title"/>
          </p:nvPr>
        </p:nvSpPr>
        <p:spPr>
          <a:xfrm>
            <a:off x="527381" y="548680"/>
            <a:ext cx="7685594" cy="714855"/>
          </a:xfrm>
        </p:spPr>
        <p:txBody>
          <a:bodyPr lIns="91440" tIns="45720" rIns="91440" bIns="45720" anchor="t"/>
          <a:lstStyle/>
          <a:p>
            <a:r>
              <a:rPr lang="en-US" sz="3700">
                <a:ea typeface="ＭＳ Ｐゴシック"/>
              </a:rPr>
              <a:t>Background and underlying physics</a:t>
            </a:r>
            <a:endParaRPr lang="en-US"/>
          </a:p>
        </p:txBody>
      </p:sp>
      <p:sp>
        <p:nvSpPr>
          <p:cNvPr id="4" name="TextBox 3">
            <a:extLst>
              <a:ext uri="{FF2B5EF4-FFF2-40B4-BE49-F238E27FC236}">
                <a16:creationId xmlns:a16="http://schemas.microsoft.com/office/drawing/2014/main" id="{28DC98BA-73C1-0A5B-1B95-D516C40380BF}"/>
              </a:ext>
            </a:extLst>
          </p:cNvPr>
          <p:cNvSpPr txBox="1"/>
          <p:nvPr/>
        </p:nvSpPr>
        <p:spPr>
          <a:xfrm>
            <a:off x="648393" y="1418705"/>
            <a:ext cx="7453745" cy="2031325"/>
          </a:xfrm>
          <a:prstGeom prst="rect">
            <a:avLst/>
          </a:prstGeom>
          <a:noFill/>
        </p:spPr>
        <p:txBody>
          <a:bodyPr wrap="square" rtlCol="0">
            <a:spAutoFit/>
          </a:bodyPr>
          <a:lstStyle/>
          <a:p>
            <a:pPr marL="285750" indent="-285750">
              <a:buFont typeface="Arial" panose="020B0604020202020204" pitchFamily="34" charset="0"/>
              <a:buChar char="•"/>
            </a:pPr>
            <a:r>
              <a:rPr lang="en-GB">
                <a:latin typeface="Aptos" panose="020B0004020202020204" pitchFamily="34" charset="0"/>
              </a:rPr>
              <a:t>Pipe flow heat exchangers see prevalent use in reactor cooling</a:t>
            </a:r>
          </a:p>
          <a:p>
            <a:pPr marL="285750" indent="-285750">
              <a:buFont typeface="Arial" panose="020B0604020202020204" pitchFamily="34" charset="0"/>
              <a:buChar char="•"/>
            </a:pPr>
            <a:r>
              <a:rPr lang="en-GB">
                <a:latin typeface="Aptos" panose="020B0004020202020204" pitchFamily="34" charset="0"/>
              </a:rPr>
              <a:t>Very important to understand the physics behind these exchangers: Fluid flow in a pipe, Transition to turbulence, Convection, Turbulent Boundary layer, fluid properties…..</a:t>
            </a:r>
          </a:p>
          <a:p>
            <a:pPr marL="285750" indent="-285750">
              <a:buFont typeface="Arial" panose="020B0604020202020204" pitchFamily="34" charset="0"/>
              <a:buChar char="•"/>
            </a:pPr>
            <a:r>
              <a:rPr lang="en-GB">
                <a:latin typeface="Aptos" panose="020B0004020202020204" pitchFamily="34" charset="0"/>
              </a:rPr>
              <a:t>Physics &gt; Mathematical models &gt; CFD &gt; Design &gt; Real life </a:t>
            </a:r>
          </a:p>
          <a:p>
            <a:endParaRPr lang="en-GB">
              <a:latin typeface="Aptos" panose="020B0004020202020204" pitchFamily="34" charset="0"/>
            </a:endParaRPr>
          </a:p>
          <a:p>
            <a:endParaRPr lang="en-GB">
              <a:latin typeface="Aptos" panose="020B0004020202020204" pitchFamily="34" charset="0"/>
            </a:endParaRPr>
          </a:p>
        </p:txBody>
      </p:sp>
      <p:pic>
        <p:nvPicPr>
          <p:cNvPr id="8" name="Picture 7" descr="Diagram of a section of a tunnel&#10;&#10;Description automatically generated">
            <a:extLst>
              <a:ext uri="{FF2B5EF4-FFF2-40B4-BE49-F238E27FC236}">
                <a16:creationId xmlns:a16="http://schemas.microsoft.com/office/drawing/2014/main" id="{EFFDC579-8823-5D7E-70EF-92E8354CA8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393" y="2933993"/>
            <a:ext cx="6835732" cy="2446232"/>
          </a:xfrm>
          <a:prstGeom prst="rect">
            <a:avLst/>
          </a:prstGeom>
        </p:spPr>
      </p:pic>
      <p:sp>
        <p:nvSpPr>
          <p:cNvPr id="6" name="TextBox 5">
            <a:extLst>
              <a:ext uri="{FF2B5EF4-FFF2-40B4-BE49-F238E27FC236}">
                <a16:creationId xmlns:a16="http://schemas.microsoft.com/office/drawing/2014/main" id="{FB027495-84DA-1E46-11CF-67DFE7686326}"/>
              </a:ext>
            </a:extLst>
          </p:cNvPr>
          <p:cNvSpPr txBox="1"/>
          <p:nvPr/>
        </p:nvSpPr>
        <p:spPr>
          <a:xfrm>
            <a:off x="1212272" y="5323879"/>
            <a:ext cx="6192983" cy="230832"/>
          </a:xfrm>
          <a:prstGeom prst="rect">
            <a:avLst/>
          </a:prstGeom>
          <a:noFill/>
        </p:spPr>
        <p:txBody>
          <a:bodyPr wrap="square" rtlCol="0">
            <a:spAutoFit/>
          </a:bodyPr>
          <a:lstStyle/>
          <a:p>
            <a:r>
              <a:rPr lang="en-GB" sz="900"/>
              <a:t>Source: https://www.nuclear-power.com/nuclear-engineering/fluid-dynamics/turbulent-flow/turbulent-boundary-layer/</a:t>
            </a:r>
          </a:p>
        </p:txBody>
      </p:sp>
      <p:pic>
        <p:nvPicPr>
          <p:cNvPr id="3" name="Audio Recording 22 Apr 2024 at 19:12:00">
            <a:hlinkClick r:id="" action="ppaction://media"/>
            <a:extLst>
              <a:ext uri="{FF2B5EF4-FFF2-40B4-BE49-F238E27FC236}">
                <a16:creationId xmlns:a16="http://schemas.microsoft.com/office/drawing/2014/main" id="{F1F20B7F-7C66-1518-D437-1517FE5E1EA1}"/>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20981" y="6082713"/>
            <a:ext cx="812800" cy="812800"/>
          </a:xfrm>
          <a:prstGeom prst="rect">
            <a:avLst/>
          </a:prstGeom>
        </p:spPr>
      </p:pic>
    </p:spTree>
    <p:extLst>
      <p:ext uri="{BB962C8B-B14F-4D97-AF65-F5344CB8AC3E}">
        <p14:creationId xmlns:p14="http://schemas.microsoft.com/office/powerpoint/2010/main" val="220218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610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76EF-4D90-8A7E-F28D-75F78A58E5C3}"/>
              </a:ext>
            </a:extLst>
          </p:cNvPr>
          <p:cNvSpPr>
            <a:spLocks noGrp="1"/>
          </p:cNvSpPr>
          <p:nvPr>
            <p:ph type="title"/>
          </p:nvPr>
        </p:nvSpPr>
        <p:spPr/>
        <p:txBody>
          <a:bodyPr lIns="91440" tIns="45720" rIns="91440" bIns="45720" anchor="t"/>
          <a:lstStyle/>
          <a:p>
            <a:r>
              <a:rPr lang="en-US" sz="3700">
                <a:ea typeface="ＭＳ Ｐゴシック"/>
              </a:rPr>
              <a:t>Underlying Physics Continued</a:t>
            </a:r>
            <a:endParaRPr lang="en-US" sz="370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00C3799-65DA-8F2C-5E2C-D38588091943}"/>
                  </a:ext>
                </a:extLst>
              </p:cNvPr>
              <p:cNvSpPr txBox="1"/>
              <p:nvPr/>
            </p:nvSpPr>
            <p:spPr>
              <a:xfrm>
                <a:off x="527381" y="1235825"/>
                <a:ext cx="8290560" cy="5673091"/>
              </a:xfrm>
              <a:prstGeom prst="rect">
                <a:avLst/>
              </a:prstGeom>
              <a:noFill/>
            </p:spPr>
            <p:txBody>
              <a:bodyPr wrap="square" rtlCol="0">
                <a:spAutoFit/>
              </a:bodyPr>
              <a:lstStyle/>
              <a:p>
                <a:pPr marL="285750" indent="-285750">
                  <a:buFont typeface="Arial" panose="020B0604020202020204" pitchFamily="34" charset="0"/>
                  <a:buChar char="•"/>
                </a:pPr>
                <a:r>
                  <a:rPr lang="en-GB" sz="1200"/>
                  <a:t>Convection (Newtons and Fourier equation)     </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h</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𝑓</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𝑇</m:t>
                            </m:r>
                          </m:num>
                          <m:den>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den>
                        </m:f>
                        <m:sSub>
                          <m:sSubPr>
                            <m:ctrlPr>
                              <a:rPr lang="en-GB" b="0" i="1" smtClean="0">
                                <a:latin typeface="Cambria Math" panose="02040503050406030204" pitchFamily="18" charset="0"/>
                              </a:rPr>
                            </m:ctrlPr>
                          </m:sSubPr>
                          <m:e>
                            <m:r>
                              <a:rPr lang="en-GB" b="0" i="1" smtClean="0">
                                <a:latin typeface="Cambria Math" panose="02040503050406030204" pitchFamily="18" charset="0"/>
                              </a:rPr>
                              <m:t>)</m:t>
                            </m:r>
                          </m:e>
                          <m:sub>
                            <m:r>
                              <a:rPr lang="en-GB" b="0" i="1" smtClean="0">
                                <a:latin typeface="Cambria Math" panose="02040503050406030204" pitchFamily="18" charset="0"/>
                              </a:rPr>
                              <m:t>𝑦</m:t>
                            </m:r>
                            <m:r>
                              <a:rPr lang="en-GB" b="0" i="1" smtClean="0">
                                <a:latin typeface="Cambria Math" panose="02040503050406030204" pitchFamily="18" charset="0"/>
                              </a:rPr>
                              <m:t>=0</m:t>
                            </m:r>
                          </m:sub>
                        </m:sSub>
                        <m:r>
                          <a:rPr lang="en-GB" b="0" i="1" smtClean="0">
                            <a:latin typeface="Cambria Math" panose="02040503050406030204" pitchFamily="18" charset="0"/>
                          </a:rPr>
                          <m:t> </m:t>
                        </m:r>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𝑠</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ea typeface="Cambria Math" panose="02040503050406030204" pitchFamily="18" charset="0"/>
                              </a:rPr>
                              <m:t>∞</m:t>
                            </m:r>
                          </m:sub>
                        </m:sSub>
                      </m:den>
                    </m:f>
                  </m:oMath>
                </a14:m>
                <a:endParaRPr lang="en-GB"/>
              </a:p>
              <a:p>
                <a:endParaRPr lang="en-GB" sz="1200"/>
              </a:p>
              <a:p>
                <a:pPr marL="285750" indent="-285750">
                  <a:buFont typeface="Arial" panose="020B0604020202020204" pitchFamily="34" charset="0"/>
                  <a:buChar char="•"/>
                </a:pPr>
                <a:r>
                  <a:rPr lang="en-GB" sz="1200"/>
                  <a:t>Gradient of temperature and velocity at the wall      </a:t>
                </a:r>
                <a14:m>
                  <m:oMath xmlns:m="http://schemas.openxmlformats.org/officeDocument/2006/math">
                    <m:r>
                      <a:rPr lang="en-GB" i="1" smtClean="0">
                        <a:latin typeface="Cambria Math" panose="02040503050406030204" pitchFamily="18" charset="0"/>
                        <a:ea typeface="Cambria Math" panose="02040503050406030204" pitchFamily="18" charset="0"/>
                      </a:rPr>
                      <m:t>𝜏</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𝑑𝑢</m:t>
                        </m:r>
                      </m:num>
                      <m:den>
                        <m:r>
                          <a:rPr lang="en-GB" b="0" i="1" smtClean="0">
                            <a:latin typeface="Cambria Math" panose="02040503050406030204" pitchFamily="18" charset="0"/>
                            <a:ea typeface="Cambria Math" panose="02040503050406030204" pitchFamily="18" charset="0"/>
                          </a:rPr>
                          <m:t>𝑑𝑦</m:t>
                        </m:r>
                      </m:den>
                    </m:f>
                  </m:oMath>
                </a14:m>
                <a:r>
                  <a:rPr lang="en-GB"/>
                  <a:t>)</a:t>
                </a:r>
              </a:p>
              <a:p>
                <a:pPr marL="285750" indent="-285750">
                  <a:buFont typeface="Arial" panose="020B0604020202020204" pitchFamily="34" charset="0"/>
                  <a:buChar char="•"/>
                </a:pPr>
                <a:endParaRPr lang="en-GB" sz="1200"/>
              </a:p>
              <a:p>
                <a:pPr marL="285750" indent="-285750">
                  <a:buFont typeface="Arial" panose="020B0604020202020204" pitchFamily="34" charset="0"/>
                  <a:buChar char="•"/>
                </a:pPr>
                <a:r>
                  <a:rPr lang="en-GB" sz="1200"/>
                  <a:t>Mathematical similarity with dependence on the gradient </a:t>
                </a:r>
              </a:p>
              <a:p>
                <a:endParaRPr lang="en-GB" sz="1200"/>
              </a:p>
              <a:p>
                <a:pPr marL="285750" indent="-285750">
                  <a:buFont typeface="Arial" panose="020B0604020202020204" pitchFamily="34" charset="0"/>
                  <a:buChar char="•"/>
                </a:pPr>
                <a:r>
                  <a:rPr lang="en-GB" sz="1200"/>
                  <a:t>Tau and h are significantly increased in turbulent flow, due to additional transport mechanism of eddies.</a:t>
                </a:r>
              </a:p>
              <a:p>
                <a:pPr marL="285750" indent="-285750">
                  <a:buFont typeface="Arial" panose="020B0604020202020204" pitchFamily="34" charset="0"/>
                  <a:buChar char="•"/>
                </a:pPr>
                <a:endParaRPr lang="en-GB" sz="1200"/>
              </a:p>
              <a:p>
                <a:pPr marL="285750" indent="-285750">
                  <a:buFont typeface="Arial" panose="020B0604020202020204" pitchFamily="34" charset="0"/>
                  <a:buChar char="•"/>
                </a:pPr>
                <a:r>
                  <a:rPr lang="en-GB" sz="1200"/>
                  <a:t>CFD used to find optimal balance of Tau and h</a:t>
                </a:r>
              </a:p>
              <a:p>
                <a:pPr marL="285750" indent="-285750">
                  <a:buFont typeface="Arial" panose="020B0604020202020204" pitchFamily="34" charset="0"/>
                  <a:buChar char="•"/>
                </a:pPr>
                <a:endParaRPr lang="en-GB" sz="1200"/>
              </a:p>
              <a:p>
                <a:pPr marL="285750" indent="-285750">
                  <a:buFont typeface="Arial" panose="020B0604020202020204" pitchFamily="34" charset="0"/>
                  <a:buChar char="•"/>
                </a:pPr>
                <a:r>
                  <a:rPr lang="en-GB" sz="1200"/>
                  <a:t>Thermal Boundary layer. </a:t>
                </a:r>
                <a:endParaRPr lang="en-GB" sz="1200" b="0" i="1">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GB" sz="1600" b="0" i="1" smtClean="0">
                        <a:latin typeface="Cambria Math" panose="02040503050406030204" pitchFamily="18" charset="0"/>
                      </a:rPr>
                      <m:t>𝑢</m:t>
                    </m:r>
                    <m:f>
                      <m:fPr>
                        <m:ctrlPr>
                          <a:rPr lang="en-GB" sz="1600" b="0" i="1" smtClean="0">
                            <a:latin typeface="Cambria Math" panose="02040503050406030204" pitchFamily="18" charset="0"/>
                          </a:rPr>
                        </m:ctrlPr>
                      </m:fPr>
                      <m:num>
                        <m:r>
                          <a:rPr lang="en-GB" sz="1600" b="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𝑢</m:t>
                        </m:r>
                      </m:num>
                      <m:den>
                        <m:r>
                          <a:rPr lang="en-GB" sz="1600" b="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𝑥</m:t>
                        </m:r>
                      </m:den>
                    </m:f>
                    <m:r>
                      <a:rPr lang="en-GB" sz="1600" b="0" i="1" smtClean="0">
                        <a:latin typeface="Cambria Math" panose="02040503050406030204" pitchFamily="18" charset="0"/>
                      </a:rPr>
                      <m:t>+</m:t>
                    </m:r>
                    <m:r>
                      <a:rPr lang="en-GB" sz="1600" b="0" i="1" smtClean="0">
                        <a:latin typeface="Cambria Math" panose="02040503050406030204" pitchFamily="18" charset="0"/>
                      </a:rPr>
                      <m:t>𝑣</m:t>
                    </m:r>
                    <m:f>
                      <m:fPr>
                        <m:ctrlPr>
                          <a:rPr lang="en-GB" sz="1600" b="0" i="1" smtClean="0">
                            <a:latin typeface="Cambria Math" panose="02040503050406030204" pitchFamily="18" charset="0"/>
                          </a:rPr>
                        </m:ctrlPr>
                      </m:fPr>
                      <m:num>
                        <m:r>
                          <a:rPr lang="en-GB" sz="1600" b="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𝑢</m:t>
                        </m:r>
                      </m:num>
                      <m:den>
                        <m:r>
                          <a:rPr lang="en-GB" sz="1600" b="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rPr>
                          <m:t>𝑦</m:t>
                        </m:r>
                      </m:den>
                    </m:f>
                    <m:r>
                      <a:rPr lang="en-GB" sz="1600" b="0" i="1" smtClean="0">
                        <a:latin typeface="Cambria Math" panose="02040503050406030204" pitchFamily="18" charset="0"/>
                      </a:rPr>
                      <m:t>=</m:t>
                    </m:r>
                    <m:f>
                      <m:fPr>
                        <m:ctrlPr>
                          <a:rPr lang="en-GB" sz="1600" b="0" i="1" smtClean="0">
                            <a:latin typeface="Cambria Math" panose="02040503050406030204" pitchFamily="18" charset="0"/>
                            <a:ea typeface="Cambria Math" panose="02040503050406030204" pitchFamily="18" charset="0"/>
                          </a:rPr>
                        </m:ctrlPr>
                      </m:fPr>
                      <m:num>
                        <m:r>
                          <a:rPr lang="en-GB" sz="1600" b="0" i="1" smtClean="0">
                            <a:latin typeface="Cambria Math" panose="02040503050406030204" pitchFamily="18" charset="0"/>
                            <a:ea typeface="Cambria Math" panose="02040503050406030204" pitchFamily="18" charset="0"/>
                          </a:rPr>
                          <m:t>𝜇</m:t>
                        </m:r>
                      </m:num>
                      <m:den>
                        <m:r>
                          <a:rPr lang="en-GB" sz="1600" b="0" i="1" smtClean="0">
                            <a:latin typeface="Cambria Math" panose="02040503050406030204" pitchFamily="18" charset="0"/>
                            <a:ea typeface="Cambria Math" panose="02040503050406030204" pitchFamily="18" charset="0"/>
                          </a:rPr>
                          <m:t>𝜌</m:t>
                        </m:r>
                      </m:den>
                    </m:f>
                    <m:d>
                      <m:dPr>
                        <m:ctrlPr>
                          <a:rPr lang="en-GB" sz="1600" b="0" i="1" smtClean="0">
                            <a:latin typeface="Cambria Math" panose="02040503050406030204" pitchFamily="18" charset="0"/>
                            <a:ea typeface="Cambria Math" panose="02040503050406030204" pitchFamily="18" charset="0"/>
                          </a:rPr>
                        </m:ctrlPr>
                      </m:dPr>
                      <m:e>
                        <m:f>
                          <m:fPr>
                            <m:ctrlPr>
                              <a:rPr lang="en-GB" sz="1600" b="0" i="1" smtClean="0">
                                <a:latin typeface="Cambria Math" panose="02040503050406030204" pitchFamily="18" charset="0"/>
                                <a:ea typeface="Cambria Math" panose="02040503050406030204" pitchFamily="18" charset="0"/>
                              </a:rPr>
                            </m:ctrlPr>
                          </m:fPr>
                          <m:num>
                            <m:sSup>
                              <m:sSupPr>
                                <m:ctrlPr>
                                  <a:rPr lang="en-GB" sz="1600" b="0" i="1" smtClean="0">
                                    <a:latin typeface="Cambria Math" panose="02040503050406030204" pitchFamily="18" charset="0"/>
                                    <a:ea typeface="Cambria Math" panose="02040503050406030204" pitchFamily="18" charset="0"/>
                                  </a:rPr>
                                </m:ctrlPr>
                              </m:sSupPr>
                              <m:e>
                                <m:r>
                                  <a:rPr lang="en-GB" sz="1600" b="0" i="1" smtClean="0">
                                    <a:latin typeface="Cambria Math" panose="02040503050406030204" pitchFamily="18" charset="0"/>
                                    <a:ea typeface="Cambria Math" panose="02040503050406030204" pitchFamily="18" charset="0"/>
                                  </a:rPr>
                                  <m:t>𝛿</m:t>
                                </m:r>
                              </m:e>
                              <m:sup>
                                <m:r>
                                  <a:rPr lang="en-GB" sz="1600" b="0" i="1" smtClean="0">
                                    <a:latin typeface="Cambria Math" panose="02040503050406030204" pitchFamily="18" charset="0"/>
                                    <a:ea typeface="Cambria Math" panose="02040503050406030204" pitchFamily="18" charset="0"/>
                                  </a:rPr>
                                  <m:t>2</m:t>
                                </m:r>
                              </m:sup>
                            </m:sSup>
                            <m:r>
                              <a:rPr lang="en-GB" sz="1600" b="0" i="1" smtClean="0">
                                <a:latin typeface="Cambria Math" panose="02040503050406030204" pitchFamily="18" charset="0"/>
                                <a:ea typeface="Cambria Math" panose="02040503050406030204" pitchFamily="18" charset="0"/>
                              </a:rPr>
                              <m:t>𝑢</m:t>
                            </m:r>
                          </m:num>
                          <m:den>
                            <m:r>
                              <a:rPr lang="en-GB" sz="1600" b="0" i="1" smtClean="0">
                                <a:latin typeface="Cambria Math" panose="02040503050406030204" pitchFamily="18" charset="0"/>
                                <a:ea typeface="Cambria Math" panose="02040503050406030204" pitchFamily="18" charset="0"/>
                              </a:rPr>
                              <m:t>𝛿</m:t>
                            </m:r>
                            <m:sSup>
                              <m:sSupPr>
                                <m:ctrlPr>
                                  <a:rPr lang="en-GB" sz="1600" b="0" i="1" smtClean="0">
                                    <a:latin typeface="Cambria Math" panose="02040503050406030204" pitchFamily="18" charset="0"/>
                                    <a:ea typeface="Cambria Math" panose="02040503050406030204" pitchFamily="18" charset="0"/>
                                  </a:rPr>
                                </m:ctrlPr>
                              </m:sSupPr>
                              <m:e>
                                <m:r>
                                  <a:rPr lang="en-GB" sz="1600" b="0" i="1" smtClean="0">
                                    <a:latin typeface="Cambria Math" panose="02040503050406030204" pitchFamily="18" charset="0"/>
                                    <a:ea typeface="Cambria Math" panose="02040503050406030204" pitchFamily="18" charset="0"/>
                                  </a:rPr>
                                  <m:t>𝑢</m:t>
                                </m:r>
                              </m:e>
                              <m:sup>
                                <m:r>
                                  <a:rPr lang="en-GB" sz="1600" b="0" i="1" smtClean="0">
                                    <a:latin typeface="Cambria Math" panose="02040503050406030204" pitchFamily="18" charset="0"/>
                                    <a:ea typeface="Cambria Math" panose="02040503050406030204" pitchFamily="18" charset="0"/>
                                  </a:rPr>
                                  <m:t>2</m:t>
                                </m:r>
                              </m:sup>
                            </m:sSup>
                          </m:den>
                        </m:f>
                      </m:e>
                    </m:d>
                    <m:r>
                      <a:rPr lang="en-GB" sz="1600" b="0" i="0" smtClean="0">
                        <a:latin typeface="Cambria Math" panose="02040503050406030204" pitchFamily="18" charset="0"/>
                        <a:ea typeface="Cambria Math" panose="02040503050406030204" pitchFamily="18" charset="0"/>
                      </a:rPr>
                      <m:t> −</m:t>
                    </m:r>
                    <m:r>
                      <m:rPr>
                        <m:sty m:val="p"/>
                      </m:rPr>
                      <a:rPr lang="en-GB" sz="1600" b="0" i="0" smtClean="0">
                        <a:latin typeface="Cambria Math" panose="02040503050406030204" pitchFamily="18" charset="0"/>
                        <a:ea typeface="Cambria Math" panose="02040503050406030204" pitchFamily="18" charset="0"/>
                      </a:rPr>
                      <m:t>Velocity</m:t>
                    </m:r>
                    <m:r>
                      <a:rPr lang="en-GB" sz="1600" b="0" i="0" smtClean="0">
                        <a:latin typeface="Cambria Math" panose="02040503050406030204" pitchFamily="18" charset="0"/>
                        <a:ea typeface="Cambria Math" panose="02040503050406030204" pitchFamily="18" charset="0"/>
                      </a:rPr>
                      <m:t> </m:t>
                    </m:r>
                    <m:r>
                      <m:rPr>
                        <m:sty m:val="p"/>
                      </m:rPr>
                      <a:rPr lang="en-GB" sz="1600" b="0" i="0" smtClean="0">
                        <a:latin typeface="Cambria Math" panose="02040503050406030204" pitchFamily="18" charset="0"/>
                        <a:ea typeface="Cambria Math" panose="02040503050406030204" pitchFamily="18" charset="0"/>
                      </a:rPr>
                      <m:t>of</m:t>
                    </m:r>
                    <m:r>
                      <a:rPr lang="en-GB" sz="1600" b="0" i="0" smtClean="0">
                        <a:latin typeface="Cambria Math" panose="02040503050406030204" pitchFamily="18" charset="0"/>
                        <a:ea typeface="Cambria Math" panose="02040503050406030204" pitchFamily="18" charset="0"/>
                      </a:rPr>
                      <m:t> 2−</m:t>
                    </m:r>
                    <m:r>
                      <m:rPr>
                        <m:sty m:val="p"/>
                      </m:rPr>
                      <a:rPr lang="en-GB" sz="1600" b="0" i="0" smtClean="0">
                        <a:latin typeface="Cambria Math" panose="02040503050406030204" pitchFamily="18" charset="0"/>
                        <a:ea typeface="Cambria Math" panose="02040503050406030204" pitchFamily="18" charset="0"/>
                      </a:rPr>
                      <m:t>D</m:t>
                    </m:r>
                    <m:r>
                      <a:rPr lang="en-GB" sz="1600" b="0" i="0" smtClean="0">
                        <a:latin typeface="Cambria Math" panose="02040503050406030204" pitchFamily="18" charset="0"/>
                        <a:ea typeface="Cambria Math" panose="02040503050406030204" pitchFamily="18" charset="0"/>
                      </a:rPr>
                      <m:t> </m:t>
                    </m:r>
                    <m:r>
                      <m:rPr>
                        <m:sty m:val="p"/>
                      </m:rPr>
                      <a:rPr lang="en-GB" sz="1600" b="0" i="0" smtClean="0">
                        <a:latin typeface="Cambria Math" panose="02040503050406030204" pitchFamily="18" charset="0"/>
                        <a:ea typeface="Cambria Math" panose="02040503050406030204" pitchFamily="18" charset="0"/>
                      </a:rPr>
                      <m:t>flow</m:t>
                    </m:r>
                    <m:r>
                      <a:rPr lang="en-GB" sz="1600" b="0" i="0" smtClean="0">
                        <a:latin typeface="Cambria Math" panose="02040503050406030204" pitchFamily="18" charset="0"/>
                        <a:ea typeface="Cambria Math" panose="02040503050406030204" pitchFamily="18" charset="0"/>
                      </a:rPr>
                      <m:t> </m:t>
                    </m:r>
                    <m:r>
                      <m:rPr>
                        <m:sty m:val="p"/>
                      </m:rPr>
                      <a:rPr lang="en-GB" sz="1600" b="0" i="0" smtClean="0">
                        <a:latin typeface="Cambria Math" panose="02040503050406030204" pitchFamily="18" charset="0"/>
                        <a:ea typeface="Cambria Math" panose="02040503050406030204" pitchFamily="18" charset="0"/>
                      </a:rPr>
                      <m:t>over</m:t>
                    </m:r>
                    <m:r>
                      <a:rPr lang="en-GB" sz="1600" b="0" i="0" smtClean="0">
                        <a:latin typeface="Cambria Math" panose="02040503050406030204" pitchFamily="18" charset="0"/>
                        <a:ea typeface="Cambria Math" panose="02040503050406030204" pitchFamily="18" charset="0"/>
                      </a:rPr>
                      <m:t> </m:t>
                    </m:r>
                    <m:r>
                      <m:rPr>
                        <m:sty m:val="p"/>
                      </m:rPr>
                      <a:rPr lang="en-GB" sz="1600" b="0" i="0" smtClean="0">
                        <a:latin typeface="Cambria Math" panose="02040503050406030204" pitchFamily="18" charset="0"/>
                        <a:ea typeface="Cambria Math" panose="02040503050406030204" pitchFamily="18" charset="0"/>
                      </a:rPr>
                      <m:t>a</m:t>
                    </m:r>
                    <m:r>
                      <a:rPr lang="en-GB" sz="1600" b="0" i="0" smtClean="0">
                        <a:latin typeface="Cambria Math" panose="02040503050406030204" pitchFamily="18" charset="0"/>
                        <a:ea typeface="Cambria Math" panose="02040503050406030204" pitchFamily="18" charset="0"/>
                      </a:rPr>
                      <m:t> </m:t>
                    </m:r>
                    <m:r>
                      <m:rPr>
                        <m:sty m:val="p"/>
                      </m:rPr>
                      <a:rPr lang="en-GB" sz="1600" b="0" i="0" smtClean="0">
                        <a:latin typeface="Cambria Math" panose="02040503050406030204" pitchFamily="18" charset="0"/>
                        <a:ea typeface="Cambria Math" panose="02040503050406030204" pitchFamily="18" charset="0"/>
                      </a:rPr>
                      <m:t>flat</m:t>
                    </m:r>
                    <m:r>
                      <a:rPr lang="en-GB" sz="1600" b="0" i="0" smtClean="0">
                        <a:latin typeface="Cambria Math" panose="02040503050406030204" pitchFamily="18" charset="0"/>
                        <a:ea typeface="Cambria Math" panose="02040503050406030204" pitchFamily="18" charset="0"/>
                      </a:rPr>
                      <m:t> </m:t>
                    </m:r>
                    <m:r>
                      <m:rPr>
                        <m:sty m:val="p"/>
                      </m:rPr>
                      <a:rPr lang="en-GB" sz="1600" b="0" i="0" smtClean="0">
                        <a:latin typeface="Cambria Math" panose="02040503050406030204" pitchFamily="18" charset="0"/>
                        <a:ea typeface="Cambria Math" panose="02040503050406030204" pitchFamily="18" charset="0"/>
                      </a:rPr>
                      <m:t>plate</m:t>
                    </m:r>
                    <m:r>
                      <a:rPr lang="en-GB" sz="1600" b="0" i="0" smtClean="0">
                        <a:latin typeface="Cambria Math" panose="02040503050406030204" pitchFamily="18" charset="0"/>
                        <a:ea typeface="Cambria Math" panose="02040503050406030204" pitchFamily="18" charset="0"/>
                      </a:rPr>
                      <m:t> </m:t>
                    </m:r>
                    <m:r>
                      <m:rPr>
                        <m:sty m:val="p"/>
                      </m:rPr>
                      <a:rPr lang="en-GB" sz="1600" b="0" i="0" smtClean="0">
                        <a:latin typeface="Cambria Math" panose="02040503050406030204" pitchFamily="18" charset="0"/>
                        <a:ea typeface="Cambria Math" panose="02040503050406030204" pitchFamily="18" charset="0"/>
                      </a:rPr>
                      <m:t>in</m:t>
                    </m:r>
                    <m:r>
                      <a:rPr lang="en-GB" sz="1600" b="0" i="0" smtClean="0">
                        <a:latin typeface="Cambria Math" panose="02040503050406030204" pitchFamily="18" charset="0"/>
                        <a:ea typeface="Cambria Math" panose="02040503050406030204" pitchFamily="18" charset="0"/>
                      </a:rPr>
                      <m:t> </m:t>
                    </m:r>
                    <m:r>
                      <m:rPr>
                        <m:sty m:val="p"/>
                      </m:rPr>
                      <a:rPr lang="en-GB" sz="1600" b="0" i="0" smtClean="0">
                        <a:latin typeface="Cambria Math" panose="02040503050406030204" pitchFamily="18" charset="0"/>
                        <a:ea typeface="Cambria Math" panose="02040503050406030204" pitchFamily="18" charset="0"/>
                      </a:rPr>
                      <m:t>boundary</m:t>
                    </m:r>
                    <m:r>
                      <a:rPr lang="en-GB" sz="1600" b="0" i="0" smtClean="0">
                        <a:latin typeface="Cambria Math" panose="02040503050406030204" pitchFamily="18" charset="0"/>
                        <a:ea typeface="Cambria Math" panose="02040503050406030204" pitchFamily="18" charset="0"/>
                      </a:rPr>
                      <m:t> </m:t>
                    </m:r>
                    <m:r>
                      <m:rPr>
                        <m:sty m:val="p"/>
                      </m:rPr>
                      <a:rPr lang="en-GB" sz="1600" b="0" i="0" smtClean="0">
                        <a:latin typeface="Cambria Math" panose="02040503050406030204" pitchFamily="18" charset="0"/>
                        <a:ea typeface="Cambria Math" panose="02040503050406030204" pitchFamily="18" charset="0"/>
                      </a:rPr>
                      <m:t>layer</m:t>
                    </m:r>
                    <m:r>
                      <a:rPr lang="en-GB" sz="1600" b="0" i="0" smtClean="0">
                        <a:latin typeface="Cambria Math" panose="02040503050406030204" pitchFamily="18" charset="0"/>
                        <a:ea typeface="Cambria Math" panose="02040503050406030204" pitchFamily="18" charset="0"/>
                      </a:rPr>
                      <m:t> </m:t>
                    </m:r>
                  </m:oMath>
                </a14:m>
                <a:endParaRPr lang="en-GB" sz="1600"/>
              </a:p>
              <a:p>
                <a:pPr marL="285750" indent="-285750">
                  <a:buFont typeface="Arial" panose="020B0604020202020204" pitchFamily="34" charset="0"/>
                  <a:buChar char="•"/>
                </a:pPr>
                <a:r>
                  <a:rPr lang="en-GB" sz="1600"/>
                  <a:t> </a:t>
                </a:r>
                <a14:m>
                  <m:oMath xmlns:m="http://schemas.openxmlformats.org/officeDocument/2006/math">
                    <m:r>
                      <a:rPr lang="en-GB" sz="1600" i="1">
                        <a:latin typeface="Cambria Math" panose="02040503050406030204" pitchFamily="18" charset="0"/>
                      </a:rPr>
                      <m:t>𝑢</m:t>
                    </m:r>
                    <m:f>
                      <m:fPr>
                        <m:ctrlPr>
                          <a:rPr lang="en-GB" sz="1600" i="1">
                            <a:latin typeface="Cambria Math" panose="02040503050406030204" pitchFamily="18" charset="0"/>
                          </a:rPr>
                        </m:ctrlPr>
                      </m:fPr>
                      <m:num>
                        <m:r>
                          <a:rPr lang="en-GB" sz="1600" i="1">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𝑇</m:t>
                        </m:r>
                      </m:num>
                      <m:den>
                        <m:r>
                          <a:rPr lang="en-GB"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ea typeface="Cambria Math" panose="02040503050406030204" pitchFamily="18" charset="0"/>
                          </a:rPr>
                          <m:t>𝑥</m:t>
                        </m:r>
                      </m:den>
                    </m:f>
                    <m:r>
                      <a:rPr lang="en-GB" sz="1600" i="1">
                        <a:latin typeface="Cambria Math" panose="02040503050406030204" pitchFamily="18" charset="0"/>
                      </a:rPr>
                      <m:t>+</m:t>
                    </m:r>
                    <m:r>
                      <a:rPr lang="en-GB" sz="1600" i="1">
                        <a:latin typeface="Cambria Math" panose="02040503050406030204" pitchFamily="18" charset="0"/>
                      </a:rPr>
                      <m:t>𝑣</m:t>
                    </m:r>
                    <m:f>
                      <m:fPr>
                        <m:ctrlPr>
                          <a:rPr lang="en-GB" sz="1600" i="1">
                            <a:latin typeface="Cambria Math" panose="02040503050406030204" pitchFamily="18" charset="0"/>
                          </a:rPr>
                        </m:ctrlPr>
                      </m:fPr>
                      <m:num>
                        <m:r>
                          <a:rPr lang="en-GB" sz="1600" i="1">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𝑇</m:t>
                        </m:r>
                      </m:num>
                      <m:den>
                        <m:r>
                          <a:rPr lang="en-GB" sz="1600" i="1" smtClean="0">
                            <a:latin typeface="Cambria Math" panose="02040503050406030204" pitchFamily="18" charset="0"/>
                            <a:ea typeface="Cambria Math" panose="02040503050406030204" pitchFamily="18" charset="0"/>
                          </a:rPr>
                          <m:t>𝜕</m:t>
                        </m:r>
                        <m:r>
                          <a:rPr lang="en-GB" sz="1600" i="1">
                            <a:latin typeface="Cambria Math" panose="02040503050406030204" pitchFamily="18" charset="0"/>
                          </a:rPr>
                          <m:t>𝑦</m:t>
                        </m:r>
                      </m:den>
                    </m:f>
                    <m:r>
                      <a:rPr lang="en-GB" sz="1600" b="0" i="1" smtClean="0">
                        <a:latin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𝛼</m:t>
                    </m:r>
                    <m:d>
                      <m:dPr>
                        <m:ctrlPr>
                          <a:rPr lang="en-GB" sz="1600" i="1">
                            <a:latin typeface="Cambria Math" panose="02040503050406030204" pitchFamily="18" charset="0"/>
                            <a:ea typeface="Cambria Math" panose="02040503050406030204" pitchFamily="18" charset="0"/>
                          </a:rPr>
                        </m:ctrlPr>
                      </m:dPr>
                      <m:e>
                        <m:f>
                          <m:fPr>
                            <m:ctrlPr>
                              <a:rPr lang="en-GB" sz="1600" i="1">
                                <a:latin typeface="Cambria Math" panose="02040503050406030204" pitchFamily="18" charset="0"/>
                                <a:ea typeface="Cambria Math" panose="02040503050406030204" pitchFamily="18" charset="0"/>
                              </a:rPr>
                            </m:ctrlPr>
                          </m:fPr>
                          <m:num>
                            <m:sSup>
                              <m:sSupPr>
                                <m:ctrlPr>
                                  <a:rPr lang="en-GB" sz="1600" i="1">
                                    <a:latin typeface="Cambria Math" panose="02040503050406030204" pitchFamily="18" charset="0"/>
                                    <a:ea typeface="Cambria Math" panose="02040503050406030204" pitchFamily="18" charset="0"/>
                                  </a:rPr>
                                </m:ctrlPr>
                              </m:sSupPr>
                              <m:e>
                                <m:r>
                                  <a:rPr lang="en-GB" sz="1600" i="1">
                                    <a:latin typeface="Cambria Math" panose="02040503050406030204" pitchFamily="18" charset="0"/>
                                    <a:ea typeface="Cambria Math" panose="02040503050406030204" pitchFamily="18" charset="0"/>
                                  </a:rPr>
                                  <m:t>𝛿</m:t>
                                </m:r>
                              </m:e>
                              <m:sup>
                                <m:r>
                                  <a:rPr lang="en-GB" sz="1600" i="1">
                                    <a:latin typeface="Cambria Math" panose="02040503050406030204" pitchFamily="18" charset="0"/>
                                    <a:ea typeface="Cambria Math" panose="02040503050406030204" pitchFamily="18" charset="0"/>
                                  </a:rPr>
                                  <m:t>2</m:t>
                                </m:r>
                              </m:sup>
                            </m:sSup>
                            <m:r>
                              <a:rPr lang="en-GB" sz="1600" b="0" i="1" smtClean="0">
                                <a:latin typeface="Cambria Math" panose="02040503050406030204" pitchFamily="18" charset="0"/>
                                <a:ea typeface="Cambria Math" panose="02040503050406030204" pitchFamily="18" charset="0"/>
                              </a:rPr>
                              <m:t>𝑇</m:t>
                            </m:r>
                          </m:num>
                          <m:den>
                            <m:r>
                              <a:rPr lang="en-GB" sz="1600" i="1">
                                <a:latin typeface="Cambria Math" panose="02040503050406030204" pitchFamily="18" charset="0"/>
                                <a:ea typeface="Cambria Math" panose="02040503050406030204" pitchFamily="18" charset="0"/>
                              </a:rPr>
                              <m:t>𝛿</m:t>
                            </m:r>
                            <m:sSup>
                              <m:sSupPr>
                                <m:ctrlPr>
                                  <a:rPr lang="en-GB" sz="1600" i="1">
                                    <a:latin typeface="Cambria Math" panose="02040503050406030204" pitchFamily="18" charset="0"/>
                                    <a:ea typeface="Cambria Math" panose="02040503050406030204" pitchFamily="18" charset="0"/>
                                  </a:rPr>
                                </m:ctrlPr>
                              </m:sSupPr>
                              <m:e>
                                <m:r>
                                  <a:rPr lang="en-GB" sz="1600" i="1">
                                    <a:latin typeface="Cambria Math" panose="02040503050406030204" pitchFamily="18" charset="0"/>
                                    <a:ea typeface="Cambria Math" panose="02040503050406030204" pitchFamily="18" charset="0"/>
                                  </a:rPr>
                                  <m:t>𝑢</m:t>
                                </m:r>
                              </m:e>
                              <m:sup>
                                <m:r>
                                  <a:rPr lang="en-GB" sz="1600" i="1">
                                    <a:latin typeface="Cambria Math" panose="02040503050406030204" pitchFamily="18" charset="0"/>
                                    <a:ea typeface="Cambria Math" panose="02040503050406030204" pitchFamily="18" charset="0"/>
                                  </a:rPr>
                                  <m:t>2</m:t>
                                </m:r>
                              </m:sup>
                            </m:sSup>
                          </m:den>
                        </m:f>
                      </m:e>
                    </m:d>
                    <m:r>
                      <a:rPr lang="en-GB" sz="1600" b="0" i="0" smtClean="0">
                        <a:latin typeface="Cambria Math" panose="02040503050406030204" pitchFamily="18" charset="0"/>
                        <a:ea typeface="Cambria Math" panose="02040503050406030204" pitchFamily="18" charset="0"/>
                      </a:rPr>
                      <m:t>−</m:t>
                    </m:r>
                    <m:r>
                      <m:rPr>
                        <m:sty m:val="p"/>
                      </m:rPr>
                      <a:rPr lang="en-GB" sz="1600" b="0" i="0" smtClean="0">
                        <a:latin typeface="Cambria Math" panose="02040503050406030204" pitchFamily="18" charset="0"/>
                        <a:ea typeface="Cambria Math" panose="02040503050406030204" pitchFamily="18" charset="0"/>
                      </a:rPr>
                      <m:t>Temperature</m:t>
                    </m:r>
                    <m:r>
                      <a:rPr lang="en-GB" sz="1600">
                        <a:latin typeface="Cambria Math" panose="02040503050406030204" pitchFamily="18" charset="0"/>
                        <a:ea typeface="Cambria Math" panose="02040503050406030204" pitchFamily="18" charset="0"/>
                      </a:rPr>
                      <m:t> </m:t>
                    </m:r>
                    <m:r>
                      <m:rPr>
                        <m:sty m:val="p"/>
                      </m:rPr>
                      <a:rPr lang="en-GB" sz="1600">
                        <a:latin typeface="Cambria Math" panose="02040503050406030204" pitchFamily="18" charset="0"/>
                        <a:ea typeface="Cambria Math" panose="02040503050406030204" pitchFamily="18" charset="0"/>
                      </a:rPr>
                      <m:t>of</m:t>
                    </m:r>
                    <m:r>
                      <a:rPr lang="en-GB" sz="1600">
                        <a:latin typeface="Cambria Math" panose="02040503050406030204" pitchFamily="18" charset="0"/>
                        <a:ea typeface="Cambria Math" panose="02040503050406030204" pitchFamily="18" charset="0"/>
                      </a:rPr>
                      <m:t> 2−</m:t>
                    </m:r>
                    <m:r>
                      <m:rPr>
                        <m:sty m:val="p"/>
                      </m:rPr>
                      <a:rPr lang="en-GB" sz="1600">
                        <a:latin typeface="Cambria Math" panose="02040503050406030204" pitchFamily="18" charset="0"/>
                        <a:ea typeface="Cambria Math" panose="02040503050406030204" pitchFamily="18" charset="0"/>
                      </a:rPr>
                      <m:t>D</m:t>
                    </m:r>
                    <m:r>
                      <a:rPr lang="en-GB" sz="1600">
                        <a:latin typeface="Cambria Math" panose="02040503050406030204" pitchFamily="18" charset="0"/>
                        <a:ea typeface="Cambria Math" panose="02040503050406030204" pitchFamily="18" charset="0"/>
                      </a:rPr>
                      <m:t> </m:t>
                    </m:r>
                    <m:r>
                      <m:rPr>
                        <m:sty m:val="p"/>
                      </m:rPr>
                      <a:rPr lang="en-GB" sz="1600">
                        <a:latin typeface="Cambria Math" panose="02040503050406030204" pitchFamily="18" charset="0"/>
                        <a:ea typeface="Cambria Math" panose="02040503050406030204" pitchFamily="18" charset="0"/>
                      </a:rPr>
                      <m:t>flow</m:t>
                    </m:r>
                    <m:r>
                      <a:rPr lang="en-GB" sz="1600">
                        <a:latin typeface="Cambria Math" panose="02040503050406030204" pitchFamily="18" charset="0"/>
                        <a:ea typeface="Cambria Math" panose="02040503050406030204" pitchFamily="18" charset="0"/>
                      </a:rPr>
                      <m:t> </m:t>
                    </m:r>
                    <m:r>
                      <m:rPr>
                        <m:sty m:val="p"/>
                      </m:rPr>
                      <a:rPr lang="en-GB" sz="1600">
                        <a:latin typeface="Cambria Math" panose="02040503050406030204" pitchFamily="18" charset="0"/>
                        <a:ea typeface="Cambria Math" panose="02040503050406030204" pitchFamily="18" charset="0"/>
                      </a:rPr>
                      <m:t>over</m:t>
                    </m:r>
                    <m:r>
                      <a:rPr lang="en-GB" sz="1600">
                        <a:latin typeface="Cambria Math" panose="02040503050406030204" pitchFamily="18" charset="0"/>
                        <a:ea typeface="Cambria Math" panose="02040503050406030204" pitchFamily="18" charset="0"/>
                      </a:rPr>
                      <m:t> </m:t>
                    </m:r>
                    <m:r>
                      <m:rPr>
                        <m:sty m:val="p"/>
                      </m:rPr>
                      <a:rPr lang="en-GB" sz="1600">
                        <a:latin typeface="Cambria Math" panose="02040503050406030204" pitchFamily="18" charset="0"/>
                        <a:ea typeface="Cambria Math" panose="02040503050406030204" pitchFamily="18" charset="0"/>
                      </a:rPr>
                      <m:t>a</m:t>
                    </m:r>
                    <m:r>
                      <a:rPr lang="en-GB" sz="1600">
                        <a:latin typeface="Cambria Math" panose="02040503050406030204" pitchFamily="18" charset="0"/>
                        <a:ea typeface="Cambria Math" panose="02040503050406030204" pitchFamily="18" charset="0"/>
                      </a:rPr>
                      <m:t> </m:t>
                    </m:r>
                    <m:r>
                      <m:rPr>
                        <m:sty m:val="p"/>
                      </m:rPr>
                      <a:rPr lang="en-GB" sz="1600">
                        <a:latin typeface="Cambria Math" panose="02040503050406030204" pitchFamily="18" charset="0"/>
                        <a:ea typeface="Cambria Math" panose="02040503050406030204" pitchFamily="18" charset="0"/>
                      </a:rPr>
                      <m:t>flat</m:t>
                    </m:r>
                    <m:r>
                      <a:rPr lang="en-GB" sz="1600">
                        <a:latin typeface="Cambria Math" panose="02040503050406030204" pitchFamily="18" charset="0"/>
                        <a:ea typeface="Cambria Math" panose="02040503050406030204" pitchFamily="18" charset="0"/>
                      </a:rPr>
                      <m:t> </m:t>
                    </m:r>
                    <m:r>
                      <m:rPr>
                        <m:sty m:val="p"/>
                      </m:rPr>
                      <a:rPr lang="en-GB" sz="1600">
                        <a:latin typeface="Cambria Math" panose="02040503050406030204" pitchFamily="18" charset="0"/>
                        <a:ea typeface="Cambria Math" panose="02040503050406030204" pitchFamily="18" charset="0"/>
                      </a:rPr>
                      <m:t>plate</m:t>
                    </m:r>
                    <m:r>
                      <a:rPr lang="en-GB" sz="1600">
                        <a:latin typeface="Cambria Math" panose="02040503050406030204" pitchFamily="18" charset="0"/>
                        <a:ea typeface="Cambria Math" panose="02040503050406030204" pitchFamily="18" charset="0"/>
                      </a:rPr>
                      <m:t> </m:t>
                    </m:r>
                    <m:r>
                      <m:rPr>
                        <m:sty m:val="p"/>
                      </m:rPr>
                      <a:rPr lang="en-GB" sz="1600">
                        <a:latin typeface="Cambria Math" panose="02040503050406030204" pitchFamily="18" charset="0"/>
                        <a:ea typeface="Cambria Math" panose="02040503050406030204" pitchFamily="18" charset="0"/>
                      </a:rPr>
                      <m:t>in</m:t>
                    </m:r>
                    <m:r>
                      <a:rPr lang="en-GB" sz="1600">
                        <a:latin typeface="Cambria Math" panose="02040503050406030204" pitchFamily="18" charset="0"/>
                        <a:ea typeface="Cambria Math" panose="02040503050406030204" pitchFamily="18" charset="0"/>
                      </a:rPr>
                      <m:t> </m:t>
                    </m:r>
                    <m:r>
                      <m:rPr>
                        <m:sty m:val="p"/>
                      </m:rPr>
                      <a:rPr lang="en-GB" sz="1600">
                        <a:latin typeface="Cambria Math" panose="02040503050406030204" pitchFamily="18" charset="0"/>
                        <a:ea typeface="Cambria Math" panose="02040503050406030204" pitchFamily="18" charset="0"/>
                      </a:rPr>
                      <m:t>boundary</m:t>
                    </m:r>
                    <m:r>
                      <a:rPr lang="en-GB" sz="1600">
                        <a:latin typeface="Cambria Math" panose="02040503050406030204" pitchFamily="18" charset="0"/>
                        <a:ea typeface="Cambria Math" panose="02040503050406030204" pitchFamily="18" charset="0"/>
                      </a:rPr>
                      <m:t> </m:t>
                    </m:r>
                    <m:r>
                      <m:rPr>
                        <m:sty m:val="p"/>
                      </m:rPr>
                      <a:rPr lang="en-GB" sz="1600">
                        <a:latin typeface="Cambria Math" panose="02040503050406030204" pitchFamily="18" charset="0"/>
                        <a:ea typeface="Cambria Math" panose="02040503050406030204" pitchFamily="18" charset="0"/>
                      </a:rPr>
                      <m:t>layer</m:t>
                    </m:r>
                    <m:r>
                      <a:rPr lang="en-GB" sz="1600">
                        <a:latin typeface="Cambria Math" panose="02040503050406030204" pitchFamily="18" charset="0"/>
                        <a:ea typeface="Cambria Math" panose="02040503050406030204" pitchFamily="18" charset="0"/>
                      </a:rPr>
                      <m:t> </m:t>
                    </m:r>
                  </m:oMath>
                </a14:m>
                <a:endParaRPr lang="en-GB" sz="1600"/>
              </a:p>
              <a:p>
                <a:pPr marL="285750" indent="-285750">
                  <a:buFont typeface="Arial" panose="020B0604020202020204" pitchFamily="34" charset="0"/>
                  <a:buChar char="•"/>
                </a:pPr>
                <a:endParaRPr lang="en-GB" sz="1200"/>
              </a:p>
              <a:p>
                <a:pPr marL="285750" indent="-285750">
                  <a:buFont typeface="Arial" panose="020B0604020202020204" pitchFamily="34" charset="0"/>
                  <a:buChar char="•"/>
                </a:pPr>
                <a:r>
                  <a:rPr lang="en-GB" sz="1200"/>
                  <a:t> Prandtl Number</a:t>
                </a:r>
              </a:p>
              <a:p>
                <a:endParaRPr lang="en-GB" sz="1200"/>
              </a:p>
              <a:p>
                <a:pPr marL="285750" indent="-285750">
                  <a:buFont typeface="Arial" panose="020B0604020202020204" pitchFamily="34" charset="0"/>
                  <a:buChar char="•"/>
                </a:pPr>
                <a:r>
                  <a:rPr lang="en-GB" sz="1200"/>
                  <a:t>Large </a:t>
                </a:r>
                <a14:m>
                  <m:oMath xmlns:m="http://schemas.openxmlformats.org/officeDocument/2006/math">
                    <m:r>
                      <a:rPr lang="en-GB" sz="1200" i="1" smtClean="0">
                        <a:latin typeface="Cambria Math" panose="02040503050406030204" pitchFamily="18" charset="0"/>
                        <a:ea typeface="Cambria Math" panose="02040503050406030204" pitchFamily="18" charset="0"/>
                      </a:rPr>
                      <m:t>𝜏</m:t>
                    </m:r>
                  </m:oMath>
                </a14:m>
                <a:r>
                  <a:rPr lang="en-GB" sz="1200"/>
                  <a:t> increases friction head losses </a:t>
                </a:r>
              </a:p>
              <a:p>
                <a:pPr marL="285750" indent="-285750">
                  <a:buFont typeface="Arial" panose="020B0604020202020204" pitchFamily="34" charset="0"/>
                  <a:buChar char="•"/>
                </a:pPr>
                <a:r>
                  <a:rPr lang="en-GB" sz="1200"/>
                  <a:t>Large h is a large rate of heat transfer</a:t>
                </a:r>
              </a:p>
              <a:p>
                <a:pPr marL="285750" indent="-285750">
                  <a:buFont typeface="Arial" panose="020B0604020202020204" pitchFamily="34" charset="0"/>
                  <a:buChar char="•"/>
                </a:pPr>
                <a:endParaRPr lang="en-GB"/>
              </a:p>
              <a:p>
                <a:pPr marL="285750" indent="-285750">
                  <a:buFont typeface="Arial" panose="020B0604020202020204" pitchFamily="34" charset="0"/>
                  <a:buChar char="•"/>
                </a:pPr>
                <a:endParaRPr lang="en-GB"/>
              </a:p>
              <a:p>
                <a:pPr marL="285750" indent="-285750">
                  <a:buFont typeface="Arial" panose="020B0604020202020204" pitchFamily="34" charset="0"/>
                  <a:buChar char="•"/>
                </a:pPr>
                <a:endParaRPr lang="en-GB"/>
              </a:p>
              <a:p>
                <a:pPr marL="285750" indent="-285750">
                  <a:buFont typeface="Arial" panose="020B0604020202020204" pitchFamily="34" charset="0"/>
                  <a:buChar char="•"/>
                </a:pPr>
                <a:endParaRPr lang="en-GB"/>
              </a:p>
            </p:txBody>
          </p:sp>
        </mc:Choice>
        <mc:Fallback xmlns="">
          <p:sp>
            <p:nvSpPr>
              <p:cNvPr id="4" name="TextBox 3">
                <a:extLst>
                  <a:ext uri="{FF2B5EF4-FFF2-40B4-BE49-F238E27FC236}">
                    <a16:creationId xmlns:a16="http://schemas.microsoft.com/office/drawing/2014/main" id="{600C3799-65DA-8F2C-5E2C-D38588091943}"/>
                  </a:ext>
                </a:extLst>
              </p:cNvPr>
              <p:cNvSpPr txBox="1">
                <a:spLocks noRot="1" noChangeAspect="1" noMove="1" noResize="1" noEditPoints="1" noAdjustHandles="1" noChangeArrowheads="1" noChangeShapeType="1" noTextEdit="1"/>
              </p:cNvSpPr>
              <p:nvPr/>
            </p:nvSpPr>
            <p:spPr>
              <a:xfrm>
                <a:off x="527381" y="1235825"/>
                <a:ext cx="8290560" cy="5673091"/>
              </a:xfrm>
              <a:prstGeom prst="rect">
                <a:avLst/>
              </a:prstGeom>
              <a:blipFill>
                <a:blip r:embed="rId5"/>
                <a:stretch>
                  <a:fillRect l="-294"/>
                </a:stretch>
              </a:blipFill>
            </p:spPr>
            <p:txBody>
              <a:bodyPr/>
              <a:lstStyle/>
              <a:p>
                <a:r>
                  <a:rPr lang="en-GB">
                    <a:noFill/>
                  </a:rPr>
                  <a:t> </a:t>
                </a:r>
              </a:p>
            </p:txBody>
          </p:sp>
        </mc:Fallback>
      </mc:AlternateContent>
      <p:pic>
        <p:nvPicPr>
          <p:cNvPr id="5" name="Picture 4" descr="Diagram of a diagram of a line of layers&#10;&#10;Description automatically generated">
            <a:extLst>
              <a:ext uri="{FF2B5EF4-FFF2-40B4-BE49-F238E27FC236}">
                <a16:creationId xmlns:a16="http://schemas.microsoft.com/office/drawing/2014/main" id="{A22E16B6-1F32-57BA-2A1B-163679C388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76977" y="548680"/>
            <a:ext cx="3822030" cy="1651556"/>
          </a:xfrm>
          <a:prstGeom prst="rect">
            <a:avLst/>
          </a:prstGeom>
        </p:spPr>
      </p:pic>
      <p:pic>
        <p:nvPicPr>
          <p:cNvPr id="7" name="Picture 6" descr="A diagram of a graph&#10;&#10;Description automatically generated">
            <a:extLst>
              <a:ext uri="{FF2B5EF4-FFF2-40B4-BE49-F238E27FC236}">
                <a16:creationId xmlns:a16="http://schemas.microsoft.com/office/drawing/2014/main" id="{7D7C9BC0-F21B-A1B6-D66C-548AD0CB38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6542" y="2584380"/>
            <a:ext cx="3565411" cy="2887207"/>
          </a:xfrm>
          <a:prstGeom prst="rect">
            <a:avLst/>
          </a:prstGeom>
        </p:spPr>
      </p:pic>
      <p:sp>
        <p:nvSpPr>
          <p:cNvPr id="3" name="TextBox 2">
            <a:extLst>
              <a:ext uri="{FF2B5EF4-FFF2-40B4-BE49-F238E27FC236}">
                <a16:creationId xmlns:a16="http://schemas.microsoft.com/office/drawing/2014/main" id="{0FA9CE6D-5979-5551-5F5D-13A09557AF7A}"/>
              </a:ext>
            </a:extLst>
          </p:cNvPr>
          <p:cNvSpPr txBox="1"/>
          <p:nvPr/>
        </p:nvSpPr>
        <p:spPr>
          <a:xfrm>
            <a:off x="9086810" y="2140527"/>
            <a:ext cx="2736273" cy="646331"/>
          </a:xfrm>
          <a:prstGeom prst="rect">
            <a:avLst/>
          </a:prstGeom>
          <a:noFill/>
        </p:spPr>
        <p:txBody>
          <a:bodyPr wrap="square" rtlCol="0">
            <a:spAutoFit/>
          </a:bodyPr>
          <a:lstStyle/>
          <a:p>
            <a:r>
              <a:rPr lang="en-GB" sz="900"/>
              <a:t>Source: http://www.mdp.eng.cam.ac.uk/web/library/enginfo/aerothermal_dvd_only/aero/fprops/pipeflow/node9.html</a:t>
            </a:r>
          </a:p>
        </p:txBody>
      </p:sp>
      <p:sp>
        <p:nvSpPr>
          <p:cNvPr id="6" name="TextBox 5">
            <a:extLst>
              <a:ext uri="{FF2B5EF4-FFF2-40B4-BE49-F238E27FC236}">
                <a16:creationId xmlns:a16="http://schemas.microsoft.com/office/drawing/2014/main" id="{00334348-E4BA-ED47-A35E-D5C87C0ABB20}"/>
              </a:ext>
            </a:extLst>
          </p:cNvPr>
          <p:cNvSpPr txBox="1"/>
          <p:nvPr/>
        </p:nvSpPr>
        <p:spPr>
          <a:xfrm flipH="1">
            <a:off x="9445936" y="5348476"/>
            <a:ext cx="2362384" cy="246221"/>
          </a:xfrm>
          <a:prstGeom prst="rect">
            <a:avLst/>
          </a:prstGeom>
          <a:noFill/>
        </p:spPr>
        <p:txBody>
          <a:bodyPr wrap="square" rtlCol="0">
            <a:spAutoFit/>
          </a:bodyPr>
          <a:lstStyle/>
          <a:p>
            <a:r>
              <a:rPr lang="en-GB" sz="1000"/>
              <a:t>Source: Lecture notes week 5</a:t>
            </a:r>
          </a:p>
        </p:txBody>
      </p:sp>
      <p:pic>
        <p:nvPicPr>
          <p:cNvPr id="8" name="Audio Recording 22 Apr 2024 at 19:14:48">
            <a:hlinkClick r:id="" action="ppaction://media"/>
            <a:extLst>
              <a:ext uri="{FF2B5EF4-FFF2-40B4-BE49-F238E27FC236}">
                <a16:creationId xmlns:a16="http://schemas.microsoft.com/office/drawing/2014/main" id="{6D72167E-8E9B-1592-FD26-91E3A5D00CCB}"/>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421037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8140"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CE6C-1B86-BC40-125A-B891762A942D}"/>
              </a:ext>
            </a:extLst>
          </p:cNvPr>
          <p:cNvSpPr>
            <a:spLocks noGrp="1"/>
          </p:cNvSpPr>
          <p:nvPr>
            <p:ph type="title"/>
          </p:nvPr>
        </p:nvSpPr>
        <p:spPr>
          <a:xfrm>
            <a:off x="527381" y="548680"/>
            <a:ext cx="8220693" cy="1143000"/>
          </a:xfrm>
        </p:spPr>
        <p:txBody>
          <a:bodyPr lIns="91440" tIns="45720" rIns="91440" bIns="45720" anchor="t"/>
          <a:lstStyle/>
          <a:p>
            <a:r>
              <a:rPr lang="en-US" sz="3700">
                <a:ea typeface="ＭＳ Ｐゴシック"/>
              </a:rPr>
              <a:t>Mathematical modelling – NS equations</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5A5FE1-763E-BEFD-3B19-BEE77EEDADDC}"/>
                  </a:ext>
                </a:extLst>
              </p:cNvPr>
              <p:cNvSpPr>
                <a:spLocks noGrp="1"/>
              </p:cNvSpPr>
              <p:nvPr>
                <p:ph idx="1"/>
              </p:nvPr>
            </p:nvSpPr>
            <p:spPr>
              <a:xfrm>
                <a:off x="527381" y="1796819"/>
                <a:ext cx="10363200" cy="4603981"/>
              </a:xfrm>
            </p:spPr>
            <p:txBody>
              <a:bodyPr/>
              <a:lstStyle/>
              <a:p>
                <a:pPr marL="0" indent="0">
                  <a:buNone/>
                </a:pPr>
                <a:r>
                  <a:rPr lang="en-US" sz="1800"/>
                  <a:t>Navier Stokes equations (for a 2D, steady state, incompressible flow):</a:t>
                </a:r>
              </a:p>
              <a:p>
                <a:r>
                  <a:rPr lang="en-US" sz="1800"/>
                  <a:t>Mass (continuity)</a:t>
                </a:r>
              </a:p>
              <a:p>
                <a:pPr marL="0" indent="0">
                  <a:buNone/>
                </a:pPr>
                <a14:m>
                  <m:oMathPara xmlns:m="http://schemas.openxmlformats.org/officeDocument/2006/math">
                    <m:oMathParaPr>
                      <m:jc m:val="center"/>
                    </m:oMathParaPr>
                    <m:oMath xmlns:m="http://schemas.openxmlformats.org/officeDocument/2006/math">
                      <m:f>
                        <m:fPr>
                          <m:ctrlPr>
                            <a:rPr lang="en-US" sz="1800" i="1" smtClean="0">
                              <a:latin typeface="Cambria Math" panose="02040503050406030204" pitchFamily="18" charset="0"/>
                            </a:rPr>
                          </m:ctrlPr>
                        </m:fPr>
                        <m:num>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𝑢</m:t>
                          </m:r>
                        </m:num>
                        <m:den>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den>
                      </m:f>
                      <m:r>
                        <a:rPr lang="en-US" sz="1800" b="0" i="1" smtClean="0">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𝑣</m:t>
                          </m:r>
                        </m:num>
                        <m:den>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𝑦</m:t>
                          </m:r>
                        </m:den>
                      </m:f>
                      <m:r>
                        <a:rPr lang="en-US" sz="1800" b="0" i="1" smtClean="0">
                          <a:latin typeface="Cambria Math" panose="02040503050406030204" pitchFamily="18" charset="0"/>
                          <a:ea typeface="Cambria Math" panose="02040503050406030204" pitchFamily="18" charset="0"/>
                        </a:rPr>
                        <m:t>=0</m:t>
                      </m:r>
                    </m:oMath>
                  </m:oMathPara>
                </a14:m>
                <a:endParaRPr lang="en-US" sz="1800"/>
              </a:p>
              <a:p>
                <a:r>
                  <a:rPr lang="en-US" sz="1800"/>
                  <a:t>Momentum </a:t>
                </a:r>
              </a:p>
              <a:p>
                <a:pPr marL="0" indent="0">
                  <a:buNone/>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𝜌</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𝑢</m:t>
                          </m:r>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𝑢</m:t>
                              </m:r>
                            </m:num>
                            <m:den>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𝑥</m:t>
                              </m:r>
                            </m:den>
                          </m:f>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𝑣</m:t>
                          </m:r>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𝑢</m:t>
                              </m:r>
                            </m:num>
                            <m:den>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𝑦</m:t>
                              </m:r>
                            </m:den>
                          </m:f>
                        </m:e>
                      </m:d>
                      <m:r>
                        <a:rPr lang="en-US" sz="1800" b="0" i="1" smtClean="0">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𝑝</m:t>
                          </m:r>
                        </m:num>
                        <m:den>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𝑥</m:t>
                          </m:r>
                        </m:den>
                      </m:f>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𝜇</m:t>
                      </m:r>
                      <m:d>
                        <m:dPr>
                          <m:ctrlPr>
                            <a:rPr lang="en-US" sz="1800" b="0" i="1" smtClean="0">
                              <a:latin typeface="Cambria Math" panose="02040503050406030204" pitchFamily="18" charset="0"/>
                              <a:ea typeface="Cambria Math" panose="02040503050406030204" pitchFamily="18" charset="0"/>
                            </a:rPr>
                          </m:ctrlPr>
                        </m:dPr>
                        <m:e>
                          <m:f>
                            <m:fPr>
                              <m:ctrlPr>
                                <a:rPr lang="en-US" sz="1800" b="0" i="1" smtClean="0">
                                  <a:latin typeface="Cambria Math" panose="02040503050406030204" pitchFamily="18" charset="0"/>
                                  <a:ea typeface="Cambria Math" panose="02040503050406030204" pitchFamily="18" charset="0"/>
                                </a:rPr>
                              </m:ctrlPr>
                            </m:fPr>
                            <m:num>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m:t>
                                  </m:r>
                                </m:e>
                                <m:sup>
                                  <m:r>
                                    <a:rPr lang="en-US" sz="1800" b="0" i="1" smtClean="0">
                                      <a:latin typeface="Cambria Math" panose="02040503050406030204" pitchFamily="18" charset="0"/>
                                      <a:ea typeface="Cambria Math" panose="02040503050406030204" pitchFamily="18" charset="0"/>
                                    </a:rPr>
                                    <m:t>2</m:t>
                                  </m:r>
                                </m:sup>
                              </m:sSup>
                              <m:r>
                                <a:rPr lang="en-US" sz="1800" b="0" i="1" smtClean="0">
                                  <a:latin typeface="Cambria Math" panose="02040503050406030204" pitchFamily="18" charset="0"/>
                                  <a:ea typeface="Cambria Math" panose="02040503050406030204" pitchFamily="18" charset="0"/>
                                </a:rPr>
                                <m:t>𝑢</m:t>
                              </m:r>
                            </m:num>
                            <m:den>
                              <m:r>
                                <a:rPr lang="en-US" sz="1800" b="0" i="1" smtClean="0">
                                  <a:latin typeface="Cambria Math" panose="02040503050406030204" pitchFamily="18" charset="0"/>
                                  <a:ea typeface="Cambria Math" panose="02040503050406030204" pitchFamily="18" charset="0"/>
                                </a:rPr>
                                <m:t>𝜕</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𝑥</m:t>
                                  </m:r>
                                </m:e>
                                <m:sup>
                                  <m:r>
                                    <a:rPr lang="en-US" sz="1800" b="0" i="1" smtClean="0">
                                      <a:latin typeface="Cambria Math" panose="02040503050406030204" pitchFamily="18" charset="0"/>
                                      <a:ea typeface="Cambria Math" panose="02040503050406030204" pitchFamily="18" charset="0"/>
                                    </a:rPr>
                                    <m:t>2</m:t>
                                  </m:r>
                                </m:sup>
                              </m:sSup>
                            </m:den>
                          </m:f>
                          <m:r>
                            <a:rPr lang="en-US" sz="1800" b="0" i="1" smtClean="0">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ea typeface="Cambria Math" panose="02040503050406030204" pitchFamily="18" charset="0"/>
                                </a:rPr>
                              </m:ctrlPr>
                            </m:fPr>
                            <m:num>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m:t>
                                  </m:r>
                                </m:e>
                                <m:sup>
                                  <m:r>
                                    <a:rPr lang="en-US" sz="1800" i="1">
                                      <a:latin typeface="Cambria Math" panose="02040503050406030204" pitchFamily="18" charset="0"/>
                                      <a:ea typeface="Cambria Math" panose="02040503050406030204" pitchFamily="18" charset="0"/>
                                    </a:rPr>
                                    <m:t>2</m:t>
                                  </m:r>
                                </m:sup>
                              </m:sSup>
                              <m:r>
                                <a:rPr lang="en-US" sz="1800" i="1">
                                  <a:latin typeface="Cambria Math" panose="02040503050406030204" pitchFamily="18" charset="0"/>
                                  <a:ea typeface="Cambria Math" panose="02040503050406030204" pitchFamily="18" charset="0"/>
                                </a:rPr>
                                <m:t>𝑢</m:t>
                              </m:r>
                            </m:num>
                            <m:den>
                              <m:r>
                                <a:rPr lang="en-US" sz="1800" i="1">
                                  <a:latin typeface="Cambria Math" panose="02040503050406030204" pitchFamily="18" charset="0"/>
                                  <a:ea typeface="Cambria Math" panose="02040503050406030204" pitchFamily="18" charset="0"/>
                                </a:rPr>
                                <m:t>𝜕</m:t>
                              </m:r>
                              <m:sSup>
                                <m:sSupPr>
                                  <m:ctrlPr>
                                    <a:rPr lang="en-US" sz="1800" i="1">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𝑦</m:t>
                                  </m:r>
                                </m:e>
                                <m:sup>
                                  <m:r>
                                    <a:rPr lang="en-US" sz="1800" i="1">
                                      <a:latin typeface="Cambria Math" panose="02040503050406030204" pitchFamily="18" charset="0"/>
                                      <a:ea typeface="Cambria Math" panose="02040503050406030204" pitchFamily="18" charset="0"/>
                                    </a:rPr>
                                    <m:t>2</m:t>
                                  </m:r>
                                </m:sup>
                              </m:sSup>
                            </m:den>
                          </m:f>
                        </m:e>
                      </m:d>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𝑑𝑖𝑟𝑒𝑐𝑡𝑖𝑜𝑛</m:t>
                      </m:r>
                    </m:oMath>
                  </m:oMathPara>
                </a14:m>
                <a:endParaRPr lang="en-US" sz="1800"/>
              </a:p>
              <a:p>
                <a:pPr marL="0" indent="0">
                  <a:buNone/>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𝜌</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𝑢</m:t>
                          </m:r>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𝑣</m:t>
                              </m:r>
                            </m:num>
                            <m:den>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𝑥</m:t>
                              </m:r>
                            </m:den>
                          </m:f>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𝑣</m:t>
                          </m:r>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𝑣</m:t>
                              </m:r>
                            </m:num>
                            <m:den>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𝑦</m:t>
                              </m:r>
                            </m:den>
                          </m:f>
                        </m:e>
                      </m:d>
                      <m:r>
                        <a:rPr lang="en-US" sz="1800" b="0" i="1" smtClean="0">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𝑝</m:t>
                          </m:r>
                        </m:num>
                        <m:den>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𝑦</m:t>
                          </m:r>
                        </m:den>
                      </m:f>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𝜇</m:t>
                      </m:r>
                      <m:d>
                        <m:dPr>
                          <m:ctrlPr>
                            <a:rPr lang="en-US" sz="1800" b="0" i="1" smtClean="0">
                              <a:latin typeface="Cambria Math" panose="02040503050406030204" pitchFamily="18" charset="0"/>
                              <a:ea typeface="Cambria Math" panose="02040503050406030204" pitchFamily="18" charset="0"/>
                            </a:rPr>
                          </m:ctrlPr>
                        </m:dPr>
                        <m:e>
                          <m:f>
                            <m:fPr>
                              <m:ctrlPr>
                                <a:rPr lang="en-US" sz="1800" i="1">
                                  <a:latin typeface="Cambria Math" panose="02040503050406030204" pitchFamily="18" charset="0"/>
                                  <a:ea typeface="Cambria Math" panose="02040503050406030204" pitchFamily="18" charset="0"/>
                                </a:rPr>
                              </m:ctrlPr>
                            </m:fPr>
                            <m:num>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m:t>
                                  </m:r>
                                </m:e>
                                <m:sup>
                                  <m:r>
                                    <a:rPr lang="en-US" sz="1800" i="1">
                                      <a:latin typeface="Cambria Math" panose="02040503050406030204" pitchFamily="18" charset="0"/>
                                      <a:ea typeface="Cambria Math" panose="02040503050406030204" pitchFamily="18" charset="0"/>
                                    </a:rPr>
                                    <m:t>2</m:t>
                                  </m:r>
                                </m:sup>
                              </m:sSup>
                              <m:r>
                                <a:rPr lang="en-US" sz="1800" b="0" i="1" smtClean="0">
                                  <a:latin typeface="Cambria Math" panose="02040503050406030204" pitchFamily="18" charset="0"/>
                                  <a:ea typeface="Cambria Math" panose="02040503050406030204" pitchFamily="18" charset="0"/>
                                </a:rPr>
                                <m:t>𝑣</m:t>
                              </m:r>
                            </m:num>
                            <m:den>
                              <m:r>
                                <a:rPr lang="en-US" sz="1800" i="1">
                                  <a:latin typeface="Cambria Math" panose="02040503050406030204" pitchFamily="18" charset="0"/>
                                  <a:ea typeface="Cambria Math" panose="02040503050406030204" pitchFamily="18" charset="0"/>
                                </a:rPr>
                                <m:t>𝜕</m:t>
                              </m:r>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𝑥</m:t>
                                  </m:r>
                                </m:e>
                                <m:sup>
                                  <m:r>
                                    <a:rPr lang="en-US" sz="1800" i="1">
                                      <a:latin typeface="Cambria Math" panose="02040503050406030204" pitchFamily="18" charset="0"/>
                                      <a:ea typeface="Cambria Math" panose="02040503050406030204" pitchFamily="18" charset="0"/>
                                    </a:rPr>
                                    <m:t>2</m:t>
                                  </m:r>
                                </m:sup>
                              </m:sSup>
                            </m:den>
                          </m:f>
                          <m:r>
                            <a:rPr lang="en-US" sz="1800" i="1">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ea typeface="Cambria Math" panose="02040503050406030204" pitchFamily="18" charset="0"/>
                                </a:rPr>
                              </m:ctrlPr>
                            </m:fPr>
                            <m:num>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m:t>
                                  </m:r>
                                </m:e>
                                <m:sup>
                                  <m:r>
                                    <a:rPr lang="en-US" sz="1800" i="1">
                                      <a:latin typeface="Cambria Math" panose="02040503050406030204" pitchFamily="18" charset="0"/>
                                      <a:ea typeface="Cambria Math" panose="02040503050406030204" pitchFamily="18" charset="0"/>
                                    </a:rPr>
                                    <m:t>2</m:t>
                                  </m:r>
                                </m:sup>
                              </m:sSup>
                              <m:r>
                                <a:rPr lang="en-US" sz="1800" b="0" i="1" smtClean="0">
                                  <a:latin typeface="Cambria Math" panose="02040503050406030204" pitchFamily="18" charset="0"/>
                                  <a:ea typeface="Cambria Math" panose="02040503050406030204" pitchFamily="18" charset="0"/>
                                </a:rPr>
                                <m:t>𝑣</m:t>
                              </m:r>
                            </m:num>
                            <m:den>
                              <m:r>
                                <a:rPr lang="en-US" sz="1800" i="1">
                                  <a:latin typeface="Cambria Math" panose="02040503050406030204" pitchFamily="18" charset="0"/>
                                  <a:ea typeface="Cambria Math" panose="02040503050406030204" pitchFamily="18" charset="0"/>
                                </a:rPr>
                                <m:t>𝜕</m:t>
                              </m:r>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𝑦</m:t>
                                  </m:r>
                                </m:e>
                                <m:sup>
                                  <m:r>
                                    <a:rPr lang="en-US" sz="1800" i="1">
                                      <a:latin typeface="Cambria Math" panose="02040503050406030204" pitchFamily="18" charset="0"/>
                                      <a:ea typeface="Cambria Math" panose="02040503050406030204" pitchFamily="18" charset="0"/>
                                    </a:rPr>
                                    <m:t>2</m:t>
                                  </m:r>
                                </m:sup>
                              </m:sSup>
                            </m:den>
                          </m:f>
                        </m:e>
                      </m:d>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𝑦</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𝑑𝑖𝑟𝑒𝑐𝑡𝑖𝑜𝑛</m:t>
                      </m:r>
                    </m:oMath>
                  </m:oMathPara>
                </a14:m>
                <a:endParaRPr lang="en-US" sz="1800"/>
              </a:p>
              <a:p>
                <a:pPr marL="0" indent="0">
                  <a:buNone/>
                </a:pPr>
                <a:endParaRPr lang="en-US" sz="1800"/>
              </a:p>
              <a:p>
                <a:r>
                  <a:rPr lang="en-US" sz="1800"/>
                  <a:t>Energy</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𝑢</m:t>
                      </m:r>
                      <m:f>
                        <m:fPr>
                          <m:ctrlPr>
                            <a:rPr lang="en-US" sz="1800" b="0" i="1" smtClean="0">
                              <a:latin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𝑇</m:t>
                          </m:r>
                        </m:num>
                        <m:den>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den>
                      </m:f>
                      <m:r>
                        <a:rPr lang="en-US" sz="1800" b="0" i="1" smtClean="0">
                          <a:latin typeface="Cambria Math" panose="02040503050406030204" pitchFamily="18" charset="0"/>
                        </a:rPr>
                        <m:t>+</m:t>
                      </m:r>
                      <m:r>
                        <a:rPr lang="en-US" sz="1800" b="0" i="1" smtClean="0">
                          <a:latin typeface="Cambria Math" panose="02040503050406030204" pitchFamily="18" charset="0"/>
                        </a:rPr>
                        <m:t>𝑣</m:t>
                      </m:r>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𝑇</m:t>
                          </m:r>
                        </m:num>
                        <m:den>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𝑦</m:t>
                          </m:r>
                        </m:den>
                      </m:f>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𝛼</m:t>
                      </m:r>
                      <m:r>
                        <a:rPr lang="en-US" sz="1800" b="0" i="1" smtClean="0">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ea typeface="Cambria Math" panose="02040503050406030204" pitchFamily="18" charset="0"/>
                            </a:rPr>
                          </m:ctrlPr>
                        </m:fPr>
                        <m:num>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m:t>
                              </m:r>
                            </m:e>
                            <m:sup>
                              <m:r>
                                <a:rPr lang="en-US" sz="1800" i="1">
                                  <a:latin typeface="Cambria Math" panose="02040503050406030204" pitchFamily="18" charset="0"/>
                                  <a:ea typeface="Cambria Math" panose="02040503050406030204" pitchFamily="18" charset="0"/>
                                </a:rPr>
                                <m:t>2</m:t>
                              </m:r>
                            </m:sup>
                          </m:sSup>
                          <m:r>
                            <a:rPr lang="en-US" sz="1800" b="0" i="1" smtClean="0">
                              <a:latin typeface="Cambria Math" panose="02040503050406030204" pitchFamily="18" charset="0"/>
                              <a:ea typeface="Cambria Math" panose="02040503050406030204" pitchFamily="18" charset="0"/>
                            </a:rPr>
                            <m:t>𝑇</m:t>
                          </m:r>
                        </m:num>
                        <m:den>
                          <m:r>
                            <a:rPr lang="en-US" sz="1800" i="1">
                              <a:latin typeface="Cambria Math" panose="02040503050406030204" pitchFamily="18" charset="0"/>
                              <a:ea typeface="Cambria Math" panose="02040503050406030204" pitchFamily="18" charset="0"/>
                            </a:rPr>
                            <m:t>𝜕</m:t>
                          </m:r>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𝑥</m:t>
                              </m:r>
                            </m:e>
                            <m:sup>
                              <m:r>
                                <a:rPr lang="en-US" sz="1800" i="1">
                                  <a:latin typeface="Cambria Math" panose="02040503050406030204" pitchFamily="18" charset="0"/>
                                  <a:ea typeface="Cambria Math" panose="02040503050406030204" pitchFamily="18" charset="0"/>
                                </a:rPr>
                                <m:t>2</m:t>
                              </m:r>
                            </m:sup>
                          </m:sSup>
                        </m:den>
                      </m:f>
                      <m:r>
                        <a:rPr lang="en-US" sz="1800" i="1">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ea typeface="Cambria Math" panose="02040503050406030204" pitchFamily="18" charset="0"/>
                            </a:rPr>
                          </m:ctrlPr>
                        </m:fPr>
                        <m:num>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m:t>
                              </m:r>
                            </m:e>
                            <m:sup>
                              <m:r>
                                <a:rPr lang="en-US" sz="1800" i="1">
                                  <a:latin typeface="Cambria Math" panose="02040503050406030204" pitchFamily="18" charset="0"/>
                                  <a:ea typeface="Cambria Math" panose="02040503050406030204" pitchFamily="18" charset="0"/>
                                </a:rPr>
                                <m:t>2</m:t>
                              </m:r>
                            </m:sup>
                          </m:sSup>
                          <m:r>
                            <a:rPr lang="en-US" sz="1800" b="0" i="1" smtClean="0">
                              <a:latin typeface="Cambria Math" panose="02040503050406030204" pitchFamily="18" charset="0"/>
                              <a:ea typeface="Cambria Math" panose="02040503050406030204" pitchFamily="18" charset="0"/>
                            </a:rPr>
                            <m:t>𝑇</m:t>
                          </m:r>
                        </m:num>
                        <m:den>
                          <m:r>
                            <a:rPr lang="en-US" sz="1800" i="1">
                              <a:latin typeface="Cambria Math" panose="02040503050406030204" pitchFamily="18" charset="0"/>
                              <a:ea typeface="Cambria Math" panose="02040503050406030204" pitchFamily="18" charset="0"/>
                            </a:rPr>
                            <m:t>𝜕</m:t>
                          </m:r>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𝑦</m:t>
                              </m:r>
                            </m:e>
                            <m:sup>
                              <m:r>
                                <a:rPr lang="en-US" sz="1800" i="1">
                                  <a:latin typeface="Cambria Math" panose="02040503050406030204" pitchFamily="18" charset="0"/>
                                  <a:ea typeface="Cambria Math" panose="02040503050406030204" pitchFamily="18" charset="0"/>
                                </a:rPr>
                                <m:t>2</m:t>
                              </m:r>
                            </m:sup>
                          </m:sSup>
                        </m:den>
                      </m:f>
                      <m:r>
                        <a:rPr lang="en-US" sz="1800" i="1">
                          <a:latin typeface="Cambria Math" panose="02040503050406030204" pitchFamily="18" charset="0"/>
                          <a:ea typeface="Cambria Math" panose="02040503050406030204" pitchFamily="18" charset="0"/>
                        </a:rPr>
                        <m:t>)</m:t>
                      </m:r>
                    </m:oMath>
                  </m:oMathPara>
                </a14:m>
                <a:endParaRPr lang="en-US" sz="1800"/>
              </a:p>
              <a:p>
                <a:pPr marL="0" indent="0">
                  <a:buNone/>
                </a:pPr>
                <a:endParaRPr lang="en-US"/>
              </a:p>
            </p:txBody>
          </p:sp>
        </mc:Choice>
        <mc:Fallback xmlns="">
          <p:sp>
            <p:nvSpPr>
              <p:cNvPr id="3" name="Content Placeholder 2">
                <a:extLst>
                  <a:ext uri="{FF2B5EF4-FFF2-40B4-BE49-F238E27FC236}">
                    <a16:creationId xmlns:a16="http://schemas.microsoft.com/office/drawing/2014/main" id="{285A5FE1-763E-BEFD-3B19-BEE77EEDADDC}"/>
                  </a:ext>
                </a:extLst>
              </p:cNvPr>
              <p:cNvSpPr>
                <a:spLocks noGrp="1" noRot="1" noChangeAspect="1" noMove="1" noResize="1" noEditPoints="1" noAdjustHandles="1" noChangeArrowheads="1" noChangeShapeType="1" noTextEdit="1"/>
              </p:cNvSpPr>
              <p:nvPr>
                <p:ph idx="1"/>
              </p:nvPr>
            </p:nvSpPr>
            <p:spPr>
              <a:xfrm>
                <a:off x="527381" y="1796819"/>
                <a:ext cx="10363200" cy="4603981"/>
              </a:xfrm>
              <a:blipFill>
                <a:blip r:embed="rId5"/>
                <a:stretch>
                  <a:fillRect l="-529" t="-795"/>
                </a:stretch>
              </a:blipFill>
            </p:spPr>
            <p:txBody>
              <a:bodyPr/>
              <a:lstStyle/>
              <a:p>
                <a:r>
                  <a:rPr lang="en-GB">
                    <a:noFill/>
                  </a:rPr>
                  <a:t> </a:t>
                </a:r>
              </a:p>
            </p:txBody>
          </p:sp>
        </mc:Fallback>
      </mc:AlternateContent>
      <p:pic>
        <p:nvPicPr>
          <p:cNvPr id="1026" name="Picture 2">
            <a:extLst>
              <a:ext uri="{FF2B5EF4-FFF2-40B4-BE49-F238E27FC236}">
                <a16:creationId xmlns:a16="http://schemas.microsoft.com/office/drawing/2014/main" id="{68A57E91-7457-1667-9D47-B58EF4599C9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73053" y="600720"/>
            <a:ext cx="2758930" cy="21819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B5506C5-C722-569A-ABDE-EA120C071AE4}"/>
              </a:ext>
            </a:extLst>
          </p:cNvPr>
          <p:cNvSpPr txBox="1"/>
          <p:nvPr/>
        </p:nvSpPr>
        <p:spPr>
          <a:xfrm>
            <a:off x="7890235" y="2765517"/>
            <a:ext cx="3996965" cy="338554"/>
          </a:xfrm>
          <a:prstGeom prst="rect">
            <a:avLst/>
          </a:prstGeom>
          <a:noFill/>
        </p:spPr>
        <p:txBody>
          <a:bodyPr wrap="square" rtlCol="0">
            <a:spAutoFit/>
          </a:bodyPr>
          <a:lstStyle/>
          <a:p>
            <a:r>
              <a:rPr lang="en-GB" sz="800"/>
              <a:t>Source: https://towardsdatascience.com/computational-fluid-dynamics-using-python-modeling-laminar-flow-272dad1ebec</a:t>
            </a:r>
          </a:p>
        </p:txBody>
      </p:sp>
      <p:pic>
        <p:nvPicPr>
          <p:cNvPr id="4" name="Audio Recording 22 Apr 2024 at 19:16:01">
            <a:hlinkClick r:id="" action="ppaction://media"/>
            <a:extLst>
              <a:ext uri="{FF2B5EF4-FFF2-40B4-BE49-F238E27FC236}">
                <a16:creationId xmlns:a16="http://schemas.microsoft.com/office/drawing/2014/main" id="{3D303B69-62AE-B9F1-4565-94CC9ABD2236}"/>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20981" y="5994400"/>
            <a:ext cx="812800" cy="812800"/>
          </a:xfrm>
          <a:prstGeom prst="rect">
            <a:avLst/>
          </a:prstGeom>
        </p:spPr>
      </p:pic>
    </p:spTree>
    <p:extLst>
      <p:ext uri="{BB962C8B-B14F-4D97-AF65-F5344CB8AC3E}">
        <p14:creationId xmlns:p14="http://schemas.microsoft.com/office/powerpoint/2010/main" val="1104493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06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974A-342C-D69C-5757-066AACA0FF4C}"/>
              </a:ext>
            </a:extLst>
          </p:cNvPr>
          <p:cNvSpPr>
            <a:spLocks noGrp="1"/>
          </p:cNvSpPr>
          <p:nvPr>
            <p:ph type="title"/>
          </p:nvPr>
        </p:nvSpPr>
        <p:spPr>
          <a:xfrm>
            <a:off x="527381" y="548680"/>
            <a:ext cx="6759539" cy="1143000"/>
          </a:xfrm>
        </p:spPr>
        <p:txBody>
          <a:bodyPr/>
          <a:lstStyle/>
          <a:p>
            <a:r>
              <a:rPr lang="en-US" sz="4000">
                <a:ea typeface="ＭＳ Ｐゴシック"/>
              </a:rPr>
              <a:t>Mathematical modelling – Wall functions</a:t>
            </a:r>
            <a:endParaRPr lang="en-GB"/>
          </a:p>
        </p:txBody>
      </p:sp>
      <p:sp>
        <p:nvSpPr>
          <p:cNvPr id="3" name="Content Placeholder 2">
            <a:extLst>
              <a:ext uri="{FF2B5EF4-FFF2-40B4-BE49-F238E27FC236}">
                <a16:creationId xmlns:a16="http://schemas.microsoft.com/office/drawing/2014/main" id="{606631B7-E173-C1C0-6009-E67C95264EB5}"/>
              </a:ext>
            </a:extLst>
          </p:cNvPr>
          <p:cNvSpPr>
            <a:spLocks noGrp="1"/>
          </p:cNvSpPr>
          <p:nvPr>
            <p:ph idx="1"/>
          </p:nvPr>
        </p:nvSpPr>
        <p:spPr>
          <a:xfrm>
            <a:off x="527381" y="1796819"/>
            <a:ext cx="6514442" cy="3936437"/>
          </a:xfrm>
        </p:spPr>
        <p:txBody>
          <a:bodyPr/>
          <a:lstStyle/>
          <a:p>
            <a:r>
              <a:rPr lang="en-US"/>
              <a:t>To accurately approximate the function at the wall is very important</a:t>
            </a:r>
          </a:p>
          <a:p>
            <a:r>
              <a:rPr lang="en-US"/>
              <a:t>As the gradient by the wall effects heat transfer</a:t>
            </a:r>
          </a:p>
          <a:p>
            <a:r>
              <a:rPr lang="en-US"/>
              <a:t>This is done by wall functions</a:t>
            </a:r>
          </a:p>
          <a:p>
            <a:r>
              <a:rPr lang="en-US"/>
              <a:t>y+ is a dimensionless distance to the wall</a:t>
            </a:r>
            <a:endParaRPr lang="en-GB"/>
          </a:p>
        </p:txBody>
      </p:sp>
      <p:pic>
        <p:nvPicPr>
          <p:cNvPr id="6" name="Picture 5" descr="A graph with lines and symbols&#10;&#10;Description automatically generated">
            <a:extLst>
              <a:ext uri="{FF2B5EF4-FFF2-40B4-BE49-F238E27FC236}">
                <a16:creationId xmlns:a16="http://schemas.microsoft.com/office/drawing/2014/main" id="{E05E9A3D-B5E8-7B16-FAD4-FD68297AC09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41823" y="548680"/>
            <a:ext cx="4152865" cy="3856811"/>
          </a:xfrm>
          <a:prstGeom prst="rect">
            <a:avLst/>
          </a:prstGeom>
        </p:spPr>
      </p:pic>
      <p:sp>
        <p:nvSpPr>
          <p:cNvPr id="7" name="TextBox 6">
            <a:extLst>
              <a:ext uri="{FF2B5EF4-FFF2-40B4-BE49-F238E27FC236}">
                <a16:creationId xmlns:a16="http://schemas.microsoft.com/office/drawing/2014/main" id="{489F26CC-550C-4BD9-FEBA-07F403B46A16}"/>
              </a:ext>
            </a:extLst>
          </p:cNvPr>
          <p:cNvSpPr txBox="1"/>
          <p:nvPr/>
        </p:nvSpPr>
        <p:spPr>
          <a:xfrm>
            <a:off x="7719069" y="4282380"/>
            <a:ext cx="3255909" cy="246221"/>
          </a:xfrm>
          <a:prstGeom prst="rect">
            <a:avLst/>
          </a:prstGeom>
          <a:noFill/>
        </p:spPr>
        <p:txBody>
          <a:bodyPr wrap="square" rtlCol="0">
            <a:spAutoFit/>
          </a:bodyPr>
          <a:lstStyle/>
          <a:p>
            <a:r>
              <a:rPr lang="en-GB" sz="1000"/>
              <a:t>Source: https://en.</a:t>
            </a:r>
            <a:r>
              <a:rPr lang="en-GB" sz="800"/>
              <a:t>wikipedia</a:t>
            </a:r>
            <a:r>
              <a:rPr lang="en-GB" sz="1000"/>
              <a:t>.org/wiki/Law_of_the_wall</a:t>
            </a: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E15594E3-CA85-2A84-2051-E126DACDF3EE}"/>
                  </a:ext>
                </a:extLst>
              </p:cNvPr>
              <p:cNvGraphicFramePr>
                <a:graphicFrameLocks noGrp="1"/>
              </p:cNvGraphicFramePr>
              <p:nvPr>
                <p:extLst>
                  <p:ext uri="{D42A27DB-BD31-4B8C-83A1-F6EECF244321}">
                    <p14:modId xmlns:p14="http://schemas.microsoft.com/office/powerpoint/2010/main" val="4038943157"/>
                  </p:ext>
                </p:extLst>
              </p:nvPr>
            </p:nvGraphicFramePr>
            <p:xfrm>
              <a:off x="811205" y="4565799"/>
              <a:ext cx="5588453" cy="1220930"/>
            </p:xfrm>
            <a:graphic>
              <a:graphicData uri="http://schemas.openxmlformats.org/drawingml/2006/table">
                <a:tbl>
                  <a:tblPr firstRow="1" firstCol="1" bandRow="1">
                    <a:tableStyleId>{5C22544A-7EE6-4342-B048-85BDC9FD1C3A}</a:tableStyleId>
                  </a:tblPr>
                  <a:tblGrid>
                    <a:gridCol w="1185235">
                      <a:extLst>
                        <a:ext uri="{9D8B030D-6E8A-4147-A177-3AD203B41FA5}">
                          <a16:colId xmlns:a16="http://schemas.microsoft.com/office/drawing/2014/main" val="1397799858"/>
                        </a:ext>
                      </a:extLst>
                    </a:gridCol>
                    <a:gridCol w="1356360">
                      <a:extLst>
                        <a:ext uri="{9D8B030D-6E8A-4147-A177-3AD203B41FA5}">
                          <a16:colId xmlns:a16="http://schemas.microsoft.com/office/drawing/2014/main" val="3049585026"/>
                        </a:ext>
                      </a:extLst>
                    </a:gridCol>
                    <a:gridCol w="3046858">
                      <a:extLst>
                        <a:ext uri="{9D8B030D-6E8A-4147-A177-3AD203B41FA5}">
                          <a16:colId xmlns:a16="http://schemas.microsoft.com/office/drawing/2014/main" val="2490208218"/>
                        </a:ext>
                      </a:extLst>
                    </a:gridCol>
                  </a:tblGrid>
                  <a:tr h="371048">
                    <a:tc>
                      <a:txBody>
                        <a:bodyPr/>
                        <a:lstStyle/>
                        <a:p>
                          <a:pPr algn="just">
                            <a:lnSpc>
                              <a:spcPct val="107000"/>
                            </a:lnSpc>
                            <a:spcAft>
                              <a:spcPts val="800"/>
                            </a:spcAft>
                          </a:pPr>
                          <a:r>
                            <a:rPr lang="en-GB" sz="1100">
                              <a:effectLst/>
                            </a:rPr>
                            <a:t>Approximation</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0070C0"/>
                        </a:solidFill>
                      </a:tcPr>
                    </a:tc>
                    <a:tc>
                      <a:txBody>
                        <a:bodyPr/>
                        <a:lstStyle/>
                        <a:p>
                          <a:pPr algn="just">
                            <a:lnSpc>
                              <a:spcPct val="107000"/>
                            </a:lnSpc>
                            <a:spcAft>
                              <a:spcPts val="800"/>
                            </a:spcAft>
                          </a:pPr>
                          <a:r>
                            <a:rPr lang="en-GB" sz="1100">
                              <a:effectLst/>
                            </a:rPr>
                            <a:t>Layer it approximates</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0070C0"/>
                        </a:solidFill>
                      </a:tcPr>
                    </a:tc>
                    <a:tc>
                      <a:txBody>
                        <a:bodyPr/>
                        <a:lstStyle/>
                        <a:p>
                          <a:pPr algn="just">
                            <a:lnSpc>
                              <a:spcPct val="107000"/>
                            </a:lnSpc>
                            <a:spcAft>
                              <a:spcPts val="800"/>
                            </a:spcAft>
                          </a:pPr>
                          <a:r>
                            <a:rPr lang="en-GB" sz="1100">
                              <a:effectLst/>
                            </a:rPr>
                            <a:t>Equation</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0070C0"/>
                        </a:solidFill>
                      </a:tcPr>
                    </a:tc>
                    <a:extLst>
                      <a:ext uri="{0D108BD9-81ED-4DB2-BD59-A6C34878D82A}">
                        <a16:rowId xmlns:a16="http://schemas.microsoft.com/office/drawing/2014/main" val="1828300317"/>
                      </a:ext>
                    </a:extLst>
                  </a:tr>
                  <a:tr h="298092">
                    <a:tc>
                      <a:txBody>
                        <a:bodyPr/>
                        <a:lstStyle/>
                        <a:p>
                          <a:pPr algn="just">
                            <a:lnSpc>
                              <a:spcPct val="107000"/>
                            </a:lnSpc>
                            <a:spcAft>
                              <a:spcPts val="800"/>
                            </a:spcAft>
                          </a:pPr>
                          <a:r>
                            <a:rPr lang="en-GB" sz="1100">
                              <a:solidFill>
                                <a:schemeClr val="tx1"/>
                              </a:solidFill>
                              <a:effectLst/>
                            </a:rPr>
                            <a:t>Linear, y+&lt;5</a:t>
                          </a:r>
                          <a:endParaRPr lang="en-GB"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en-GB" sz="1100">
                              <a:effectLst/>
                            </a:rPr>
                            <a:t>Viscous sublayer</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n-GB" sz="1100">
                                    <a:effectLst/>
                                    <a:latin typeface="Cambria Math" panose="02040503050406030204" pitchFamily="18" charset="0"/>
                                  </a:rPr>
                                  <m:t>𝑢</m:t>
                                </m:r>
                                <m:r>
                                  <a:rPr lang="en-GB" sz="1100">
                                    <a:effectLst/>
                                    <a:latin typeface="Cambria Math" panose="02040503050406030204" pitchFamily="18" charset="0"/>
                                  </a:rPr>
                                  <m:t>+ = </m:t>
                                </m:r>
                                <m:r>
                                  <a:rPr lang="en-GB" sz="1100">
                                    <a:effectLst/>
                                    <a:latin typeface="Cambria Math" panose="02040503050406030204" pitchFamily="18" charset="0"/>
                                  </a:rPr>
                                  <m:t>𝑦</m:t>
                                </m:r>
                                <m:r>
                                  <a:rPr lang="en-GB" sz="1100">
                                    <a:effectLst/>
                                    <a:latin typeface="Cambria Math" panose="02040503050406030204" pitchFamily="18" charset="0"/>
                                  </a:rPr>
                                  <m:t>+</m:t>
                                </m:r>
                              </m:oMath>
                            </m:oMathPara>
                          </a14:m>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74763321"/>
                      </a:ext>
                    </a:extLst>
                  </a:tr>
                  <a:tr h="180742">
                    <a:tc>
                      <a:txBody>
                        <a:bodyPr/>
                        <a:lstStyle/>
                        <a:p>
                          <a:pPr algn="just">
                            <a:lnSpc>
                              <a:spcPct val="107000"/>
                            </a:lnSpc>
                            <a:spcAft>
                              <a:spcPts val="800"/>
                            </a:spcAft>
                          </a:pPr>
                          <a:r>
                            <a:rPr lang="en-GB" sz="1100">
                              <a:solidFill>
                                <a:schemeClr val="tx1"/>
                              </a:solidFill>
                              <a:effectLst/>
                            </a:rPr>
                            <a:t>5&gt;y+&gt;30</a:t>
                          </a:r>
                          <a:endParaRPr lang="en-GB"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en-GB" sz="1100">
                              <a:effectLst/>
                            </a:rPr>
                            <a:t>Buffer layer</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en-GB" sz="1100">
                              <a:effectLst/>
                            </a:rPr>
                            <a:t>No equation valid</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02101121"/>
                      </a:ext>
                    </a:extLst>
                  </a:tr>
                  <a:tr h="371048">
                    <a:tc>
                      <a:txBody>
                        <a:bodyPr/>
                        <a:lstStyle/>
                        <a:p>
                          <a:pPr algn="just">
                            <a:lnSpc>
                              <a:spcPct val="107000"/>
                            </a:lnSpc>
                            <a:spcAft>
                              <a:spcPts val="800"/>
                            </a:spcAft>
                          </a:pPr>
                          <a:r>
                            <a:rPr lang="en-GB" sz="1100">
                              <a:solidFill>
                                <a:schemeClr val="tx1"/>
                              </a:solidFill>
                              <a:effectLst/>
                            </a:rPr>
                            <a:t>Log law y+&gt;30</a:t>
                          </a:r>
                          <a:endParaRPr lang="en-GB"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en-GB" sz="1100">
                              <a:effectLst/>
                            </a:rPr>
                            <a:t>Inertial sublayer</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n-GB" sz="1100">
                                    <a:effectLst/>
                                    <a:latin typeface="Cambria Math" panose="02040503050406030204" pitchFamily="18" charset="0"/>
                                  </a:rPr>
                                  <m:t>𝑢</m:t>
                                </m:r>
                                <m:r>
                                  <a:rPr lang="en-GB" sz="1100">
                                    <a:effectLst/>
                                    <a:latin typeface="Cambria Math" panose="02040503050406030204" pitchFamily="18" charset="0"/>
                                  </a:rPr>
                                  <m:t>+ = </m:t>
                                </m:r>
                                <m:f>
                                  <m:fPr>
                                    <m:type m:val="skw"/>
                                    <m:ctrlPr>
                                      <a:rPr lang="en-GB" sz="1100" i="1">
                                        <a:effectLst/>
                                        <a:latin typeface="Cambria Math" panose="02040503050406030204" pitchFamily="18" charset="0"/>
                                      </a:rPr>
                                    </m:ctrlPr>
                                  </m:fPr>
                                  <m:num>
                                    <m:r>
                                      <a:rPr lang="en-GB" sz="1100">
                                        <a:effectLst/>
                                        <a:latin typeface="Cambria Math" panose="02040503050406030204" pitchFamily="18" charset="0"/>
                                      </a:rPr>
                                      <m:t>1</m:t>
                                    </m:r>
                                  </m:num>
                                  <m:den>
                                    <m:r>
                                      <a:rPr lang="en-GB" sz="1100">
                                        <a:effectLst/>
                                        <a:latin typeface="Cambria Math" panose="02040503050406030204" pitchFamily="18" charset="0"/>
                                      </a:rPr>
                                      <m:t>𝑘</m:t>
                                    </m:r>
                                  </m:den>
                                </m:f>
                                <m:r>
                                  <m:rPr>
                                    <m:sty m:val="p"/>
                                  </m:rPr>
                                  <a:rPr lang="en-GB" sz="1100">
                                    <a:effectLst/>
                                    <a:latin typeface="Cambria Math" panose="02040503050406030204" pitchFamily="18" charset="0"/>
                                  </a:rPr>
                                  <m:t>ln</m:t>
                                </m:r>
                                <m:r>
                                  <a:rPr lang="en-GB" sz="1100">
                                    <a:effectLst/>
                                    <a:latin typeface="Cambria Math" panose="02040503050406030204" pitchFamily="18" charset="0"/>
                                  </a:rPr>
                                  <m:t>⁡(</m:t>
                                </m:r>
                                <m:r>
                                  <a:rPr lang="en-GB" sz="1100">
                                    <a:effectLst/>
                                    <a:latin typeface="Cambria Math" panose="02040503050406030204" pitchFamily="18" charset="0"/>
                                  </a:rPr>
                                  <m:t>𝐸𝑦</m:t>
                                </m:r>
                                <m:r>
                                  <a:rPr lang="en-GB" sz="1100">
                                    <a:effectLst/>
                                    <a:latin typeface="Cambria Math" panose="02040503050406030204" pitchFamily="18" charset="0"/>
                                  </a:rPr>
                                  <m:t>+)</m:t>
                                </m:r>
                              </m:oMath>
                            </m:oMathPara>
                          </a14:m>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8342243"/>
                      </a:ext>
                    </a:extLst>
                  </a:tr>
                </a:tbl>
              </a:graphicData>
            </a:graphic>
          </p:graphicFrame>
        </mc:Choice>
        <mc:Fallback xmlns="">
          <p:graphicFrame>
            <p:nvGraphicFramePr>
              <p:cNvPr id="8" name="Table 7">
                <a:extLst>
                  <a:ext uri="{FF2B5EF4-FFF2-40B4-BE49-F238E27FC236}">
                    <a16:creationId xmlns:a16="http://schemas.microsoft.com/office/drawing/2014/main" id="{E15594E3-CA85-2A84-2051-E126DACDF3EE}"/>
                  </a:ext>
                </a:extLst>
              </p:cNvPr>
              <p:cNvGraphicFramePr>
                <a:graphicFrameLocks noGrp="1"/>
              </p:cNvGraphicFramePr>
              <p:nvPr>
                <p:extLst>
                  <p:ext uri="{D42A27DB-BD31-4B8C-83A1-F6EECF244321}">
                    <p14:modId xmlns:p14="http://schemas.microsoft.com/office/powerpoint/2010/main" val="4038943157"/>
                  </p:ext>
                </p:extLst>
              </p:nvPr>
            </p:nvGraphicFramePr>
            <p:xfrm>
              <a:off x="811205" y="4565799"/>
              <a:ext cx="5588453" cy="1220930"/>
            </p:xfrm>
            <a:graphic>
              <a:graphicData uri="http://schemas.openxmlformats.org/drawingml/2006/table">
                <a:tbl>
                  <a:tblPr firstRow="1" firstCol="1" bandRow="1">
                    <a:tableStyleId>{5C22544A-7EE6-4342-B048-85BDC9FD1C3A}</a:tableStyleId>
                  </a:tblPr>
                  <a:tblGrid>
                    <a:gridCol w="1185235">
                      <a:extLst>
                        <a:ext uri="{9D8B030D-6E8A-4147-A177-3AD203B41FA5}">
                          <a16:colId xmlns:a16="http://schemas.microsoft.com/office/drawing/2014/main" val="1397799858"/>
                        </a:ext>
                      </a:extLst>
                    </a:gridCol>
                    <a:gridCol w="1356360">
                      <a:extLst>
                        <a:ext uri="{9D8B030D-6E8A-4147-A177-3AD203B41FA5}">
                          <a16:colId xmlns:a16="http://schemas.microsoft.com/office/drawing/2014/main" val="3049585026"/>
                        </a:ext>
                      </a:extLst>
                    </a:gridCol>
                    <a:gridCol w="3046858">
                      <a:extLst>
                        <a:ext uri="{9D8B030D-6E8A-4147-A177-3AD203B41FA5}">
                          <a16:colId xmlns:a16="http://schemas.microsoft.com/office/drawing/2014/main" val="2490208218"/>
                        </a:ext>
                      </a:extLst>
                    </a:gridCol>
                  </a:tblGrid>
                  <a:tr h="371048">
                    <a:tc>
                      <a:txBody>
                        <a:bodyPr/>
                        <a:lstStyle/>
                        <a:p>
                          <a:pPr algn="just">
                            <a:lnSpc>
                              <a:spcPct val="107000"/>
                            </a:lnSpc>
                            <a:spcAft>
                              <a:spcPts val="800"/>
                            </a:spcAft>
                          </a:pPr>
                          <a:r>
                            <a:rPr lang="en-GB" sz="1100">
                              <a:effectLst/>
                            </a:rPr>
                            <a:t>Approximation</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0070C0"/>
                        </a:solidFill>
                      </a:tcPr>
                    </a:tc>
                    <a:tc>
                      <a:txBody>
                        <a:bodyPr/>
                        <a:lstStyle/>
                        <a:p>
                          <a:pPr algn="just">
                            <a:lnSpc>
                              <a:spcPct val="107000"/>
                            </a:lnSpc>
                            <a:spcAft>
                              <a:spcPts val="800"/>
                            </a:spcAft>
                          </a:pPr>
                          <a:r>
                            <a:rPr lang="en-GB" sz="1100">
                              <a:effectLst/>
                            </a:rPr>
                            <a:t>Layer it approximates</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0070C0"/>
                        </a:solidFill>
                      </a:tcPr>
                    </a:tc>
                    <a:tc>
                      <a:txBody>
                        <a:bodyPr/>
                        <a:lstStyle/>
                        <a:p>
                          <a:pPr algn="just">
                            <a:lnSpc>
                              <a:spcPct val="107000"/>
                            </a:lnSpc>
                            <a:spcAft>
                              <a:spcPts val="800"/>
                            </a:spcAft>
                          </a:pPr>
                          <a:r>
                            <a:rPr lang="en-GB" sz="1100">
                              <a:effectLst/>
                            </a:rPr>
                            <a:t>Equation</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0070C0"/>
                        </a:solidFill>
                      </a:tcPr>
                    </a:tc>
                    <a:extLst>
                      <a:ext uri="{0D108BD9-81ED-4DB2-BD59-A6C34878D82A}">
                        <a16:rowId xmlns:a16="http://schemas.microsoft.com/office/drawing/2014/main" val="1828300317"/>
                      </a:ext>
                    </a:extLst>
                  </a:tr>
                  <a:tr h="298092">
                    <a:tc>
                      <a:txBody>
                        <a:bodyPr/>
                        <a:lstStyle/>
                        <a:p>
                          <a:pPr algn="just">
                            <a:lnSpc>
                              <a:spcPct val="107000"/>
                            </a:lnSpc>
                            <a:spcAft>
                              <a:spcPts val="800"/>
                            </a:spcAft>
                          </a:pPr>
                          <a:r>
                            <a:rPr lang="en-GB" sz="1100">
                              <a:solidFill>
                                <a:schemeClr val="tx1"/>
                              </a:solidFill>
                              <a:effectLst/>
                            </a:rPr>
                            <a:t>Linear, y+&lt;5</a:t>
                          </a:r>
                          <a:endParaRPr lang="en-GB"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en-GB" sz="1100">
                              <a:effectLst/>
                            </a:rPr>
                            <a:t>Viscous sublayer</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a:p>
                      </a:txBody>
                      <a:tcPr marL="68580" marR="68580" marT="0" marB="0">
                        <a:blipFill>
                          <a:blip r:embed="rId6"/>
                          <a:stretch>
                            <a:fillRect l="-83600" t="-138000" r="-800" b="-314000"/>
                          </a:stretch>
                        </a:blipFill>
                      </a:tcPr>
                    </a:tc>
                    <a:extLst>
                      <a:ext uri="{0D108BD9-81ED-4DB2-BD59-A6C34878D82A}">
                        <a16:rowId xmlns:a16="http://schemas.microsoft.com/office/drawing/2014/main" val="2774763321"/>
                      </a:ext>
                    </a:extLst>
                  </a:tr>
                  <a:tr h="180742">
                    <a:tc>
                      <a:txBody>
                        <a:bodyPr/>
                        <a:lstStyle/>
                        <a:p>
                          <a:pPr algn="just">
                            <a:lnSpc>
                              <a:spcPct val="107000"/>
                            </a:lnSpc>
                            <a:spcAft>
                              <a:spcPts val="800"/>
                            </a:spcAft>
                          </a:pPr>
                          <a:r>
                            <a:rPr lang="en-GB" sz="1100">
                              <a:solidFill>
                                <a:schemeClr val="tx1"/>
                              </a:solidFill>
                              <a:effectLst/>
                            </a:rPr>
                            <a:t>5&gt;y+&gt;30</a:t>
                          </a:r>
                          <a:endParaRPr lang="en-GB"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en-GB" sz="1100">
                              <a:effectLst/>
                            </a:rPr>
                            <a:t>Buffer layer</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en-GB" sz="1100">
                              <a:effectLst/>
                            </a:rPr>
                            <a:t>No equation valid</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02101121"/>
                      </a:ext>
                    </a:extLst>
                  </a:tr>
                  <a:tr h="371048">
                    <a:tc>
                      <a:txBody>
                        <a:bodyPr/>
                        <a:lstStyle/>
                        <a:p>
                          <a:pPr algn="just">
                            <a:lnSpc>
                              <a:spcPct val="107000"/>
                            </a:lnSpc>
                            <a:spcAft>
                              <a:spcPts val="800"/>
                            </a:spcAft>
                          </a:pPr>
                          <a:r>
                            <a:rPr lang="en-GB" sz="1100">
                              <a:solidFill>
                                <a:schemeClr val="tx1"/>
                              </a:solidFill>
                              <a:effectLst/>
                            </a:rPr>
                            <a:t>Log law y+&gt;30</a:t>
                          </a:r>
                          <a:endParaRPr lang="en-GB"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en-GB" sz="1100">
                              <a:effectLst/>
                            </a:rPr>
                            <a:t>Inertial sublayer</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a:p>
                      </a:txBody>
                      <a:tcPr marL="68580" marR="68580" marT="0" marB="0">
                        <a:blipFill>
                          <a:blip r:embed="rId6"/>
                          <a:stretch>
                            <a:fillRect l="-83600" t="-244262" r="-800" b="-108197"/>
                          </a:stretch>
                        </a:blipFill>
                      </a:tcPr>
                    </a:tc>
                    <a:extLst>
                      <a:ext uri="{0D108BD9-81ED-4DB2-BD59-A6C34878D82A}">
                        <a16:rowId xmlns:a16="http://schemas.microsoft.com/office/drawing/2014/main" val="348342243"/>
                      </a:ext>
                    </a:extLst>
                  </a:tr>
                </a:tbl>
              </a:graphicData>
            </a:graphic>
          </p:graphicFrame>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656CD39-6E37-F73C-9653-BE9461FCBDCA}"/>
                  </a:ext>
                </a:extLst>
              </p:cNvPr>
              <p:cNvSpPr txBox="1"/>
              <p:nvPr/>
            </p:nvSpPr>
            <p:spPr>
              <a:xfrm>
                <a:off x="2082137" y="3613542"/>
                <a:ext cx="2069432" cy="9150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𝑦</m:t>
                          </m:r>
                          <m:rad>
                            <m:radPr>
                              <m:degHide m:val="on"/>
                              <m:ctrlPr>
                                <a:rPr lang="en-US" b="0" i="1" smtClean="0">
                                  <a:latin typeface="Cambria Math" panose="02040503050406030204" pitchFamily="18" charset="0"/>
                                </a:rPr>
                              </m:ctrlPr>
                            </m:radPr>
                            <m:deg/>
                            <m:e>
                              <m:f>
                                <m:fPr>
                                  <m:type m:val="skw"/>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𝑤</m:t>
                                      </m:r>
                                    </m:sub>
                                  </m:sSub>
                                </m:num>
                                <m:den>
                                  <m:r>
                                    <a:rPr lang="en-US" b="0" i="1" smtClean="0">
                                      <a:latin typeface="Cambria Math" panose="02040503050406030204" pitchFamily="18" charset="0"/>
                                      <a:ea typeface="Cambria Math" panose="02040503050406030204" pitchFamily="18" charset="0"/>
                                    </a:rPr>
                                    <m:t>𝜌</m:t>
                                  </m:r>
                                </m:den>
                              </m:f>
                            </m:e>
                          </m:rad>
                        </m:num>
                        <m:den>
                          <m:r>
                            <a:rPr lang="en-US" b="0" i="1" smtClean="0">
                              <a:latin typeface="Cambria Math" panose="02040503050406030204" pitchFamily="18" charset="0"/>
                            </a:rPr>
                            <m:t>𝑣</m:t>
                          </m:r>
                        </m:den>
                      </m:f>
                    </m:oMath>
                  </m:oMathPara>
                </a14:m>
                <a:endParaRPr lang="en-GB"/>
              </a:p>
            </p:txBody>
          </p:sp>
        </mc:Choice>
        <mc:Fallback xmlns="">
          <p:sp>
            <p:nvSpPr>
              <p:cNvPr id="9" name="TextBox 8">
                <a:extLst>
                  <a:ext uri="{FF2B5EF4-FFF2-40B4-BE49-F238E27FC236}">
                    <a16:creationId xmlns:a16="http://schemas.microsoft.com/office/drawing/2014/main" id="{0656CD39-6E37-F73C-9653-BE9461FCBDCA}"/>
                  </a:ext>
                </a:extLst>
              </p:cNvPr>
              <p:cNvSpPr txBox="1">
                <a:spLocks noRot="1" noChangeAspect="1" noMove="1" noResize="1" noEditPoints="1" noAdjustHandles="1" noChangeArrowheads="1" noChangeShapeType="1" noTextEdit="1"/>
              </p:cNvSpPr>
              <p:nvPr/>
            </p:nvSpPr>
            <p:spPr>
              <a:xfrm>
                <a:off x="2082137" y="3613542"/>
                <a:ext cx="2069432" cy="915059"/>
              </a:xfrm>
              <a:prstGeom prst="rect">
                <a:avLst/>
              </a:prstGeom>
              <a:blipFill>
                <a:blip r:embed="rId7"/>
                <a:stretch>
                  <a:fillRect/>
                </a:stretch>
              </a:blipFill>
            </p:spPr>
            <p:txBody>
              <a:bodyPr/>
              <a:lstStyle/>
              <a:p>
                <a:r>
                  <a:rPr lang="en-GB">
                    <a:noFill/>
                  </a:rPr>
                  <a:t> </a:t>
                </a:r>
              </a:p>
            </p:txBody>
          </p:sp>
        </mc:Fallback>
      </mc:AlternateContent>
      <p:pic>
        <p:nvPicPr>
          <p:cNvPr id="4" name="Audio Recording 22 Apr 2024 at 19:17:18">
            <a:hlinkClick r:id="" action="ppaction://media"/>
            <a:extLst>
              <a:ext uri="{FF2B5EF4-FFF2-40B4-BE49-F238E27FC236}">
                <a16:creationId xmlns:a16="http://schemas.microsoft.com/office/drawing/2014/main" id="{0238E38B-D296-2981-0390-9DDA378E1DC1}"/>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20981" y="6045200"/>
            <a:ext cx="812800" cy="812800"/>
          </a:xfrm>
          <a:prstGeom prst="rect">
            <a:avLst/>
          </a:prstGeom>
        </p:spPr>
      </p:pic>
    </p:spTree>
    <p:extLst>
      <p:ext uri="{BB962C8B-B14F-4D97-AF65-F5344CB8AC3E}">
        <p14:creationId xmlns:p14="http://schemas.microsoft.com/office/powerpoint/2010/main" val="2225579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32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A8D1-613F-C1E3-835E-4809B489EDF2}"/>
              </a:ext>
            </a:extLst>
          </p:cNvPr>
          <p:cNvSpPr>
            <a:spLocks noGrp="1"/>
          </p:cNvSpPr>
          <p:nvPr>
            <p:ph type="title"/>
          </p:nvPr>
        </p:nvSpPr>
        <p:spPr>
          <a:xfrm>
            <a:off x="527381" y="548680"/>
            <a:ext cx="6721831" cy="1143000"/>
          </a:xfrm>
        </p:spPr>
        <p:txBody>
          <a:bodyPr/>
          <a:lstStyle/>
          <a:p>
            <a:r>
              <a:rPr lang="en-US" sz="4000">
                <a:ea typeface="ＭＳ Ｐゴシック"/>
              </a:rPr>
              <a:t>Mathematical modelling - Turbulence</a:t>
            </a:r>
            <a:endParaRPr lang="en-GB"/>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121E4B-ED54-7E33-8E34-9F2A58735B88}"/>
                  </a:ext>
                </a:extLst>
              </p:cNvPr>
              <p:cNvSpPr>
                <a:spLocks noGrp="1"/>
              </p:cNvSpPr>
              <p:nvPr>
                <p:ph idx="1"/>
              </p:nvPr>
            </p:nvSpPr>
            <p:spPr/>
            <p:txBody>
              <a:bodyPr/>
              <a:lstStyle/>
              <a:p>
                <a:r>
                  <a:rPr lang="en-US"/>
                  <a:t>With turbulent flow (most flows) velocity is not one value, it fluctuates</a:t>
                </a:r>
              </a:p>
              <a:p>
                <a:r>
                  <a:rPr lang="en-US"/>
                  <a:t>This needs to be implemented into the Navier Stokes equations, introducing </a:t>
                </a:r>
                <a:r>
                  <a:rPr lang="en-US">
                    <a:solidFill>
                      <a:srgbClr val="0070C0"/>
                    </a:solidFill>
                  </a:rPr>
                  <a:t>Reynolds stresses</a:t>
                </a:r>
              </a:p>
              <a:p>
                <a:r>
                  <a:rPr lang="en-US"/>
                  <a:t>For example, with momentum in the x-direction:</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𝜌</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𝐷</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𝑢</m:t>
                              </m:r>
                            </m:e>
                          </m:acc>
                        </m:num>
                        <m:den>
                          <m:r>
                            <a:rPr lang="en-US"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𝑡</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𝑃</m:t>
                              </m:r>
                            </m:e>
                          </m:acc>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𝑢</m:t>
                          </m:r>
                        </m:e>
                      </m:acc>
                      <m:r>
                        <a:rPr lang="en-US" b="0" i="1" smtClean="0">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m:t>
                      </m:r>
                      <m:f>
                        <m:fPr>
                          <m:ctrlPr>
                            <a:rPr lang="en-US" b="0" i="1" smtClean="0">
                              <a:solidFill>
                                <a:srgbClr val="0070C0"/>
                              </a:solidFill>
                              <a:latin typeface="Cambria Math" panose="02040503050406030204" pitchFamily="18" charset="0"/>
                              <a:ea typeface="Cambria Math" panose="02040503050406030204" pitchFamily="18" charset="0"/>
                            </a:rPr>
                          </m:ctrlPr>
                        </m:fPr>
                        <m:num>
                          <m:r>
                            <a:rPr lang="en-US" b="0" i="1" smtClean="0">
                              <a:solidFill>
                                <a:srgbClr val="0070C0"/>
                              </a:solidFill>
                              <a:latin typeface="Cambria Math" panose="02040503050406030204" pitchFamily="18" charset="0"/>
                              <a:ea typeface="Cambria Math" panose="02040503050406030204" pitchFamily="18" charset="0"/>
                            </a:rPr>
                            <m:t>𝜕</m:t>
                          </m:r>
                        </m:num>
                        <m:den>
                          <m:r>
                            <a:rPr lang="en-US" b="0" i="1"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𝑥</m:t>
                          </m:r>
                        </m:den>
                      </m:f>
                      <m:r>
                        <a:rPr lang="en-US" b="0" i="1" smtClean="0">
                          <a:solidFill>
                            <a:srgbClr val="0070C0"/>
                          </a:solidFill>
                          <a:latin typeface="Cambria Math" panose="02040503050406030204" pitchFamily="18" charset="0"/>
                          <a:ea typeface="Cambria Math" panose="02040503050406030204" pitchFamily="18" charset="0"/>
                        </a:rPr>
                        <m:t>𝜌</m:t>
                      </m:r>
                      <m:acc>
                        <m:accPr>
                          <m:chr m:val="̅"/>
                          <m:ctrlPr>
                            <a:rPr lang="en-US" b="0" i="1" smtClean="0">
                              <a:solidFill>
                                <a:srgbClr val="0070C0"/>
                              </a:solidFill>
                              <a:latin typeface="Cambria Math" panose="02040503050406030204" pitchFamily="18" charset="0"/>
                              <a:ea typeface="Cambria Math" panose="02040503050406030204" pitchFamily="18" charset="0"/>
                            </a:rPr>
                          </m:ctrlPr>
                        </m:accPr>
                        <m:e>
                          <m:sSup>
                            <m:sSupPr>
                              <m:ctrlPr>
                                <a:rPr lang="en-US" b="0" i="1" smtClean="0">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𝑢</m:t>
                              </m:r>
                            </m:e>
                            <m:sup>
                              <m:r>
                                <a:rPr lang="en-US" b="0" i="1" smtClean="0">
                                  <a:solidFill>
                                    <a:srgbClr val="0070C0"/>
                                  </a:solidFill>
                                  <a:latin typeface="Cambria Math" panose="02040503050406030204" pitchFamily="18" charset="0"/>
                                  <a:ea typeface="Cambria Math" panose="02040503050406030204" pitchFamily="18" charset="0"/>
                                </a:rPr>
                                <m:t>′</m:t>
                              </m:r>
                            </m:sup>
                          </m:sSup>
                          <m:sSup>
                            <m:sSupPr>
                              <m:ctrlPr>
                                <a:rPr lang="en-US" b="0" i="1" smtClean="0">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𝑢</m:t>
                              </m:r>
                            </m:e>
                            <m:sup>
                              <m:r>
                                <a:rPr lang="en-US" b="0" i="1" smtClean="0">
                                  <a:solidFill>
                                    <a:srgbClr val="0070C0"/>
                                  </a:solidFill>
                                  <a:latin typeface="Cambria Math" panose="02040503050406030204" pitchFamily="18" charset="0"/>
                                  <a:ea typeface="Cambria Math" panose="02040503050406030204" pitchFamily="18" charset="0"/>
                                </a:rPr>
                                <m:t>′</m:t>
                              </m:r>
                            </m:sup>
                          </m:sSup>
                        </m:e>
                      </m:acc>
                      <m:r>
                        <a:rPr lang="en-US" b="0" i="1" smtClean="0">
                          <a:solidFill>
                            <a:srgbClr val="0070C0"/>
                          </a:solidFill>
                          <a:latin typeface="Cambria Math" panose="02040503050406030204" pitchFamily="18" charset="0"/>
                          <a:ea typeface="Cambria Math" panose="02040503050406030204" pitchFamily="18" charset="0"/>
                        </a:rPr>
                        <m:t>+</m:t>
                      </m:r>
                      <m:f>
                        <m:fPr>
                          <m:ctrlPr>
                            <a:rPr lang="en-US" i="1">
                              <a:solidFill>
                                <a:srgbClr val="0070C0"/>
                              </a:solidFill>
                              <a:latin typeface="Cambria Math" panose="02040503050406030204" pitchFamily="18" charset="0"/>
                              <a:ea typeface="Cambria Math" panose="02040503050406030204" pitchFamily="18" charset="0"/>
                            </a:rPr>
                          </m:ctrlPr>
                        </m:fPr>
                        <m:num>
                          <m:r>
                            <a:rPr lang="en-US" i="1">
                              <a:solidFill>
                                <a:srgbClr val="0070C0"/>
                              </a:solidFill>
                              <a:latin typeface="Cambria Math" panose="02040503050406030204" pitchFamily="18" charset="0"/>
                              <a:ea typeface="Cambria Math" panose="02040503050406030204" pitchFamily="18" charset="0"/>
                            </a:rPr>
                            <m:t>𝜕</m:t>
                          </m:r>
                        </m:num>
                        <m:den>
                          <m:r>
                            <a:rPr lang="en-US" i="1">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𝑦</m:t>
                          </m:r>
                        </m:den>
                      </m:f>
                      <m:r>
                        <a:rPr lang="en-US" i="1">
                          <a:solidFill>
                            <a:srgbClr val="0070C0"/>
                          </a:solidFill>
                          <a:latin typeface="Cambria Math" panose="02040503050406030204" pitchFamily="18" charset="0"/>
                          <a:ea typeface="Cambria Math" panose="02040503050406030204" pitchFamily="18" charset="0"/>
                        </a:rPr>
                        <m:t>𝜌</m:t>
                      </m:r>
                      <m:acc>
                        <m:accPr>
                          <m:chr m:val="̅"/>
                          <m:ctrlPr>
                            <a:rPr lang="en-US" i="1">
                              <a:solidFill>
                                <a:srgbClr val="0070C0"/>
                              </a:solidFill>
                              <a:latin typeface="Cambria Math" panose="02040503050406030204" pitchFamily="18" charset="0"/>
                              <a:ea typeface="Cambria Math" panose="02040503050406030204" pitchFamily="18" charset="0"/>
                            </a:rPr>
                          </m:ctrlPr>
                        </m:accPr>
                        <m:e>
                          <m:sSup>
                            <m:sSupPr>
                              <m:ctrlPr>
                                <a:rPr lang="en-US" i="1">
                                  <a:solidFill>
                                    <a:srgbClr val="0070C0"/>
                                  </a:solidFill>
                                  <a:latin typeface="Cambria Math" panose="02040503050406030204" pitchFamily="18" charset="0"/>
                                  <a:ea typeface="Cambria Math" panose="02040503050406030204" pitchFamily="18" charset="0"/>
                                </a:rPr>
                              </m:ctrlPr>
                            </m:sSupPr>
                            <m:e>
                              <m:r>
                                <a:rPr lang="en-US" i="1">
                                  <a:solidFill>
                                    <a:srgbClr val="0070C0"/>
                                  </a:solidFill>
                                  <a:latin typeface="Cambria Math" panose="02040503050406030204" pitchFamily="18" charset="0"/>
                                  <a:ea typeface="Cambria Math" panose="02040503050406030204" pitchFamily="18" charset="0"/>
                                </a:rPr>
                                <m:t>𝑢</m:t>
                              </m:r>
                            </m:e>
                            <m:sup>
                              <m:r>
                                <a:rPr lang="en-US" i="1">
                                  <a:solidFill>
                                    <a:srgbClr val="0070C0"/>
                                  </a:solidFill>
                                  <a:latin typeface="Cambria Math" panose="02040503050406030204" pitchFamily="18" charset="0"/>
                                  <a:ea typeface="Cambria Math" panose="02040503050406030204" pitchFamily="18" charset="0"/>
                                </a:rPr>
                                <m:t>′</m:t>
                              </m:r>
                            </m:sup>
                          </m:sSup>
                          <m:sSup>
                            <m:sSupPr>
                              <m:ctrlPr>
                                <a:rPr lang="en-US" i="1">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𝑣</m:t>
                              </m:r>
                            </m:e>
                            <m:sup>
                              <m:r>
                                <a:rPr lang="en-US" i="1">
                                  <a:solidFill>
                                    <a:srgbClr val="0070C0"/>
                                  </a:solidFill>
                                  <a:latin typeface="Cambria Math" panose="02040503050406030204" pitchFamily="18" charset="0"/>
                                  <a:ea typeface="Cambria Math" panose="02040503050406030204" pitchFamily="18" charset="0"/>
                                </a:rPr>
                                <m:t>′</m:t>
                              </m:r>
                            </m:sup>
                          </m:sSup>
                        </m:e>
                      </m:acc>
                      <m:r>
                        <a:rPr lang="en-US" b="0" i="1" smtClean="0">
                          <a:solidFill>
                            <a:srgbClr val="0070C0"/>
                          </a:solidFill>
                          <a:latin typeface="Cambria Math" panose="02040503050406030204" pitchFamily="18" charset="0"/>
                          <a:ea typeface="Cambria Math" panose="02040503050406030204" pitchFamily="18" charset="0"/>
                        </a:rPr>
                        <m:t>+</m:t>
                      </m:r>
                      <m:f>
                        <m:fPr>
                          <m:ctrlPr>
                            <a:rPr lang="en-US" i="1">
                              <a:solidFill>
                                <a:srgbClr val="0070C0"/>
                              </a:solidFill>
                              <a:latin typeface="Cambria Math" panose="02040503050406030204" pitchFamily="18" charset="0"/>
                              <a:ea typeface="Cambria Math" panose="02040503050406030204" pitchFamily="18" charset="0"/>
                            </a:rPr>
                          </m:ctrlPr>
                        </m:fPr>
                        <m:num>
                          <m:r>
                            <a:rPr lang="en-US" i="1">
                              <a:solidFill>
                                <a:srgbClr val="0070C0"/>
                              </a:solidFill>
                              <a:latin typeface="Cambria Math" panose="02040503050406030204" pitchFamily="18" charset="0"/>
                              <a:ea typeface="Cambria Math" panose="02040503050406030204" pitchFamily="18" charset="0"/>
                            </a:rPr>
                            <m:t>𝜕</m:t>
                          </m:r>
                        </m:num>
                        <m:den>
                          <m:r>
                            <a:rPr lang="en-US" i="1">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𝑧</m:t>
                          </m:r>
                        </m:den>
                      </m:f>
                      <m:r>
                        <a:rPr lang="en-US" i="1">
                          <a:solidFill>
                            <a:srgbClr val="0070C0"/>
                          </a:solidFill>
                          <a:latin typeface="Cambria Math" panose="02040503050406030204" pitchFamily="18" charset="0"/>
                          <a:ea typeface="Cambria Math" panose="02040503050406030204" pitchFamily="18" charset="0"/>
                        </a:rPr>
                        <m:t>𝜌</m:t>
                      </m:r>
                      <m:acc>
                        <m:accPr>
                          <m:chr m:val="̅"/>
                          <m:ctrlPr>
                            <a:rPr lang="en-US" i="1">
                              <a:solidFill>
                                <a:srgbClr val="0070C0"/>
                              </a:solidFill>
                              <a:latin typeface="Cambria Math" panose="02040503050406030204" pitchFamily="18" charset="0"/>
                              <a:ea typeface="Cambria Math" panose="02040503050406030204" pitchFamily="18" charset="0"/>
                            </a:rPr>
                          </m:ctrlPr>
                        </m:accPr>
                        <m:e>
                          <m:sSup>
                            <m:sSupPr>
                              <m:ctrlPr>
                                <a:rPr lang="en-US" i="1">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𝑢</m:t>
                              </m:r>
                            </m:e>
                            <m:sup>
                              <m:r>
                                <a:rPr lang="en-US" i="1">
                                  <a:solidFill>
                                    <a:srgbClr val="0070C0"/>
                                  </a:solidFill>
                                  <a:latin typeface="Cambria Math" panose="02040503050406030204" pitchFamily="18" charset="0"/>
                                  <a:ea typeface="Cambria Math" panose="02040503050406030204" pitchFamily="18" charset="0"/>
                                </a:rPr>
                                <m:t>′</m:t>
                              </m:r>
                            </m:sup>
                          </m:sSup>
                          <m:sSup>
                            <m:sSupPr>
                              <m:ctrlPr>
                                <a:rPr lang="en-US" i="1">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𝑤</m:t>
                              </m:r>
                            </m:e>
                            <m:sup>
                              <m:r>
                                <a:rPr lang="en-US" i="1">
                                  <a:solidFill>
                                    <a:srgbClr val="0070C0"/>
                                  </a:solidFill>
                                  <a:latin typeface="Cambria Math" panose="02040503050406030204" pitchFamily="18" charset="0"/>
                                  <a:ea typeface="Cambria Math" panose="02040503050406030204" pitchFamily="18" charset="0"/>
                                </a:rPr>
                                <m:t>′</m:t>
                              </m:r>
                            </m:sup>
                          </m:sSup>
                        </m:e>
                      </m:acc>
                      <m:r>
                        <a:rPr lang="en-US" b="0" i="1" smtClean="0">
                          <a:solidFill>
                            <a:srgbClr val="0070C0"/>
                          </a:solidFill>
                          <a:latin typeface="Cambria Math" panose="02040503050406030204" pitchFamily="18" charset="0"/>
                          <a:ea typeface="Cambria Math" panose="02040503050406030204" pitchFamily="18" charset="0"/>
                        </a:rPr>
                        <m:t>)</m:t>
                      </m:r>
                    </m:oMath>
                  </m:oMathPara>
                </a14:m>
                <a:endParaRPr lang="en-US">
                  <a:solidFill>
                    <a:srgbClr val="0070C0"/>
                  </a:solidFill>
                </a:endParaRPr>
              </a:p>
              <a:p>
                <a:r>
                  <a:rPr lang="en-US"/>
                  <a:t>The approximation of these Reynolds stresses gives rise to different turbulence models</a:t>
                </a:r>
              </a:p>
              <a:p>
                <a:r>
                  <a:rPr lang="en-US"/>
                  <a:t>Allows us to find the turbulent viscosity and conductivity</a:t>
                </a:r>
              </a:p>
            </p:txBody>
          </p:sp>
        </mc:Choice>
        <mc:Fallback xmlns="">
          <p:sp>
            <p:nvSpPr>
              <p:cNvPr id="3" name="Content Placeholder 2">
                <a:extLst>
                  <a:ext uri="{FF2B5EF4-FFF2-40B4-BE49-F238E27FC236}">
                    <a16:creationId xmlns:a16="http://schemas.microsoft.com/office/drawing/2014/main" id="{AE121E4B-ED54-7E33-8E34-9F2A58735B88}"/>
                  </a:ext>
                </a:extLst>
              </p:cNvPr>
              <p:cNvSpPr>
                <a:spLocks noGrp="1" noRot="1" noChangeAspect="1" noMove="1" noResize="1" noEditPoints="1" noAdjustHandles="1" noChangeArrowheads="1" noChangeShapeType="1" noTextEdit="1"/>
              </p:cNvSpPr>
              <p:nvPr>
                <p:ph idx="1"/>
              </p:nvPr>
            </p:nvSpPr>
            <p:spPr>
              <a:blipFill>
                <a:blip r:embed="rId5"/>
                <a:stretch>
                  <a:fillRect l="-235" t="-775" r="-412"/>
                </a:stretch>
              </a:blipFill>
            </p:spPr>
            <p:txBody>
              <a:bodyPr/>
              <a:lstStyle/>
              <a:p>
                <a:r>
                  <a:rPr lang="en-GB">
                    <a:noFill/>
                  </a:rPr>
                  <a:t> </a:t>
                </a:r>
              </a:p>
            </p:txBody>
          </p:sp>
        </mc:Fallback>
      </mc:AlternateContent>
      <p:pic>
        <p:nvPicPr>
          <p:cNvPr id="3074" name="Picture 2" descr="Measuring Turbulent Flows Using Hot-Wire Anemometers | Mechanical  Engineering | JoVE">
            <a:extLst>
              <a:ext uri="{FF2B5EF4-FFF2-40B4-BE49-F238E27FC236}">
                <a16:creationId xmlns:a16="http://schemas.microsoft.com/office/drawing/2014/main" id="{2C81F1D2-18D6-0304-A7CB-8E6A8A7434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1181" y="289723"/>
            <a:ext cx="3228191" cy="14019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DE9ABCB-ACA9-EC2A-6938-8F3FBC550C7D}"/>
              </a:ext>
            </a:extLst>
          </p:cNvPr>
          <p:cNvSpPr txBox="1"/>
          <p:nvPr/>
        </p:nvSpPr>
        <p:spPr>
          <a:xfrm>
            <a:off x="9192410" y="1750582"/>
            <a:ext cx="2673019" cy="400110"/>
          </a:xfrm>
          <a:prstGeom prst="rect">
            <a:avLst/>
          </a:prstGeom>
          <a:noFill/>
        </p:spPr>
        <p:txBody>
          <a:bodyPr wrap="square" rtlCol="0">
            <a:spAutoFit/>
          </a:bodyPr>
          <a:lstStyle/>
          <a:p>
            <a:r>
              <a:rPr lang="en-GB" sz="1000"/>
              <a:t>https://www.jove.com/v/10450/measuring-turbulent-flows-using-hot-wire-anemometers</a:t>
            </a:r>
          </a:p>
        </p:txBody>
      </p:sp>
      <p:pic>
        <p:nvPicPr>
          <p:cNvPr id="5" name="Audio Recording 22 Apr 2024 at 19:18:37">
            <a:hlinkClick r:id="" action="ppaction://media"/>
            <a:extLst>
              <a:ext uri="{FF2B5EF4-FFF2-40B4-BE49-F238E27FC236}">
                <a16:creationId xmlns:a16="http://schemas.microsoft.com/office/drawing/2014/main" id="{01F81231-2BE8-D1BF-C8A8-88B956B281F3}"/>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20981" y="6045200"/>
            <a:ext cx="812800" cy="812800"/>
          </a:xfrm>
          <a:prstGeom prst="rect">
            <a:avLst/>
          </a:prstGeom>
        </p:spPr>
      </p:pic>
    </p:spTree>
    <p:extLst>
      <p:ext uri="{BB962C8B-B14F-4D97-AF65-F5344CB8AC3E}">
        <p14:creationId xmlns:p14="http://schemas.microsoft.com/office/powerpoint/2010/main" val="61223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578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math equations with numbers and symbols&#10;&#10;Description automatically generated">
            <a:extLst>
              <a:ext uri="{FF2B5EF4-FFF2-40B4-BE49-F238E27FC236}">
                <a16:creationId xmlns:a16="http://schemas.microsoft.com/office/drawing/2014/main" id="{FFC5E05B-6796-F4AC-22D3-57E25083A6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81371" y="1516097"/>
            <a:ext cx="4410629" cy="4497969"/>
          </a:xfrm>
          <a:prstGeom prst="rect">
            <a:avLst/>
          </a:prstGeom>
        </p:spPr>
      </p:pic>
      <p:sp>
        <p:nvSpPr>
          <p:cNvPr id="2" name="Title 1">
            <a:extLst>
              <a:ext uri="{FF2B5EF4-FFF2-40B4-BE49-F238E27FC236}">
                <a16:creationId xmlns:a16="http://schemas.microsoft.com/office/drawing/2014/main" id="{165C49AE-906B-3BD3-EDC4-D335AC05A724}"/>
              </a:ext>
            </a:extLst>
          </p:cNvPr>
          <p:cNvSpPr>
            <a:spLocks noGrp="1"/>
          </p:cNvSpPr>
          <p:nvPr>
            <p:ph type="title"/>
          </p:nvPr>
        </p:nvSpPr>
        <p:spPr>
          <a:xfrm>
            <a:off x="161621" y="143304"/>
            <a:ext cx="5934379" cy="457160"/>
          </a:xfrm>
        </p:spPr>
        <p:txBody>
          <a:bodyPr/>
          <a:lstStyle/>
          <a:p>
            <a:r>
              <a:rPr lang="en-US" sz="2400">
                <a:ea typeface="ＭＳ Ｐゴシック"/>
              </a:rPr>
              <a:t>Mathematical modelling of Turbulence</a:t>
            </a:r>
            <a:endParaRPr lang="en-GB" sz="24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832D8A-E7C2-5835-EBE8-33BB4E225400}"/>
                  </a:ext>
                </a:extLst>
              </p:cNvPr>
              <p:cNvSpPr>
                <a:spLocks noGrp="1"/>
              </p:cNvSpPr>
              <p:nvPr>
                <p:ph idx="1"/>
              </p:nvPr>
            </p:nvSpPr>
            <p:spPr>
              <a:xfrm>
                <a:off x="303599" y="694388"/>
                <a:ext cx="7481373" cy="5225754"/>
              </a:xfrm>
            </p:spPr>
            <p:txBody>
              <a:bodyPr/>
              <a:lstStyle/>
              <a:p>
                <a:r>
                  <a:rPr lang="en-US" sz="1600"/>
                  <a:t>Models solve transport equations to calculate the turbulent viscosity and turbulent thermal diffusivity</a:t>
                </a:r>
              </a:p>
              <a:p>
                <a:r>
                  <a:rPr lang="en-US" sz="1600"/>
                  <a:t>Experimentally derived constants and models for different terms</a:t>
                </a:r>
              </a:p>
              <a:p>
                <a:r>
                  <a:rPr lang="en-US" sz="1600"/>
                  <a:t>Assumptions lead to different model varieties  </a:t>
                </a:r>
              </a:p>
              <a:p>
                <a:pPr marL="0" indent="0">
                  <a:buNone/>
                </a:pPr>
                <a:r>
                  <a:rPr lang="en-US" sz="1600" b="1" u="sng"/>
                  <a:t>Isotropic Turbulence Assumption (Boussinesq hypothesis) :</a:t>
                </a:r>
              </a:p>
              <a:p>
                <a:r>
                  <a:rPr lang="en-US" sz="1600"/>
                  <a:t>K-epsilon:     </a:t>
                </a:r>
                <a14:m>
                  <m:oMath xmlns:m="http://schemas.openxmlformats.org/officeDocument/2006/math">
                    <m:r>
                      <a:rPr lang="en-GB" sz="1600" b="0" i="1" smtClean="0">
                        <a:latin typeface="Cambria Math" panose="02040503050406030204" pitchFamily="18" charset="0"/>
                      </a:rPr>
                      <m:t>𝑘</m:t>
                    </m:r>
                    <m:r>
                      <a:rPr lang="en-GB" sz="1600" b="0" i="1" smtClean="0">
                        <a:latin typeface="Cambria Math" panose="02040503050406030204" pitchFamily="18" charset="0"/>
                      </a:rPr>
                      <m:t> −</m:t>
                    </m:r>
                    <m:r>
                      <a:rPr lang="en-GB" sz="1600" b="0" i="1" smtClean="0">
                        <a:latin typeface="Cambria Math" panose="02040503050406030204" pitchFamily="18" charset="0"/>
                      </a:rPr>
                      <m:t>𝑇𝑢𝑟𝑏𝑢𝑙𝑒𝑛𝑡</m:t>
                    </m:r>
                    <m:r>
                      <a:rPr lang="en-GB" sz="1600" b="0" i="1" smtClean="0">
                        <a:latin typeface="Cambria Math" panose="02040503050406030204" pitchFamily="18" charset="0"/>
                      </a:rPr>
                      <m:t> </m:t>
                    </m:r>
                    <m:r>
                      <a:rPr lang="en-GB" sz="1600" b="0" i="1" smtClean="0">
                        <a:latin typeface="Cambria Math" panose="02040503050406030204" pitchFamily="18" charset="0"/>
                      </a:rPr>
                      <m:t>𝑘𝑖𝑛𝑒𝑡𝑖𝑐</m:t>
                    </m:r>
                    <m:r>
                      <a:rPr lang="en-GB" sz="1600" b="0" i="1" smtClean="0">
                        <a:latin typeface="Cambria Math" panose="02040503050406030204" pitchFamily="18" charset="0"/>
                      </a:rPr>
                      <m:t> </m:t>
                    </m:r>
                    <m:r>
                      <a:rPr lang="en-GB" sz="1600" b="0" i="1" smtClean="0">
                        <a:latin typeface="Cambria Math" panose="02040503050406030204" pitchFamily="18" charset="0"/>
                      </a:rPr>
                      <m:t>𝑒𝑛𝑒𝑟𝑔𝑦</m:t>
                    </m:r>
                    <m:r>
                      <a:rPr lang="en-GB" sz="1600" b="0" i="1" smtClean="0">
                        <a:latin typeface="Cambria Math" panose="02040503050406030204" pitchFamily="18" charset="0"/>
                      </a:rPr>
                      <m:t>   ∈−</m:t>
                    </m:r>
                    <m:r>
                      <a:rPr lang="en-GB" sz="1600" b="0" i="1" smtClean="0">
                        <a:latin typeface="Cambria Math" panose="02040503050406030204" pitchFamily="18" charset="0"/>
                        <a:ea typeface="Cambria Math" panose="02040503050406030204" pitchFamily="18" charset="0"/>
                      </a:rPr>
                      <m:t>𝑅𝑎𝑡𝑒</m:t>
                    </m:r>
                    <m:r>
                      <a:rPr lang="en-GB" sz="1600" b="0" i="1" smtClean="0">
                        <a:latin typeface="Cambria Math" panose="02040503050406030204" pitchFamily="18" charset="0"/>
                        <a:ea typeface="Cambria Math" panose="02040503050406030204" pitchFamily="18" charset="0"/>
                      </a:rPr>
                      <m:t> </m:t>
                    </m:r>
                    <m:r>
                      <a:rPr lang="en-GB" sz="1600" b="0" i="1" smtClean="0">
                        <a:latin typeface="Cambria Math" panose="02040503050406030204" pitchFamily="18" charset="0"/>
                        <a:ea typeface="Cambria Math" panose="02040503050406030204" pitchFamily="18" charset="0"/>
                      </a:rPr>
                      <m:t>𝑜𝑓</m:t>
                    </m:r>
                    <m:r>
                      <a:rPr lang="en-GB" sz="1600" b="0" i="1" smtClean="0">
                        <a:latin typeface="Cambria Math" panose="02040503050406030204" pitchFamily="18" charset="0"/>
                        <a:ea typeface="Cambria Math" panose="02040503050406030204" pitchFamily="18" charset="0"/>
                      </a:rPr>
                      <m:t> </m:t>
                    </m:r>
                    <m:r>
                      <a:rPr lang="en-GB" sz="1600" b="0" i="1" smtClean="0">
                        <a:latin typeface="Cambria Math" panose="02040503050406030204" pitchFamily="18" charset="0"/>
                        <a:ea typeface="Cambria Math" panose="02040503050406030204" pitchFamily="18" charset="0"/>
                      </a:rPr>
                      <m:t>𝑑𝑖𝑠𝑠𝑖𝑝𝑎𝑡𝑖𝑜𝑛</m:t>
                    </m:r>
                  </m:oMath>
                </a14:m>
                <a:endParaRPr lang="en-GB" sz="1600" b="0">
                  <a:ea typeface="Cambria Math" panose="02040503050406030204" pitchFamily="18" charset="0"/>
                </a:endParaRPr>
              </a:p>
              <a:p>
                <a:r>
                  <a:rPr lang="en-US" sz="1600"/>
                  <a:t>K-Omega:    </a:t>
                </a:r>
                <a14:m>
                  <m:oMath xmlns:m="http://schemas.openxmlformats.org/officeDocument/2006/math">
                    <m:r>
                      <a:rPr lang="en-GB" sz="1600" b="0" i="1" smtClean="0">
                        <a:latin typeface="Cambria Math" panose="02040503050406030204" pitchFamily="18" charset="0"/>
                      </a:rPr>
                      <m:t>𝑘</m:t>
                    </m:r>
                    <m:r>
                      <a:rPr lang="en-GB" sz="1600" b="0" i="1" smtClean="0">
                        <a:latin typeface="Cambria Math" panose="02040503050406030204" pitchFamily="18" charset="0"/>
                      </a:rPr>
                      <m:t> −</m:t>
                    </m:r>
                    <m:r>
                      <a:rPr lang="en-GB" sz="1600" b="0" i="1" smtClean="0">
                        <a:latin typeface="Cambria Math" panose="02040503050406030204" pitchFamily="18" charset="0"/>
                      </a:rPr>
                      <m:t>𝑇𝑢𝑟𝑏𝑢𝑙𝑒𝑛𝑡</m:t>
                    </m:r>
                    <m:r>
                      <a:rPr lang="en-GB" sz="1600" b="0" i="1" smtClean="0">
                        <a:latin typeface="Cambria Math" panose="02040503050406030204" pitchFamily="18" charset="0"/>
                      </a:rPr>
                      <m:t> </m:t>
                    </m:r>
                    <m:r>
                      <a:rPr lang="en-GB" sz="1600" b="0" i="1" smtClean="0">
                        <a:latin typeface="Cambria Math" panose="02040503050406030204" pitchFamily="18" charset="0"/>
                      </a:rPr>
                      <m:t>𝑘𝑖𝑛𝑒𝑡𝑖𝑐</m:t>
                    </m:r>
                    <m:r>
                      <a:rPr lang="en-GB" sz="1600" b="0" i="1" smtClean="0">
                        <a:latin typeface="Cambria Math" panose="02040503050406030204" pitchFamily="18" charset="0"/>
                      </a:rPr>
                      <m:t> </m:t>
                    </m:r>
                    <m:r>
                      <a:rPr lang="en-GB" sz="1600" b="0" i="1" smtClean="0">
                        <a:latin typeface="Cambria Math" panose="02040503050406030204" pitchFamily="18" charset="0"/>
                      </a:rPr>
                      <m:t>𝑒𝑛𝑒𝑟𝑔𝑦</m:t>
                    </m:r>
                    <m:r>
                      <a:rPr lang="en-GB" sz="1600" b="0" i="1" smtClean="0">
                        <a:latin typeface="Cambria Math" panose="02040503050406030204" pitchFamily="18" charset="0"/>
                      </a:rPr>
                      <m:t>   </m:t>
                    </m:r>
                    <m:r>
                      <a:rPr lang="en-GB" sz="1600" b="0" i="1" smtClean="0">
                        <a:latin typeface="Cambria Math" panose="02040503050406030204" pitchFamily="18" charset="0"/>
                        <a:ea typeface="Cambria Math" panose="02040503050406030204" pitchFamily="18" charset="0"/>
                      </a:rPr>
                      <m:t>𝜔</m:t>
                    </m:r>
                    <m:r>
                      <a:rPr lang="en-GB" sz="1600" b="0" i="1" smtClean="0">
                        <a:latin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𝑆𝑝𝑒𝑐𝑖𝑓𝑖𝑐</m:t>
                    </m:r>
                    <m:r>
                      <a:rPr lang="en-GB" sz="1600" b="0" i="1" smtClean="0">
                        <a:latin typeface="Cambria Math" panose="02040503050406030204" pitchFamily="18" charset="0"/>
                        <a:ea typeface="Cambria Math" panose="02040503050406030204" pitchFamily="18" charset="0"/>
                      </a:rPr>
                      <m:t> </m:t>
                    </m:r>
                    <m:r>
                      <a:rPr lang="en-GB" sz="1600" b="0" i="1" smtClean="0">
                        <a:latin typeface="Cambria Math" panose="02040503050406030204" pitchFamily="18" charset="0"/>
                        <a:ea typeface="Cambria Math" panose="02040503050406030204" pitchFamily="18" charset="0"/>
                      </a:rPr>
                      <m:t>𝐷𝑖𝑠𝑠𝑖𝑝𝑎𝑡𝑖𝑜𝑛</m:t>
                    </m:r>
                    <m:r>
                      <a:rPr lang="en-GB" sz="1600" b="0" i="1" smtClean="0">
                        <a:latin typeface="Cambria Math" panose="02040503050406030204" pitchFamily="18" charset="0"/>
                        <a:ea typeface="Cambria Math" panose="02040503050406030204" pitchFamily="18" charset="0"/>
                      </a:rPr>
                      <m:t> </m:t>
                    </m:r>
                    <m:r>
                      <a:rPr lang="en-GB" sz="1600" b="0" i="1" smtClean="0">
                        <a:latin typeface="Cambria Math" panose="02040503050406030204" pitchFamily="18" charset="0"/>
                        <a:ea typeface="Cambria Math" panose="02040503050406030204" pitchFamily="18" charset="0"/>
                      </a:rPr>
                      <m:t>𝑟𝑎𝑡𝑒</m:t>
                    </m:r>
                  </m:oMath>
                </a14:m>
                <a:endParaRPr lang="en-US" sz="1600"/>
              </a:p>
              <a:p>
                <a:r>
                  <a:rPr lang="en-US" sz="1600"/>
                  <a:t>K-Omega SST: Blend of k-Omega and k-epsilon. </a:t>
                </a:r>
              </a:p>
              <a:p>
                <a:r>
                  <a:rPr lang="en-US" sz="1600"/>
                  <a:t>Different model constants.</a:t>
                </a:r>
              </a:p>
              <a:p>
                <a:r>
                  <a:rPr lang="en-US" sz="1600"/>
                  <a:t>These all include the Isotropic eddy-viscosity hypothesis (Boussinesq)</a:t>
                </a:r>
              </a:p>
              <a:p>
                <a:pPr marL="0" indent="0">
                  <a:buNone/>
                </a:pPr>
                <a:r>
                  <a:rPr lang="en-US" sz="1600" b="1" u="sng"/>
                  <a:t>Non-Isotropic Turbulence:</a:t>
                </a:r>
              </a:p>
              <a:p>
                <a:r>
                  <a:rPr lang="en-US" sz="1600"/>
                  <a:t>Reynolds Stress model abandons this hypothesis, solves each Reynolds stress with an individual transport equations. The models for terms in these equations are often shared with k-epsilon such as the equation for turbulent viscosity.</a:t>
                </a:r>
              </a:p>
              <a:p>
                <a:r>
                  <a:rPr lang="en-US" sz="1600"/>
                  <a:t>Similar transport equation for turbulent kinetic energy at boundary conditions.(At the wall) And very similar transport equation for turbulent dissipation, with the same wall functions. Therefore, should have similar performance at the wall to k-epsilon.</a:t>
                </a:r>
              </a:p>
              <a:p>
                <a:endParaRPr lang="en-US"/>
              </a:p>
            </p:txBody>
          </p:sp>
        </mc:Choice>
        <mc:Fallback xmlns="">
          <p:sp>
            <p:nvSpPr>
              <p:cNvPr id="3" name="Content Placeholder 2">
                <a:extLst>
                  <a:ext uri="{FF2B5EF4-FFF2-40B4-BE49-F238E27FC236}">
                    <a16:creationId xmlns:a16="http://schemas.microsoft.com/office/drawing/2014/main" id="{00832D8A-E7C2-5835-EBE8-33BB4E225400}"/>
                  </a:ext>
                </a:extLst>
              </p:cNvPr>
              <p:cNvSpPr>
                <a:spLocks noGrp="1" noRot="1" noChangeAspect="1" noMove="1" noResize="1" noEditPoints="1" noAdjustHandles="1" noChangeArrowheads="1" noChangeShapeType="1" noTextEdit="1"/>
              </p:cNvSpPr>
              <p:nvPr>
                <p:ph idx="1"/>
              </p:nvPr>
            </p:nvSpPr>
            <p:spPr>
              <a:xfrm>
                <a:off x="303599" y="694388"/>
                <a:ext cx="7481373" cy="5225754"/>
              </a:xfrm>
              <a:blipFill>
                <a:blip r:embed="rId6"/>
                <a:stretch>
                  <a:fillRect l="-489" t="-350" r="-326" b="-2217"/>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4E0FD50F-335A-780A-F3AF-F7F8CA0E6C87}"/>
              </a:ext>
            </a:extLst>
          </p:cNvPr>
          <p:cNvSpPr txBox="1"/>
          <p:nvPr/>
        </p:nvSpPr>
        <p:spPr>
          <a:xfrm>
            <a:off x="7888881" y="6060329"/>
            <a:ext cx="4486051" cy="577081"/>
          </a:xfrm>
          <a:prstGeom prst="rect">
            <a:avLst/>
          </a:prstGeom>
          <a:noFill/>
        </p:spPr>
        <p:txBody>
          <a:bodyPr wrap="square" rtlCol="0">
            <a:spAutoFit/>
          </a:bodyPr>
          <a:lstStyle/>
          <a:p>
            <a:r>
              <a:rPr lang="en-GB" sz="1050"/>
              <a:t>ANSYS FLUENT K-Omega SST Blending Function:</a:t>
            </a:r>
          </a:p>
          <a:p>
            <a:r>
              <a:rPr lang="en-GB" sz="1050"/>
              <a:t>Source: Ansys Theory Guide</a:t>
            </a:r>
          </a:p>
          <a:p>
            <a:r>
              <a:rPr lang="en-GB" sz="1050"/>
              <a:t>https://www.afs.enea.it/project/neptunius/docs/fluent/html/th/node42.htm</a:t>
            </a:r>
          </a:p>
        </p:txBody>
      </p:sp>
      <p:pic>
        <p:nvPicPr>
          <p:cNvPr id="6" name="Audio Recording 22 Apr 2024 at 19:20:58">
            <a:hlinkClick r:id="" action="ppaction://media"/>
            <a:extLst>
              <a:ext uri="{FF2B5EF4-FFF2-40B4-BE49-F238E27FC236}">
                <a16:creationId xmlns:a16="http://schemas.microsoft.com/office/drawing/2014/main" id="{C9AAFBDD-F621-ACC8-3CE0-AB77AE84774B}"/>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303599" y="6060329"/>
            <a:ext cx="812800" cy="812800"/>
          </a:xfrm>
          <a:prstGeom prst="rect">
            <a:avLst/>
          </a:prstGeom>
        </p:spPr>
      </p:pic>
    </p:spTree>
    <p:extLst>
      <p:ext uri="{BB962C8B-B14F-4D97-AF65-F5344CB8AC3E}">
        <p14:creationId xmlns:p14="http://schemas.microsoft.com/office/powerpoint/2010/main" val="48196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7276"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5902-7E68-9B10-229F-F4D5A55D71F3}"/>
              </a:ext>
            </a:extLst>
          </p:cNvPr>
          <p:cNvSpPr>
            <a:spLocks noGrp="1"/>
          </p:cNvSpPr>
          <p:nvPr>
            <p:ph type="title"/>
          </p:nvPr>
        </p:nvSpPr>
        <p:spPr/>
        <p:txBody>
          <a:bodyPr lIns="91440" tIns="45720" rIns="91440" bIns="45720" anchor="t"/>
          <a:lstStyle/>
          <a:p>
            <a:r>
              <a:rPr lang="en-US" sz="3700">
                <a:ea typeface="ＭＳ Ｐゴシック"/>
              </a:rPr>
              <a:t>Settings - General </a:t>
            </a:r>
            <a:endParaRPr lang="en-US"/>
          </a:p>
        </p:txBody>
      </p:sp>
      <p:sp>
        <p:nvSpPr>
          <p:cNvPr id="3" name="Content Placeholder 2">
            <a:extLst>
              <a:ext uri="{FF2B5EF4-FFF2-40B4-BE49-F238E27FC236}">
                <a16:creationId xmlns:a16="http://schemas.microsoft.com/office/drawing/2014/main" id="{5CCF65A3-B747-2789-1DFA-5F5734EF1B8C}"/>
              </a:ext>
            </a:extLst>
          </p:cNvPr>
          <p:cNvSpPr>
            <a:spLocks noGrp="1"/>
          </p:cNvSpPr>
          <p:nvPr>
            <p:ph idx="1"/>
          </p:nvPr>
        </p:nvSpPr>
        <p:spPr>
          <a:xfrm>
            <a:off x="527381" y="2719816"/>
            <a:ext cx="10363200" cy="3936437"/>
          </a:xfrm>
        </p:spPr>
        <p:txBody>
          <a:bodyPr/>
          <a:lstStyle/>
          <a:p>
            <a:r>
              <a:rPr lang="en-US"/>
              <a:t>2D axisymmetric model</a:t>
            </a:r>
          </a:p>
          <a:p>
            <a:r>
              <a:rPr lang="en-US"/>
              <a:t>Offset 50 mm in y-direction</a:t>
            </a:r>
          </a:p>
          <a:p>
            <a:r>
              <a:rPr lang="en-US"/>
              <a:t>Pressure based solver</a:t>
            </a:r>
          </a:p>
          <a:p>
            <a:r>
              <a:rPr lang="en-US"/>
              <a:t>Energy equation on</a:t>
            </a:r>
          </a:p>
          <a:p>
            <a:r>
              <a:rPr lang="en-US"/>
              <a:t>Nitrogen tested with both constant and varying results</a:t>
            </a:r>
          </a:p>
          <a:p>
            <a:r>
              <a:rPr lang="en-US"/>
              <a:t>Resolved with SIMPLE algorithm</a:t>
            </a:r>
          </a:p>
          <a:p>
            <a:r>
              <a:rPr lang="en-US"/>
              <a:t>Second order coupling to discretize variables</a:t>
            </a:r>
          </a:p>
          <a:p>
            <a:r>
              <a:rPr lang="en-US"/>
              <a:t>Gravity ignored</a:t>
            </a:r>
          </a:p>
        </p:txBody>
      </p:sp>
      <p:pic>
        <p:nvPicPr>
          <p:cNvPr id="6" name="Picture 5">
            <a:extLst>
              <a:ext uri="{FF2B5EF4-FFF2-40B4-BE49-F238E27FC236}">
                <a16:creationId xmlns:a16="http://schemas.microsoft.com/office/drawing/2014/main" id="{5D1F58FA-CE6F-D3FC-036A-6C03D0D9554A}"/>
              </a:ext>
            </a:extLst>
          </p:cNvPr>
          <p:cNvPicPr>
            <a:picLocks noChangeAspect="1"/>
          </p:cNvPicPr>
          <p:nvPr/>
        </p:nvPicPr>
        <p:blipFill rotWithShape="1">
          <a:blip r:embed="rId5"/>
          <a:srcRect l="1090" t="23787" r="650" b="33482"/>
          <a:stretch/>
        </p:blipFill>
        <p:spPr>
          <a:xfrm rot="10800000">
            <a:off x="3571698" y="1857604"/>
            <a:ext cx="8036154" cy="111563"/>
          </a:xfrm>
          <a:prstGeom prst="rect">
            <a:avLst/>
          </a:prstGeom>
        </p:spPr>
      </p:pic>
      <p:pic>
        <p:nvPicPr>
          <p:cNvPr id="7" name="Picture 6">
            <a:extLst>
              <a:ext uri="{FF2B5EF4-FFF2-40B4-BE49-F238E27FC236}">
                <a16:creationId xmlns:a16="http://schemas.microsoft.com/office/drawing/2014/main" id="{818609FF-B87D-7A1D-1793-6CCCED5C667A}"/>
              </a:ext>
            </a:extLst>
          </p:cNvPr>
          <p:cNvPicPr>
            <a:picLocks noChangeAspect="1"/>
          </p:cNvPicPr>
          <p:nvPr/>
        </p:nvPicPr>
        <p:blipFill>
          <a:blip r:embed="rId6"/>
          <a:stretch>
            <a:fillRect/>
          </a:stretch>
        </p:blipFill>
        <p:spPr>
          <a:xfrm>
            <a:off x="3937330" y="2213168"/>
            <a:ext cx="7125141" cy="849839"/>
          </a:xfrm>
          <a:prstGeom prst="rect">
            <a:avLst/>
          </a:prstGeom>
        </p:spPr>
      </p:pic>
      <p:cxnSp>
        <p:nvCxnSpPr>
          <p:cNvPr id="9" name="Straight Connector 8">
            <a:extLst>
              <a:ext uri="{FF2B5EF4-FFF2-40B4-BE49-F238E27FC236}">
                <a16:creationId xmlns:a16="http://schemas.microsoft.com/office/drawing/2014/main" id="{9A030384-FEE3-EF5E-AD97-2591CC411A29}"/>
              </a:ext>
            </a:extLst>
          </p:cNvPr>
          <p:cNvCxnSpPr>
            <a:stCxn id="6" idx="3"/>
          </p:cNvCxnSpPr>
          <p:nvPr/>
        </p:nvCxnSpPr>
        <p:spPr bwMode="auto">
          <a:xfrm>
            <a:off x="3571698" y="1913385"/>
            <a:ext cx="755519" cy="72470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F348325F-40EB-2FA3-1802-4DE436FAB6B3}"/>
              </a:ext>
            </a:extLst>
          </p:cNvPr>
          <p:cNvCxnSpPr>
            <a:stCxn id="6" idx="1"/>
          </p:cNvCxnSpPr>
          <p:nvPr/>
        </p:nvCxnSpPr>
        <p:spPr bwMode="auto">
          <a:xfrm flipH="1">
            <a:off x="10925980" y="1913385"/>
            <a:ext cx="681872" cy="72470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 name="TextBox 11">
            <a:extLst>
              <a:ext uri="{FF2B5EF4-FFF2-40B4-BE49-F238E27FC236}">
                <a16:creationId xmlns:a16="http://schemas.microsoft.com/office/drawing/2014/main" id="{F01140CA-F5B1-E6C2-20D7-DB703CFEF00D}"/>
              </a:ext>
            </a:extLst>
          </p:cNvPr>
          <p:cNvSpPr txBox="1"/>
          <p:nvPr/>
        </p:nvSpPr>
        <p:spPr>
          <a:xfrm>
            <a:off x="2917060" y="1700828"/>
            <a:ext cx="791852" cy="369332"/>
          </a:xfrm>
          <a:prstGeom prst="rect">
            <a:avLst/>
          </a:prstGeom>
          <a:noFill/>
        </p:spPr>
        <p:txBody>
          <a:bodyPr wrap="square" rtlCol="0">
            <a:spAutoFit/>
          </a:bodyPr>
          <a:lstStyle/>
          <a:p>
            <a:r>
              <a:rPr lang="en-US"/>
              <a:t>Inlet</a:t>
            </a:r>
            <a:endParaRPr lang="en-GB"/>
          </a:p>
        </p:txBody>
      </p:sp>
      <p:sp>
        <p:nvSpPr>
          <p:cNvPr id="13" name="TextBox 12">
            <a:extLst>
              <a:ext uri="{FF2B5EF4-FFF2-40B4-BE49-F238E27FC236}">
                <a16:creationId xmlns:a16="http://schemas.microsoft.com/office/drawing/2014/main" id="{94234FE0-7B79-4D34-59CF-F14BD9320DF2}"/>
              </a:ext>
            </a:extLst>
          </p:cNvPr>
          <p:cNvSpPr txBox="1"/>
          <p:nvPr/>
        </p:nvSpPr>
        <p:spPr>
          <a:xfrm>
            <a:off x="10889845" y="1484601"/>
            <a:ext cx="1120218" cy="369332"/>
          </a:xfrm>
          <a:prstGeom prst="rect">
            <a:avLst/>
          </a:prstGeom>
          <a:noFill/>
        </p:spPr>
        <p:txBody>
          <a:bodyPr wrap="square" rtlCol="0">
            <a:spAutoFit/>
          </a:bodyPr>
          <a:lstStyle/>
          <a:p>
            <a:r>
              <a:rPr lang="en-US"/>
              <a:t>Outlet</a:t>
            </a:r>
            <a:endParaRPr lang="en-GB"/>
          </a:p>
        </p:txBody>
      </p:sp>
      <p:sp>
        <p:nvSpPr>
          <p:cNvPr id="14" name="TextBox 13">
            <a:extLst>
              <a:ext uri="{FF2B5EF4-FFF2-40B4-BE49-F238E27FC236}">
                <a16:creationId xmlns:a16="http://schemas.microsoft.com/office/drawing/2014/main" id="{EBEB5BC8-5ACF-3450-4178-A665EAF864DC}"/>
              </a:ext>
            </a:extLst>
          </p:cNvPr>
          <p:cNvSpPr txBox="1"/>
          <p:nvPr/>
        </p:nvSpPr>
        <p:spPr>
          <a:xfrm>
            <a:off x="6520384" y="1516162"/>
            <a:ext cx="2441542" cy="369332"/>
          </a:xfrm>
          <a:prstGeom prst="rect">
            <a:avLst/>
          </a:prstGeom>
          <a:noFill/>
        </p:spPr>
        <p:txBody>
          <a:bodyPr wrap="square" rtlCol="0">
            <a:spAutoFit/>
          </a:bodyPr>
          <a:lstStyle/>
          <a:p>
            <a:r>
              <a:rPr lang="en-US"/>
              <a:t>Adiabatic Outer wall</a:t>
            </a:r>
            <a:endParaRPr lang="en-GB"/>
          </a:p>
        </p:txBody>
      </p:sp>
      <p:sp>
        <p:nvSpPr>
          <p:cNvPr id="15" name="TextBox 14">
            <a:extLst>
              <a:ext uri="{FF2B5EF4-FFF2-40B4-BE49-F238E27FC236}">
                <a16:creationId xmlns:a16="http://schemas.microsoft.com/office/drawing/2014/main" id="{8F2D41B8-56A3-9806-BEC4-CCD95770D2F0}"/>
              </a:ext>
            </a:extLst>
          </p:cNvPr>
          <p:cNvSpPr txBox="1"/>
          <p:nvPr/>
        </p:nvSpPr>
        <p:spPr>
          <a:xfrm>
            <a:off x="6700608" y="1923364"/>
            <a:ext cx="2081093" cy="369332"/>
          </a:xfrm>
          <a:prstGeom prst="rect">
            <a:avLst/>
          </a:prstGeom>
          <a:noFill/>
        </p:spPr>
        <p:txBody>
          <a:bodyPr wrap="square" rtlCol="0">
            <a:spAutoFit/>
          </a:bodyPr>
          <a:lstStyle/>
          <a:p>
            <a:r>
              <a:rPr lang="en-US"/>
              <a:t>Heated inner wall</a:t>
            </a:r>
            <a:endParaRPr lang="en-GB"/>
          </a:p>
        </p:txBody>
      </p:sp>
      <p:pic>
        <p:nvPicPr>
          <p:cNvPr id="4" name="Audio Recording 22 Apr 2024 at 19:22:13">
            <a:hlinkClick r:id="" action="ppaction://media"/>
            <a:extLst>
              <a:ext uri="{FF2B5EF4-FFF2-40B4-BE49-F238E27FC236}">
                <a16:creationId xmlns:a16="http://schemas.microsoft.com/office/drawing/2014/main" id="{ED5FE049-392A-7F27-6B65-9D092256B2B9}"/>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20981" y="6045200"/>
            <a:ext cx="812800" cy="812800"/>
          </a:xfrm>
          <a:prstGeom prst="rect">
            <a:avLst/>
          </a:prstGeom>
        </p:spPr>
      </p:pic>
    </p:spTree>
    <p:extLst>
      <p:ext uri="{BB962C8B-B14F-4D97-AF65-F5344CB8AC3E}">
        <p14:creationId xmlns:p14="http://schemas.microsoft.com/office/powerpoint/2010/main" val="301409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828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7ED9-A75A-7483-DCCD-07E7F601BF2F}"/>
              </a:ext>
            </a:extLst>
          </p:cNvPr>
          <p:cNvSpPr>
            <a:spLocks noGrp="1"/>
          </p:cNvSpPr>
          <p:nvPr>
            <p:ph type="title"/>
          </p:nvPr>
        </p:nvSpPr>
        <p:spPr/>
        <p:txBody>
          <a:bodyPr/>
          <a:lstStyle/>
          <a:p>
            <a:r>
              <a:rPr lang="en-US" sz="4000">
                <a:ea typeface="ＭＳ Ｐゴシック"/>
              </a:rPr>
              <a:t>Settings – Boundary Conditions</a:t>
            </a:r>
            <a:endParaRPr lang="en-GB"/>
          </a:p>
        </p:txBody>
      </p:sp>
      <p:sp>
        <p:nvSpPr>
          <p:cNvPr id="3" name="Content Placeholder 2">
            <a:extLst>
              <a:ext uri="{FF2B5EF4-FFF2-40B4-BE49-F238E27FC236}">
                <a16:creationId xmlns:a16="http://schemas.microsoft.com/office/drawing/2014/main" id="{0C4A44BE-CAB4-326E-D7C0-45943E565FCD}"/>
              </a:ext>
            </a:extLst>
          </p:cNvPr>
          <p:cNvSpPr>
            <a:spLocks noGrp="1"/>
          </p:cNvSpPr>
          <p:nvPr>
            <p:ph idx="1"/>
          </p:nvPr>
        </p:nvSpPr>
        <p:spPr>
          <a:xfrm>
            <a:off x="527381" y="1796819"/>
            <a:ext cx="3686400" cy="3936437"/>
          </a:xfrm>
        </p:spPr>
        <p:txBody>
          <a:bodyPr lIns="91440" tIns="45720" rIns="91440" bIns="45720" anchor="t"/>
          <a:lstStyle/>
          <a:p>
            <a:pPr marL="456565" indent="-456565"/>
            <a:r>
              <a:rPr lang="en-US">
                <a:ea typeface="ＭＳ Ｐゴシック"/>
              </a:rPr>
              <a:t>Boundary conditions can be seen below</a:t>
            </a:r>
          </a:p>
          <a:p>
            <a:pPr marL="456565" indent="-456565"/>
            <a:r>
              <a:rPr lang="en-US">
                <a:ea typeface="ＭＳ Ｐゴシック"/>
              </a:rPr>
              <a:t>Inflation needed to push the y+ below 5 for high mass flow rate 0.5 kg/s</a:t>
            </a:r>
          </a:p>
          <a:p>
            <a:pPr marL="456565" indent="-456565"/>
            <a:r>
              <a:rPr lang="en-US">
                <a:ea typeface="ＭＳ Ｐゴシック"/>
              </a:rPr>
              <a:t>First layer thickness 0.05 mm</a:t>
            </a:r>
          </a:p>
          <a:p>
            <a:pPr marL="456565" indent="-456565"/>
            <a:r>
              <a:rPr lang="en-US">
                <a:ea typeface="ＭＳ Ｐゴシック"/>
              </a:rPr>
              <a:t>8 layers</a:t>
            </a:r>
          </a:p>
          <a:p>
            <a:pPr marL="456565" indent="-456565"/>
            <a:r>
              <a:rPr lang="en-US">
                <a:ea typeface="ＭＳ Ｐゴシック"/>
              </a:rPr>
              <a:t>Growth rate 1.2</a:t>
            </a:r>
            <a:endParaRPr lang="en-GB">
              <a:ea typeface="ＭＳ Ｐゴシック"/>
            </a:endParaRPr>
          </a:p>
        </p:txBody>
      </p:sp>
      <p:graphicFrame>
        <p:nvGraphicFramePr>
          <p:cNvPr id="4" name="Table 3">
            <a:extLst>
              <a:ext uri="{FF2B5EF4-FFF2-40B4-BE49-F238E27FC236}">
                <a16:creationId xmlns:a16="http://schemas.microsoft.com/office/drawing/2014/main" id="{BAE4CD2A-0B79-CFFC-07BF-F5DD20A0FFEF}"/>
              </a:ext>
            </a:extLst>
          </p:cNvPr>
          <p:cNvGraphicFramePr>
            <a:graphicFrameLocks noGrp="1"/>
          </p:cNvGraphicFramePr>
          <p:nvPr>
            <p:extLst>
              <p:ext uri="{D42A27DB-BD31-4B8C-83A1-F6EECF244321}">
                <p14:modId xmlns:p14="http://schemas.microsoft.com/office/powerpoint/2010/main" val="1046626616"/>
              </p:ext>
            </p:extLst>
          </p:nvPr>
        </p:nvGraphicFramePr>
        <p:xfrm>
          <a:off x="4359875" y="1969775"/>
          <a:ext cx="6113780" cy="1569404"/>
        </p:xfrm>
        <a:graphic>
          <a:graphicData uri="http://schemas.openxmlformats.org/drawingml/2006/table">
            <a:tbl>
              <a:tblPr firstRow="1" firstCol="1" bandRow="1">
                <a:tableStyleId>{5C22544A-7EE6-4342-B048-85BDC9FD1C3A}</a:tableStyleId>
              </a:tblPr>
              <a:tblGrid>
                <a:gridCol w="897255">
                  <a:extLst>
                    <a:ext uri="{9D8B030D-6E8A-4147-A177-3AD203B41FA5}">
                      <a16:colId xmlns:a16="http://schemas.microsoft.com/office/drawing/2014/main" val="1104793707"/>
                    </a:ext>
                  </a:extLst>
                </a:gridCol>
                <a:gridCol w="1979930">
                  <a:extLst>
                    <a:ext uri="{9D8B030D-6E8A-4147-A177-3AD203B41FA5}">
                      <a16:colId xmlns:a16="http://schemas.microsoft.com/office/drawing/2014/main" val="1658262883"/>
                    </a:ext>
                  </a:extLst>
                </a:gridCol>
                <a:gridCol w="3236595">
                  <a:extLst>
                    <a:ext uri="{9D8B030D-6E8A-4147-A177-3AD203B41FA5}">
                      <a16:colId xmlns:a16="http://schemas.microsoft.com/office/drawing/2014/main" val="3586920833"/>
                    </a:ext>
                  </a:extLst>
                </a:gridCol>
              </a:tblGrid>
              <a:tr h="0">
                <a:tc>
                  <a:txBody>
                    <a:bodyPr/>
                    <a:lstStyle/>
                    <a:p>
                      <a:pPr algn="just">
                        <a:lnSpc>
                          <a:spcPct val="107000"/>
                        </a:lnSpc>
                        <a:spcAft>
                          <a:spcPts val="800"/>
                        </a:spcAft>
                      </a:pPr>
                      <a:r>
                        <a:rPr lang="en-GB" sz="1100">
                          <a:effectLst/>
                        </a:rPr>
                        <a:t>Wall</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0070C0"/>
                    </a:solidFill>
                  </a:tcPr>
                </a:tc>
                <a:tc>
                  <a:txBody>
                    <a:bodyPr/>
                    <a:lstStyle/>
                    <a:p>
                      <a:pPr algn="just">
                        <a:lnSpc>
                          <a:spcPct val="107000"/>
                        </a:lnSpc>
                        <a:spcAft>
                          <a:spcPts val="800"/>
                        </a:spcAft>
                      </a:pPr>
                      <a:r>
                        <a:rPr lang="en-GB" sz="1100">
                          <a:effectLst/>
                        </a:rPr>
                        <a:t>Type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0070C0"/>
                    </a:solidFill>
                  </a:tcPr>
                </a:tc>
                <a:tc>
                  <a:txBody>
                    <a:bodyPr/>
                    <a:lstStyle/>
                    <a:p>
                      <a:pPr algn="just">
                        <a:lnSpc>
                          <a:spcPct val="107000"/>
                        </a:lnSpc>
                        <a:spcAft>
                          <a:spcPts val="800"/>
                        </a:spcAft>
                      </a:pPr>
                      <a:r>
                        <a:rPr lang="en-GB" sz="1100">
                          <a:effectLst/>
                        </a:rPr>
                        <a:t>Reasoning</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0070C0"/>
                    </a:solidFill>
                  </a:tcPr>
                </a:tc>
                <a:extLst>
                  <a:ext uri="{0D108BD9-81ED-4DB2-BD59-A6C34878D82A}">
                    <a16:rowId xmlns:a16="http://schemas.microsoft.com/office/drawing/2014/main" val="3122054959"/>
                  </a:ext>
                </a:extLst>
              </a:tr>
              <a:tr h="0">
                <a:tc>
                  <a:txBody>
                    <a:bodyPr/>
                    <a:lstStyle/>
                    <a:p>
                      <a:pPr algn="just">
                        <a:lnSpc>
                          <a:spcPct val="107000"/>
                        </a:lnSpc>
                        <a:spcAft>
                          <a:spcPts val="800"/>
                        </a:spcAft>
                      </a:pPr>
                      <a:r>
                        <a:rPr lang="en-GB" sz="1100">
                          <a:solidFill>
                            <a:sysClr val="windowText" lastClr="000000"/>
                          </a:solidFill>
                          <a:effectLst/>
                        </a:rPr>
                        <a:t>Inlet</a:t>
                      </a:r>
                      <a:endParaRPr lang="en-GB" sz="110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solidFill>
                  </a:tcPr>
                </a:tc>
                <a:tc>
                  <a:txBody>
                    <a:bodyPr/>
                    <a:lstStyle/>
                    <a:p>
                      <a:pPr algn="just">
                        <a:lnSpc>
                          <a:spcPct val="107000"/>
                        </a:lnSpc>
                        <a:spcAft>
                          <a:spcPts val="800"/>
                        </a:spcAft>
                      </a:pPr>
                      <a:r>
                        <a:rPr lang="en-GB" sz="1100">
                          <a:effectLst/>
                        </a:rPr>
                        <a:t>Mass-flow inlet</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en-GB" sz="1100">
                          <a:effectLst/>
                        </a:rPr>
                        <a:t>Mass flow rate varies in problem</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65915824"/>
                  </a:ext>
                </a:extLst>
              </a:tr>
              <a:tr h="0">
                <a:tc>
                  <a:txBody>
                    <a:bodyPr/>
                    <a:lstStyle/>
                    <a:p>
                      <a:pPr algn="just">
                        <a:lnSpc>
                          <a:spcPct val="107000"/>
                        </a:lnSpc>
                        <a:spcAft>
                          <a:spcPts val="800"/>
                        </a:spcAft>
                      </a:pPr>
                      <a:r>
                        <a:rPr lang="en-GB" sz="1100">
                          <a:solidFill>
                            <a:sysClr val="windowText" lastClr="000000"/>
                          </a:solidFill>
                          <a:effectLst/>
                        </a:rPr>
                        <a:t>Outlet</a:t>
                      </a:r>
                      <a:endParaRPr lang="en-GB" sz="110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solidFill>
                  </a:tcPr>
                </a:tc>
                <a:tc>
                  <a:txBody>
                    <a:bodyPr/>
                    <a:lstStyle/>
                    <a:p>
                      <a:pPr algn="just">
                        <a:lnSpc>
                          <a:spcPct val="107000"/>
                        </a:lnSpc>
                        <a:spcAft>
                          <a:spcPts val="800"/>
                        </a:spcAft>
                      </a:pPr>
                      <a:r>
                        <a:rPr lang="en-GB" sz="1100">
                          <a:effectLst/>
                        </a:rPr>
                        <a:t>Mass-flow outlet</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en-GB" sz="1100">
                          <a:effectLst/>
                        </a:rPr>
                        <a:t>To simplify the calculations set to the same as the inlet. Conservation of mass means that the inlet and outlet will have the same mass flow rate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65196758"/>
                  </a:ext>
                </a:extLst>
              </a:tr>
              <a:tr h="0">
                <a:tc>
                  <a:txBody>
                    <a:bodyPr/>
                    <a:lstStyle/>
                    <a:p>
                      <a:pPr algn="just">
                        <a:lnSpc>
                          <a:spcPct val="107000"/>
                        </a:lnSpc>
                        <a:spcAft>
                          <a:spcPts val="800"/>
                        </a:spcAft>
                      </a:pPr>
                      <a:r>
                        <a:rPr lang="en-GB" sz="1100">
                          <a:solidFill>
                            <a:sysClr val="windowText" lastClr="000000"/>
                          </a:solidFill>
                          <a:effectLst/>
                        </a:rPr>
                        <a:t>Inner wall</a:t>
                      </a:r>
                      <a:endParaRPr lang="en-GB" sz="110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solidFill>
                  </a:tcPr>
                </a:tc>
                <a:tc>
                  <a:txBody>
                    <a:bodyPr/>
                    <a:lstStyle/>
                    <a:p>
                      <a:pPr algn="just">
                        <a:lnSpc>
                          <a:spcPct val="107000"/>
                        </a:lnSpc>
                        <a:spcAft>
                          <a:spcPts val="800"/>
                        </a:spcAft>
                      </a:pPr>
                      <a:r>
                        <a:rPr lang="en-GB" sz="1100">
                          <a:effectLst/>
                        </a:rPr>
                        <a:t>Stationary, no slip wall with a 20,000 W/m</a:t>
                      </a:r>
                      <a:r>
                        <a:rPr lang="en-GB" sz="1100" baseline="30000">
                          <a:effectLst/>
                        </a:rPr>
                        <a:t>2</a:t>
                      </a:r>
                      <a:r>
                        <a:rPr lang="en-GB" sz="1100">
                          <a:effectLst/>
                        </a:rPr>
                        <a:t> heat flux </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en-GB" sz="1100">
                          <a:effectLst/>
                        </a:rPr>
                        <a:t>This wall is heated with a uniform 20 kW/m</a:t>
                      </a:r>
                      <a:r>
                        <a:rPr lang="en-GB" sz="1100" baseline="30000">
                          <a:effectLst/>
                        </a:rPr>
                        <a:t>2</a:t>
                      </a:r>
                      <a:r>
                        <a:rPr lang="en-GB" sz="1100">
                          <a:effectLst/>
                        </a:rPr>
                        <a:t> heat flux, from some chemical reaction</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16097320"/>
                  </a:ext>
                </a:extLst>
              </a:tr>
              <a:tr h="0">
                <a:tc>
                  <a:txBody>
                    <a:bodyPr/>
                    <a:lstStyle/>
                    <a:p>
                      <a:pPr algn="just">
                        <a:lnSpc>
                          <a:spcPct val="107000"/>
                        </a:lnSpc>
                        <a:spcAft>
                          <a:spcPts val="800"/>
                        </a:spcAft>
                      </a:pPr>
                      <a:r>
                        <a:rPr lang="en-GB" sz="1100">
                          <a:solidFill>
                            <a:sysClr val="windowText" lastClr="000000"/>
                          </a:solidFill>
                          <a:effectLst/>
                        </a:rPr>
                        <a:t>Outer wall</a:t>
                      </a:r>
                      <a:endParaRPr lang="en-GB" sz="110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solidFill>
                  </a:tcPr>
                </a:tc>
                <a:tc>
                  <a:txBody>
                    <a:bodyPr/>
                    <a:lstStyle/>
                    <a:p>
                      <a:pPr algn="just">
                        <a:lnSpc>
                          <a:spcPct val="107000"/>
                        </a:lnSpc>
                        <a:spcAft>
                          <a:spcPts val="800"/>
                        </a:spcAft>
                      </a:pPr>
                      <a:r>
                        <a:rPr lang="en-GB" sz="1100">
                          <a:effectLst/>
                        </a:rPr>
                        <a:t>Stationary, no slip adiabatic wall</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en-GB" sz="1100">
                          <a:effectLst/>
                        </a:rPr>
                        <a:t>The outer wall is adiabatic</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2690723"/>
                  </a:ext>
                </a:extLst>
              </a:tr>
            </a:tbl>
          </a:graphicData>
        </a:graphic>
      </p:graphicFrame>
      <p:pic>
        <p:nvPicPr>
          <p:cNvPr id="6" name="Picture 5">
            <a:extLst>
              <a:ext uri="{FF2B5EF4-FFF2-40B4-BE49-F238E27FC236}">
                <a16:creationId xmlns:a16="http://schemas.microsoft.com/office/drawing/2014/main" id="{B7FDE582-DE84-DCEC-5C71-5A84B18A98C6}"/>
              </a:ext>
            </a:extLst>
          </p:cNvPr>
          <p:cNvPicPr>
            <a:picLocks noChangeAspect="1"/>
          </p:cNvPicPr>
          <p:nvPr/>
        </p:nvPicPr>
        <p:blipFill>
          <a:blip r:embed="rId5"/>
          <a:stretch>
            <a:fillRect/>
          </a:stretch>
        </p:blipFill>
        <p:spPr>
          <a:xfrm>
            <a:off x="3417195" y="4103523"/>
            <a:ext cx="5023458" cy="2291054"/>
          </a:xfrm>
          <a:prstGeom prst="rect">
            <a:avLst/>
          </a:prstGeom>
        </p:spPr>
      </p:pic>
      <p:pic>
        <p:nvPicPr>
          <p:cNvPr id="5" name="Audio Recording 22 Apr 2024 at 19:23:25">
            <a:hlinkClick r:id="" action="ppaction://media"/>
            <a:extLst>
              <a:ext uri="{FF2B5EF4-FFF2-40B4-BE49-F238E27FC236}">
                <a16:creationId xmlns:a16="http://schemas.microsoft.com/office/drawing/2014/main" id="{1293F5EA-DF18-4534-47C7-E47DC66F4C00}"/>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20981" y="5988177"/>
            <a:ext cx="812800" cy="812800"/>
          </a:xfrm>
          <a:prstGeom prst="rect">
            <a:avLst/>
          </a:prstGeom>
        </p:spPr>
      </p:pic>
    </p:spTree>
    <p:extLst>
      <p:ext uri="{BB962C8B-B14F-4D97-AF65-F5344CB8AC3E}">
        <p14:creationId xmlns:p14="http://schemas.microsoft.com/office/powerpoint/2010/main" val="81060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700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Default Design">
  <a:themeElements>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F0ABFB4B0DF94DB61020600722F829" ma:contentTypeVersion="11" ma:contentTypeDescription="Create a new document." ma:contentTypeScope="" ma:versionID="2ed93253793257f22cb38865c51919db">
  <xsd:schema xmlns:xsd="http://www.w3.org/2001/XMLSchema" xmlns:xs="http://www.w3.org/2001/XMLSchema" xmlns:p="http://schemas.microsoft.com/office/2006/metadata/properties" xmlns:ns2="1ef543de-f72f-44ea-b928-b5fddb01206b" xmlns:ns3="26a277e6-9c06-4b3c-a8fe-c07ab44b9617" targetNamespace="http://schemas.microsoft.com/office/2006/metadata/properties" ma:root="true" ma:fieldsID="814fa2abff2b7b3f9c36f14df0d14ba1" ns2:_="" ns3:_="">
    <xsd:import namespace="1ef543de-f72f-44ea-b928-b5fddb01206b"/>
    <xsd:import namespace="26a277e6-9c06-4b3c-a8fe-c07ab44b9617"/>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ObjectDetectorVersion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f543de-f72f-44ea-b928-b5fddb01206b"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ac7af76c-f141-45ca-ae1a-4959eb0cbd43"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a277e6-9c06-4b3c-a8fe-c07ab44b9617"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52a88a8f-da72-48ae-a210-5508964f3782}" ma:internalName="TaxCatchAll" ma:showField="CatchAllData" ma:web="26a277e6-9c06-4b3c-a8fe-c07ab44b961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6a277e6-9c06-4b3c-a8fe-c07ab44b9617" xsi:nil="true"/>
    <lcf76f155ced4ddcb4097134ff3c332f xmlns="1ef543de-f72f-44ea-b928-b5fddb01206b">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EF383A-D98B-47A5-9A32-2EB8164A6D1C}">
  <ds:schemaRefs>
    <ds:schemaRef ds:uri="1ef543de-f72f-44ea-b928-b5fddb01206b"/>
    <ds:schemaRef ds:uri="26a277e6-9c06-4b3c-a8fe-c07ab44b961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1385D3A-7BF9-4DC7-AFC2-7749CEEAF20C}">
  <ds:schemaRefs>
    <ds:schemaRef ds:uri="http://purl.org/dc/dcmitype/"/>
    <ds:schemaRef ds:uri="http://purl.org/dc/elements/1.1/"/>
    <ds:schemaRef ds:uri="1ef543de-f72f-44ea-b928-b5fddb01206b"/>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26a277e6-9c06-4b3c-a8fe-c07ab44b9617"/>
    <ds:schemaRef ds:uri="http://purl.org/dc/terms/"/>
  </ds:schemaRefs>
</ds:datastoreItem>
</file>

<file path=customXml/itemProps3.xml><?xml version="1.0" encoding="utf-8"?>
<ds:datastoreItem xmlns:ds="http://schemas.openxmlformats.org/officeDocument/2006/customXml" ds:itemID="{D53C5139-9482-4161-9E81-D73C7770E2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3280</Words>
  <Application>Microsoft Office PowerPoint</Application>
  <PresentationFormat>Widescreen</PresentationFormat>
  <Paragraphs>309</Paragraphs>
  <Slides>17</Slides>
  <Notes>16</Notes>
  <HiddenSlides>0</HiddenSlides>
  <MMClips>17</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ＭＳ Ｐゴシック</vt:lpstr>
      <vt:lpstr>Aptos</vt:lpstr>
      <vt:lpstr>Arial</vt:lpstr>
      <vt:lpstr>Calibri</vt:lpstr>
      <vt:lpstr>Cambria Math</vt:lpstr>
      <vt:lpstr>Georgia</vt:lpstr>
      <vt:lpstr>Times New Roman</vt:lpstr>
      <vt:lpstr>Wingdings</vt:lpstr>
      <vt:lpstr>Default Design</vt:lpstr>
      <vt:lpstr>Thermal analysis of Heat Exchanger- Thermal Systems</vt:lpstr>
      <vt:lpstr>Background and underlying physics</vt:lpstr>
      <vt:lpstr>Underlying Physics Continued</vt:lpstr>
      <vt:lpstr>Mathematical modelling – NS equations</vt:lpstr>
      <vt:lpstr>Mathematical modelling – Wall functions</vt:lpstr>
      <vt:lpstr>Mathematical modelling - Turbulence</vt:lpstr>
      <vt:lpstr>Mathematical modelling of Turbulence</vt:lpstr>
      <vt:lpstr>Settings - General </vt:lpstr>
      <vt:lpstr>Settings – Boundary Conditions</vt:lpstr>
      <vt:lpstr>Settings – User Defined Function </vt:lpstr>
      <vt:lpstr>Results – Mesh Dependence study</vt:lpstr>
      <vt:lpstr>Velocity results</vt:lpstr>
      <vt:lpstr>Temperature results</vt:lpstr>
      <vt:lpstr>Prandtl number results</vt:lpstr>
      <vt:lpstr>Turbulence Study Results</vt:lpstr>
      <vt:lpstr>Conclusions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Dawes</dc:creator>
  <cp:lastModifiedBy>Alexander Dawes</cp:lastModifiedBy>
  <cp:revision>2</cp:revision>
  <dcterms:created xsi:type="dcterms:W3CDTF">2024-04-12T15:32:54Z</dcterms:created>
  <dcterms:modified xsi:type="dcterms:W3CDTF">2024-07-31T10:00:16Z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0x010100E4F0ABFB4B0DF94DB61020600722F829</vt:lpwstr>
  </property>
  <property fmtid="{D5CDD505-2E9C-101B-9397-08002B2CF9AE}" pid="3" name="MediaServiceImageTags">
    <vt:lpwstr/>
  </property>
</Properties>
</file>