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38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/>
              <a:t>‹#›</a:t>
            </a:fld>
            <a:r>
              <a:rPr spc="-165" dirty="0"/>
              <a:t> </a:t>
            </a:r>
            <a:r>
              <a:rPr spc="-50" dirty="0"/>
              <a:t>/</a:t>
            </a:r>
            <a:r>
              <a:rPr spc="-165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193" y="60685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9994" y="670107"/>
            <a:ext cx="3989704" cy="658495"/>
          </a:xfrm>
          <a:custGeom>
            <a:avLst/>
            <a:gdLst/>
            <a:ahLst/>
            <a:cxnLst/>
            <a:rect l="l" t="t" r="r" b="b"/>
            <a:pathLst>
              <a:path w="3989704" h="658494">
                <a:moveTo>
                  <a:pt x="3989652" y="0"/>
                </a:moveTo>
                <a:lnTo>
                  <a:pt x="0" y="0"/>
                </a:lnTo>
                <a:lnTo>
                  <a:pt x="0" y="658415"/>
                </a:lnTo>
                <a:lnTo>
                  <a:pt x="3989652" y="658415"/>
                </a:lnTo>
                <a:lnTo>
                  <a:pt x="398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9193" y="651270"/>
            <a:ext cx="3989704" cy="626745"/>
          </a:xfrm>
          <a:custGeom>
            <a:avLst/>
            <a:gdLst/>
            <a:ahLst/>
            <a:cxnLst/>
            <a:rect l="l" t="t" r="r" b="b"/>
            <a:pathLst>
              <a:path w="3989704" h="626744">
                <a:moveTo>
                  <a:pt x="3989652" y="0"/>
                </a:moveTo>
                <a:lnTo>
                  <a:pt x="0" y="0"/>
                </a:lnTo>
                <a:lnTo>
                  <a:pt x="0" y="575651"/>
                </a:lnTo>
                <a:lnTo>
                  <a:pt x="4008" y="595375"/>
                </a:lnTo>
                <a:lnTo>
                  <a:pt x="14922" y="611528"/>
                </a:lnTo>
                <a:lnTo>
                  <a:pt x="31075" y="622443"/>
                </a:lnTo>
                <a:lnTo>
                  <a:pt x="50800" y="626451"/>
                </a:lnTo>
                <a:lnTo>
                  <a:pt x="3938852" y="626451"/>
                </a:lnTo>
                <a:lnTo>
                  <a:pt x="3958576" y="622443"/>
                </a:lnTo>
                <a:lnTo>
                  <a:pt x="3974729" y="611528"/>
                </a:lnTo>
                <a:lnTo>
                  <a:pt x="3985644" y="595375"/>
                </a:lnTo>
                <a:lnTo>
                  <a:pt x="3989652" y="575651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/>
              <a:t>‹#›</a:t>
            </a:fld>
            <a:r>
              <a:rPr spc="-165" dirty="0"/>
              <a:t> </a:t>
            </a:r>
            <a:r>
              <a:rPr spc="-50" dirty="0"/>
              <a:t>/</a:t>
            </a:r>
            <a:r>
              <a:rPr spc="-165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/>
              <a:t>‹#›</a:t>
            </a:fld>
            <a:r>
              <a:rPr spc="-165" dirty="0"/>
              <a:t> </a:t>
            </a:r>
            <a:r>
              <a:rPr spc="-50" dirty="0"/>
              <a:t>/</a:t>
            </a:r>
            <a:r>
              <a:rPr spc="-165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/>
              <a:t>‹#›</a:t>
            </a:fld>
            <a:r>
              <a:rPr spc="-165" dirty="0"/>
              <a:t> </a:t>
            </a:r>
            <a:r>
              <a:rPr spc="-50" dirty="0"/>
              <a:t>/</a:t>
            </a:r>
            <a:r>
              <a:rPr spc="-165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/>
              <a:t>‹#›</a:t>
            </a:fld>
            <a:r>
              <a:rPr spc="-165" dirty="0"/>
              <a:t> </a:t>
            </a:r>
            <a:r>
              <a:rPr spc="-50" dirty="0"/>
              <a:t>/</a:t>
            </a:r>
            <a:r>
              <a:rPr spc="-165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2024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34" y="200756"/>
            <a:ext cx="4608195" cy="23495"/>
          </a:xfrm>
          <a:custGeom>
            <a:avLst/>
            <a:gdLst/>
            <a:ahLst/>
            <a:cxnLst/>
            <a:rect l="l" t="t" r="r" b="b"/>
            <a:pathLst>
              <a:path w="4608195" h="23495">
                <a:moveTo>
                  <a:pt x="0" y="23410"/>
                </a:moveTo>
                <a:lnTo>
                  <a:pt x="4608060" y="23410"/>
                </a:lnTo>
                <a:lnTo>
                  <a:pt x="4608060" y="0"/>
                </a:lnTo>
                <a:lnTo>
                  <a:pt x="0" y="0"/>
                </a:lnTo>
                <a:lnTo>
                  <a:pt x="0" y="23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649" y="1080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056" y="1080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670107"/>
            <a:ext cx="3989704" cy="658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064" y="1487816"/>
            <a:ext cx="3014345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74337" y="3264953"/>
            <a:ext cx="39814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/>
              <a:t>‹#›</a:t>
            </a:fld>
            <a:r>
              <a:rPr spc="-165" dirty="0"/>
              <a:t> </a:t>
            </a:r>
            <a:r>
              <a:rPr spc="-50" dirty="0"/>
              <a:t>/</a:t>
            </a:r>
            <a:r>
              <a:rPr spc="-165" dirty="0"/>
              <a:t> </a:t>
            </a:r>
            <a:r>
              <a:rPr spc="-25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" Target="slide5.xml"/><Relationship Id="rId10" Type="http://schemas.openxmlformats.org/officeDocument/2006/relationships/image" Target="../media/image12.png"/><Relationship Id="rId4" Type="http://schemas.openxmlformats.org/officeDocument/2006/relationships/slide" Target="slide3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670107"/>
            <a:ext cx="3989704" cy="48660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98855" marR="266700" indent="-825500">
              <a:lnSpc>
                <a:spcPct val="106700"/>
              </a:lnSpc>
              <a:spcBef>
                <a:spcPts val="330"/>
              </a:spcBef>
            </a:pPr>
            <a:r>
              <a:rPr spc="-65" dirty="0">
                <a:latin typeface="Cambria Math" panose="02040503050406030204" pitchFamily="18" charset="0"/>
                <a:ea typeface="Cambria Math" panose="02040503050406030204" pitchFamily="18" charset="0"/>
              </a:rPr>
              <a:t>Non-</a:t>
            </a:r>
            <a:r>
              <a:rPr spc="-45" dirty="0">
                <a:latin typeface="Cambria Math" panose="02040503050406030204" pitchFamily="18" charset="0"/>
                <a:ea typeface="Cambria Math" panose="02040503050406030204" pitchFamily="18" charset="0"/>
              </a:rPr>
              <a:t>linear</a:t>
            </a:r>
            <a:r>
              <a:rPr spc="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85" dirty="0">
                <a:latin typeface="Cambria Math" panose="02040503050406030204" pitchFamily="18" charset="0"/>
                <a:ea typeface="Cambria Math" panose="02040503050406030204" pitchFamily="18" charset="0"/>
              </a:rPr>
              <a:t>self-</a:t>
            </a:r>
            <a:r>
              <a:rPr spc="-95" dirty="0">
                <a:latin typeface="Cambria Math" panose="02040503050406030204" pitchFamily="18" charset="0"/>
                <a:ea typeface="Cambria Math" panose="02040503050406030204" pitchFamily="18" charset="0"/>
              </a:rPr>
              <a:t>interference</a:t>
            </a:r>
            <a:r>
              <a:rPr spc="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65" dirty="0">
                <a:latin typeface="Cambria Math" panose="02040503050406030204" pitchFamily="18" charset="0"/>
                <a:ea typeface="Cambria Math" panose="02040503050406030204" pitchFamily="18" charset="0"/>
              </a:rPr>
              <a:t>cancellation</a:t>
            </a:r>
            <a:r>
              <a:rPr spc="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on</a:t>
            </a:r>
            <a:r>
              <a:rPr spc="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base </a:t>
            </a:r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spc="-7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65" dirty="0">
                <a:latin typeface="Cambria Math" panose="02040503050406030204" pitchFamily="18" charset="0"/>
                <a:ea typeface="Cambria Math" panose="02040503050406030204" pitchFamily="18" charset="0"/>
              </a:rPr>
              <a:t>mixed</a:t>
            </a:r>
            <a:r>
              <a:rPr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30" dirty="0">
                <a:latin typeface="Cambria Math" panose="02040503050406030204" pitchFamily="18" charset="0"/>
                <a:ea typeface="Cambria Math" panose="02040503050406030204" pitchFamily="18" charset="0"/>
              </a:rPr>
              <a:t>Newton</a:t>
            </a:r>
            <a:r>
              <a:rPr spc="-5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10" dirty="0">
                <a:latin typeface="Cambria Math" panose="02040503050406030204" pitchFamily="18" charset="0"/>
                <a:ea typeface="Cambria Math" panose="02040503050406030204" pitchFamily="18" charset="0"/>
              </a:rPr>
              <a:t>method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97064" y="1487816"/>
            <a:ext cx="3014345" cy="141961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1200"/>
              </a:lnSpc>
              <a:spcBef>
                <a:spcPts val="229"/>
              </a:spcBef>
            </a:pP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</a:rPr>
              <a:t>Graduate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</a:rPr>
              <a:t>student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</a:rPr>
              <a:t>Degtyarev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</a:rPr>
              <a:t>Alexander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</a:rPr>
              <a:t>Andreevich </a:t>
            </a:r>
            <a:r>
              <a:rPr spc="-35" dirty="0">
                <a:latin typeface="Cambria Math" panose="02040503050406030204" pitchFamily="18" charset="0"/>
                <a:ea typeface="Cambria Math" panose="02040503050406030204" pitchFamily="18" charset="0"/>
              </a:rPr>
              <a:t>Supervisor:</a:t>
            </a:r>
            <a:r>
              <a:rPr spc="7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DSc,</a:t>
            </a:r>
            <a:r>
              <a:rPr spc="-2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Dvorkovich</a:t>
            </a:r>
            <a:r>
              <a:rPr spc="-2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30" dirty="0">
                <a:latin typeface="Cambria Math" panose="02040503050406030204" pitchFamily="18" charset="0"/>
                <a:ea typeface="Cambria Math" panose="02040503050406030204" pitchFamily="18" charset="0"/>
              </a:rPr>
              <a:t>Alexander</a:t>
            </a:r>
            <a:r>
              <a:rPr spc="-2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10" dirty="0">
                <a:latin typeface="Cambria Math" panose="02040503050406030204" pitchFamily="18" charset="0"/>
                <a:ea typeface="Cambria Math" panose="02040503050406030204" pitchFamily="18" charset="0"/>
              </a:rPr>
              <a:t>Viktorovich Scientific</a:t>
            </a:r>
            <a:r>
              <a:rPr spc="-1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consultant:</a:t>
            </a:r>
            <a:r>
              <a:rPr spc="8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PhD,</a:t>
            </a:r>
            <a:r>
              <a:rPr spc="-10" dirty="0">
                <a:latin typeface="Cambria Math" panose="02040503050406030204" pitchFamily="18" charset="0"/>
                <a:ea typeface="Cambria Math" panose="02040503050406030204" pitchFamily="18" charset="0"/>
              </a:rPr>
              <a:t> Bakhurin </a:t>
            </a:r>
            <a:r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Sergey</a:t>
            </a:r>
            <a:r>
              <a:rPr spc="-1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35" dirty="0">
                <a:latin typeface="Cambria Math" panose="02040503050406030204" pitchFamily="18" charset="0"/>
                <a:ea typeface="Cambria Math" panose="02040503050406030204" pitchFamily="18" charset="0"/>
              </a:rPr>
              <a:t>Alexeyevich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900" spc="45" dirty="0">
                <a:latin typeface="Cambria Math" panose="02040503050406030204" pitchFamily="18" charset="0"/>
                <a:ea typeface="Cambria Math" panose="02040503050406030204" pitchFamily="18" charset="0"/>
              </a:rPr>
              <a:t>MIPT</a:t>
            </a:r>
          </a:p>
          <a:p>
            <a:pPr algn="ctr">
              <a:lnSpc>
                <a:spcPct val="100000"/>
              </a:lnSpc>
            </a:pPr>
            <a:r>
              <a:rPr lang="en-US" sz="900" spc="45" dirty="0">
                <a:latin typeface="Cambria Math" panose="02040503050406030204" pitchFamily="18" charset="0"/>
                <a:ea typeface="Cambria Math" panose="02040503050406030204" pitchFamily="18" charset="0"/>
              </a:rPr>
              <a:t>Department of Multimedia Technologies and Telecommunications</a:t>
            </a:r>
            <a:endParaRPr sz="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1100" spc="-65" dirty="0">
                <a:latin typeface="Cambria Math" panose="02040503050406030204" pitchFamily="18" charset="0"/>
                <a:ea typeface="Cambria Math" panose="02040503050406030204" pitchFamily="18" charset="0"/>
              </a:rPr>
              <a:t>2023-</a:t>
            </a:r>
            <a:r>
              <a:rPr lang="en-US" sz="1100" spc="-60" dirty="0">
                <a:latin typeface="Cambria Math" panose="02040503050406030204" pitchFamily="18" charset="0"/>
                <a:ea typeface="Cambria Math" panose="02040503050406030204" pitchFamily="18" charset="0"/>
              </a:rPr>
              <a:t>11-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23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224790"/>
            <a:chOff x="-34" y="0"/>
            <a:chExt cx="4608195" cy="224790"/>
          </a:xfrm>
        </p:grpSpPr>
        <p:sp>
          <p:nvSpPr>
            <p:cNvPr id="3" name="object 3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0" y="-60908"/>
            <a:ext cx="4608195" cy="51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1303020" algn="l"/>
              </a:tabLst>
            </a:pP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Introduction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	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Adaptive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compensation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of</a:t>
            </a:r>
            <a:r>
              <a:rPr sz="600" spc="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0795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Convergence</a:t>
            </a:r>
            <a:r>
              <a:rPr sz="1400" spc="-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speed</a:t>
            </a:r>
            <a:r>
              <a:rPr sz="1400" spc="-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comparison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380" y="643387"/>
            <a:ext cx="29375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Table:</a:t>
            </a:r>
            <a:r>
              <a:rPr sz="1000" spc="-1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Performance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convergence</a:t>
            </a:r>
            <a:r>
              <a:rPr sz="10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speed</a:t>
            </a:r>
            <a:r>
              <a:rPr sz="10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comparison</a:t>
            </a:r>
            <a:endParaRPr sz="10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39196"/>
              </p:ext>
            </p:extLst>
          </p:nvPr>
        </p:nvGraphicFramePr>
        <p:xfrm>
          <a:off x="357466" y="1055916"/>
          <a:ext cx="4059555" cy="174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b="1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Algorithm</a:t>
                      </a:r>
                      <a:endParaRPr sz="11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BGD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Moment.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90"/>
                        </a:lnSpc>
                      </a:pPr>
                      <a:r>
                        <a:rPr sz="1100" b="1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BGD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spc="-2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Adam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SGD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Moment.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190"/>
                        </a:lnSpc>
                      </a:pPr>
                      <a:r>
                        <a:rPr sz="1100" b="1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SGD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spc="-2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Adam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b="1" spc="9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MNM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Epoch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number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10000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10000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10000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10000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30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Time</a:t>
                      </a:r>
                      <a:r>
                        <a:rPr sz="1100" b="1" spc="8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 </a:t>
                      </a:r>
                      <a:r>
                        <a:rPr sz="1100" b="1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per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spc="-3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epoch,</a:t>
                      </a:r>
                      <a:r>
                        <a:rPr sz="1100" b="1" spc="-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 </a:t>
                      </a:r>
                      <a:r>
                        <a:rPr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10</a:t>
                      </a:r>
                      <a:r>
                        <a:rPr sz="1200" i="1" baseline="27777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/>
                        </a:rPr>
                        <a:t>−</a:t>
                      </a:r>
                      <a:r>
                        <a:rPr sz="1200" baseline="27777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2</a:t>
                      </a:r>
                      <a:r>
                        <a:rPr sz="1200" spc="127" baseline="27777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 </a:t>
                      </a:r>
                      <a:r>
                        <a:rPr sz="1100" b="1" spc="-5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s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3.8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4.0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3.7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4.1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21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Total</a:t>
                      </a:r>
                      <a:r>
                        <a:rPr sz="1100" b="1" spc="5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elapsed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tims,</a:t>
                      </a:r>
                      <a:r>
                        <a:rPr sz="1100" b="1" spc="-1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 </a:t>
                      </a:r>
                      <a:r>
                        <a:rPr sz="1100" b="1" spc="-5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s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380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403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386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412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6.2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NMSE,</a:t>
                      </a:r>
                      <a:r>
                        <a:rPr sz="1100" b="1" spc="229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 </a:t>
                      </a:r>
                      <a:r>
                        <a:rPr sz="1100" b="1" spc="-25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a:t>dB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4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-</a:t>
                      </a:r>
                      <a:r>
                        <a:rPr sz="1100" spc="-2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45.1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4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-</a:t>
                      </a:r>
                      <a:r>
                        <a:rPr sz="1100" spc="-2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46.7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4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-</a:t>
                      </a:r>
                      <a:r>
                        <a:rPr sz="1100" spc="-2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46.6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4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-</a:t>
                      </a:r>
                      <a:r>
                        <a:rPr sz="1100" spc="-2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46.5</a:t>
                      </a:r>
                      <a:endParaRPr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4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-</a:t>
                      </a:r>
                      <a:r>
                        <a:rPr sz="1100" spc="-2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/>
                        </a:rPr>
                        <a:t>46.9</a:t>
                      </a:r>
                      <a:endParaRPr sz="11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65638" y="2906173"/>
            <a:ext cx="3843210" cy="35714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spc="8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MNM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step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is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∼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5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times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longer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comparing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gradient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methods </a:t>
            </a:r>
            <a:endParaRPr lang="en-US" sz="1100" spc="-45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Total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convergence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time </a:t>
            </a:r>
            <a:r>
              <a:rPr sz="1100" spc="-7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decreased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significantly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0004" y="3264953"/>
            <a:ext cx="472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z="1200" spc="-5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10</a:t>
            </a:fld>
            <a:r>
              <a:rPr sz="1200" spc="-16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200" spc="-5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/</a:t>
            </a:r>
            <a:r>
              <a:rPr sz="1200" spc="-16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200" spc="-2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11</a:t>
            </a:r>
            <a:endParaRPr sz="12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224790"/>
            <a:chOff x="-34" y="0"/>
            <a:chExt cx="4608195" cy="224790"/>
          </a:xfrm>
        </p:grpSpPr>
        <p:sp>
          <p:nvSpPr>
            <p:cNvPr id="3" name="object 3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30726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Conclusions</a:t>
            </a: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and</a:t>
            </a:r>
            <a:r>
              <a:rPr sz="600" spc="-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further</a:t>
            </a:r>
            <a:r>
              <a:rPr sz="600" spc="-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0" y="-60908"/>
            <a:ext cx="4608195" cy="51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1303020" algn="l"/>
              </a:tabLst>
            </a:pP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Introduction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	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Adaptive</a:t>
            </a:r>
            <a:r>
              <a:rPr sz="600" spc="1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compensation</a:t>
            </a:r>
            <a:r>
              <a:rPr sz="600" spc="1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of</a:t>
            </a:r>
            <a:r>
              <a:rPr sz="600" spc="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0795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Conclusions</a:t>
            </a:r>
            <a:r>
              <a:rPr sz="1400" spc="-3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further</a:t>
            </a:r>
            <a:r>
              <a:rPr sz="1400" spc="-3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work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164" y="1044575"/>
            <a:ext cx="3895280" cy="15057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Total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training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time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is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7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decreased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6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comparing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380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for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gradient-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based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methods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achieve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∼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46.5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dB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suppression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84150" marR="41402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Mixed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Newton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requires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high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6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memory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computation 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resources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due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hessian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calculation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inversion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84150" marR="474345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Mixed</a:t>
            </a:r>
            <a:r>
              <a:rPr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Newton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can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be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modified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by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inverse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hessian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(or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diagonal)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estimation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reduce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required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resources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84150" marR="434340" indent="-171450">
              <a:lnSpc>
                <a:spcPct val="102699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Application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of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modified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version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complex-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valued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NN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structures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0004" y="3264953"/>
            <a:ext cx="472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z="1200" spc="-5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11</a:t>
            </a:fld>
            <a:r>
              <a:rPr sz="1200" spc="-16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200" spc="-5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/</a:t>
            </a:r>
            <a:r>
              <a:rPr sz="1200" spc="-16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200" spc="-2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11</a:t>
            </a:r>
            <a:endParaRPr sz="12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9329"/>
            <a:ext cx="43815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Introduction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3205" y="105552"/>
            <a:ext cx="293370" cy="41275"/>
            <a:chOff x="1313205" y="105552"/>
            <a:chExt cx="293370" cy="41275"/>
          </a:xfrm>
        </p:grpSpPr>
        <p:sp>
          <p:nvSpPr>
            <p:cNvPr id="4" name="object 4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0396" y="-9329"/>
            <a:ext cx="14579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Adaptive</a:t>
            </a:r>
            <a:r>
              <a:rPr sz="600" spc="1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compensation</a:t>
            </a:r>
            <a:r>
              <a:rPr sz="600" spc="1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of</a:t>
            </a:r>
            <a:r>
              <a:rPr sz="600" spc="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5300" y="205559"/>
            <a:ext cx="6883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Contents</a:t>
            </a:r>
            <a:endParaRPr sz="1400" dirty="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4074337" y="3264953"/>
            <a:ext cx="3981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fld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58C2E8-B3D1-4B64-B38E-07E71AF17CDD}"/>
              </a:ext>
            </a:extLst>
          </p:cNvPr>
          <p:cNvSpPr txBox="1"/>
          <p:nvPr/>
        </p:nvSpPr>
        <p:spPr>
          <a:xfrm>
            <a:off x="314375" y="874875"/>
            <a:ext cx="296427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  <a:p>
            <a:pPr marL="171450" lvl="3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In-band full-duplex systems data</a:t>
            </a:r>
          </a:p>
          <a:p>
            <a:pPr marL="171450" lvl="3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Self-interference cancellation issue</a:t>
            </a:r>
          </a:p>
          <a:p>
            <a:pPr lvl="3" algn="l"/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Adaptive compensation of self-interference</a:t>
            </a:r>
          </a:p>
          <a:p>
            <a:pPr marL="228600" lvl="3" indent="-22860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Non-linear interference model</a:t>
            </a:r>
          </a:p>
          <a:p>
            <a:pPr marL="228600" lvl="3" indent="-22860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Mixed Newton method</a:t>
            </a:r>
          </a:p>
          <a:p>
            <a:pPr marL="228600" lvl="3" indent="-22860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Experimental setup</a:t>
            </a:r>
          </a:p>
          <a:p>
            <a:pPr marL="228600" lvl="3" indent="-22860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Simulation results</a:t>
            </a:r>
          </a:p>
          <a:p>
            <a:pPr lvl="3" algn="l"/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Conclusions and further work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224790"/>
            <a:chOff x="-34" y="0"/>
            <a:chExt cx="4608195" cy="224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024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34" y="200756"/>
              <a:ext cx="4608195" cy="23495"/>
            </a:xfrm>
            <a:custGeom>
              <a:avLst/>
              <a:gdLst/>
              <a:ahLst/>
              <a:cxnLst/>
              <a:rect l="l" t="t" r="r" b="b"/>
              <a:pathLst>
                <a:path w="4608195" h="23495">
                  <a:moveTo>
                    <a:pt x="0" y="23410"/>
                  </a:moveTo>
                  <a:lnTo>
                    <a:pt x="4608060" y="23410"/>
                  </a:lnTo>
                  <a:lnTo>
                    <a:pt x="4608060" y="0"/>
                  </a:lnTo>
                  <a:lnTo>
                    <a:pt x="0" y="0"/>
                  </a:lnTo>
                  <a:lnTo>
                    <a:pt x="0" y="23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064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2064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1056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300" y="-9329"/>
            <a:ext cx="43815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Introduction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3205" y="105552"/>
            <a:ext cx="293370" cy="41275"/>
            <a:chOff x="1313205" y="105552"/>
            <a:chExt cx="293370" cy="41275"/>
          </a:xfrm>
        </p:grpSpPr>
        <p:sp>
          <p:nvSpPr>
            <p:cNvPr id="10" name="object 10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90396" y="-9329"/>
            <a:ext cx="14579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Adaptive</a:t>
            </a:r>
            <a:r>
              <a:rPr sz="600" spc="1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compensation</a:t>
            </a:r>
            <a:r>
              <a:rPr sz="600" spc="1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of</a:t>
            </a:r>
            <a:r>
              <a:rPr sz="600" spc="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0" y="205559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Topic</a:t>
            </a:r>
            <a:r>
              <a:rPr sz="1400" spc="-7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relevance</a:t>
            </a:r>
            <a:endParaRPr sz="1400" dirty="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50" y="996942"/>
            <a:ext cx="3913504" cy="178048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Requirements: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46101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Effective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resources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arrangement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among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users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46101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Networks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with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high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reliability,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low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latency,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high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data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rates </a:t>
            </a:r>
            <a:endParaRPr lang="en-US" sz="1100" spc="-3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In-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band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full-duplex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technology</a:t>
            </a:r>
            <a:r>
              <a:rPr sz="1100" spc="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(IBFD)</a:t>
            </a:r>
            <a:r>
              <a:rPr sz="1100" spc="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provides: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461010" marR="5080" indent="-171450">
              <a:lnSpc>
                <a:spcPct val="1026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Efficient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exploitation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of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the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spectrum,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by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frequency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bandwidth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sharing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7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between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transmitter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receiver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2700" marR="121285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IBFD</a:t>
            </a:r>
            <a:r>
              <a:rPr sz="1100" b="1" spc="6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b="1" spc="-7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systems</a:t>
            </a:r>
            <a:r>
              <a:rPr sz="1100" b="1" spc="5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b="1" spc="-4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suffer</a:t>
            </a:r>
            <a:r>
              <a:rPr sz="1100" b="1" spc="6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b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from</a:t>
            </a:r>
            <a:r>
              <a:rPr sz="1100" b="1" spc="6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b="1" spc="-5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undesired</a:t>
            </a:r>
            <a:r>
              <a:rPr sz="1100" b="1" spc="6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b="1" spc="-4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self-</a:t>
            </a:r>
            <a:r>
              <a:rPr sz="1100" b="1" spc="-3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interference</a:t>
            </a:r>
            <a:r>
              <a:rPr sz="1100" b="1" spc="5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b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at</a:t>
            </a:r>
            <a:r>
              <a:rPr sz="1100" b="1" spc="6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b="1" spc="-25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the </a:t>
            </a:r>
            <a:r>
              <a:rPr sz="1100" b="1" spc="-5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receivers</a:t>
            </a:r>
            <a:r>
              <a:rPr sz="1100" b="1" spc="1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b="1" spc="-2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path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074337" y="3264953"/>
            <a:ext cx="3981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fld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224790"/>
            <a:chOff x="-34" y="0"/>
            <a:chExt cx="4608195" cy="224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024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34" y="200756"/>
              <a:ext cx="4608195" cy="23495"/>
            </a:xfrm>
            <a:custGeom>
              <a:avLst/>
              <a:gdLst/>
              <a:ahLst/>
              <a:cxnLst/>
              <a:rect l="l" t="t" r="r" b="b"/>
              <a:pathLst>
                <a:path w="4608195" h="23495">
                  <a:moveTo>
                    <a:pt x="0" y="23410"/>
                  </a:moveTo>
                  <a:lnTo>
                    <a:pt x="4608060" y="23410"/>
                  </a:lnTo>
                  <a:lnTo>
                    <a:pt x="4608060" y="0"/>
                  </a:lnTo>
                  <a:lnTo>
                    <a:pt x="0" y="0"/>
                  </a:lnTo>
                  <a:lnTo>
                    <a:pt x="0" y="23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064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1056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1056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0" y="-60908"/>
            <a:ext cx="4608195" cy="51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1303020" algn="l"/>
              </a:tabLst>
            </a:pP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Introduction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	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6" action="ppaction://hlinksldjump"/>
              </a:rPr>
              <a:t>Adaptive</a:t>
            </a:r>
            <a:r>
              <a:rPr sz="600" spc="1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6" action="ppaction://hlinksldjump"/>
              </a:rPr>
              <a:t>compensation</a:t>
            </a:r>
            <a:r>
              <a:rPr sz="600" spc="1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6" action="ppaction://hlinksldjump"/>
              </a:rPr>
              <a:t>of</a:t>
            </a:r>
            <a:r>
              <a:rPr sz="600" spc="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6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07950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Self-interference</a:t>
            </a:r>
            <a:r>
              <a:rPr sz="1400" spc="8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cancellation</a:t>
            </a:r>
            <a:r>
              <a:rPr sz="1400" spc="8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(SIC)</a:t>
            </a:r>
            <a:r>
              <a:rPr sz="1400" spc="8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issue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5016" y="1882775"/>
            <a:ext cx="3965575" cy="1653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sz="1000" spc="-3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                     Figure:</a:t>
            </a:r>
            <a:r>
              <a:rPr lang="en-US" sz="1000" spc="1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Full-</a:t>
            </a:r>
            <a:r>
              <a:rPr lang="en-US" sz="10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duplex</a:t>
            </a:r>
            <a:r>
              <a:rPr lang="en-US" sz="10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0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transceiver</a:t>
            </a:r>
            <a:r>
              <a:rPr lang="en-US" sz="10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0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simplified</a:t>
            </a:r>
            <a:r>
              <a:rPr lang="en-US" sz="10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000" spc="-6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scheme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  <a:cs typeface="Lucida Sans Unicode"/>
            </a:endParaRPr>
          </a:p>
          <a:p>
            <a:pPr marL="462280" marR="60960" indent="-171450">
              <a:lnSpc>
                <a:spcPct val="102600"/>
              </a:lnSpc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RF-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chipset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integral</a:t>
            </a:r>
            <a:r>
              <a:rPr lang="en-US"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implementation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lang="en-US"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isolation 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issues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5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→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 </a:t>
            </a:r>
            <a:r>
              <a:rPr lang="en-US" sz="1100" spc="7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TX 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leakage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RX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462280" marR="496570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1100" spc="9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TX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signal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b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x</a:t>
            </a:r>
            <a:r>
              <a:rPr lang="en-US" sz="1100" b="1" spc="2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is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distorted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non-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linear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components</a:t>
            </a:r>
            <a:r>
              <a:rPr lang="en-US"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(PA, 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Duplexer)</a:t>
            </a:r>
            <a:r>
              <a:rPr lang="en-US" sz="1100" spc="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lang="en-US" sz="1100" spc="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TX-RX</a:t>
            </a:r>
            <a:r>
              <a:rPr lang="en-US" sz="1100" spc="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leakage</a:t>
            </a:r>
            <a:r>
              <a:rPr lang="en-US" sz="1100" spc="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path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462280" indent="-1714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SIC</a:t>
            </a:r>
            <a:r>
              <a:rPr lang="en-US"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is</a:t>
            </a:r>
            <a:r>
              <a:rPr lang="en-US"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interference</a:t>
            </a:r>
            <a:r>
              <a:rPr lang="en-US"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identification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task:</a:t>
            </a: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148715">
              <a:lnSpc>
                <a:spcPts val="1180"/>
              </a:lnSpc>
              <a:spcBef>
                <a:spcPts val="740"/>
              </a:spcBef>
              <a:tabLst>
                <a:tab pos="3724275" algn="l"/>
              </a:tabLst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	</a:t>
            </a:r>
            <a:endParaRPr lang="en-US" sz="800" dirty="0">
              <a:latin typeface="Cambria Math" panose="02040503050406030204" pitchFamily="18" charset="0"/>
              <a:ea typeface="Cambria Math" panose="02040503050406030204" pitchFamily="18" charset="0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074337" y="3264953"/>
            <a:ext cx="3981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45"/>
              </a:lnSpc>
            </a:pPr>
            <a:fld id="{81D60167-4931-47E6-BA6A-407CBD079E47}" type="slidenum"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fld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780B572-EE83-4F63-8513-EEB6BB9E9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50" y="538253"/>
            <a:ext cx="3048000" cy="13190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697F0A4-93F3-4E48-B166-34C08963B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8102" y="3053262"/>
            <a:ext cx="1740916" cy="3152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658F30-ABCC-4A88-8601-B9AD36D00A6D}"/>
              </a:ext>
            </a:extLst>
          </p:cNvPr>
          <p:cNvSpPr/>
          <p:nvPr/>
        </p:nvSpPr>
        <p:spPr>
          <a:xfrm>
            <a:off x="-34802" y="3221853"/>
            <a:ext cx="153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Degtyarev</a:t>
            </a:r>
            <a:r>
              <a:rPr lang="en-US"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A.,</a:t>
            </a:r>
            <a:r>
              <a:rPr lang="en-US" sz="11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draw.io</a:t>
            </a:r>
            <a:endParaRPr lang="en-US" sz="110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224790"/>
            <a:chOff x="-34" y="0"/>
            <a:chExt cx="4608195" cy="224790"/>
          </a:xfrm>
        </p:grpSpPr>
        <p:sp>
          <p:nvSpPr>
            <p:cNvPr id="3" name="object 3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0" y="-60908"/>
            <a:ext cx="4608195" cy="51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1303020" algn="l"/>
              </a:tabLst>
            </a:pP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Introduction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	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Adaptive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compensation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of</a:t>
            </a:r>
            <a:r>
              <a:rPr sz="600" spc="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0795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Non-</a:t>
            </a:r>
            <a:r>
              <a:rPr sz="1400" spc="-4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linear</a:t>
            </a:r>
            <a:r>
              <a:rPr sz="1400" spc="3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interference</a:t>
            </a:r>
            <a:r>
              <a:rPr sz="1400" spc="3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model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8650" y="1868898"/>
            <a:ext cx="3267242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lang="en-US" sz="1000" spc="-3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               </a:t>
            </a:r>
            <a:r>
              <a:rPr sz="1000" spc="-3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Figure:</a:t>
            </a:r>
            <a:r>
              <a:rPr sz="100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Hammerstein</a:t>
            </a:r>
            <a:r>
              <a:rPr sz="10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model</a:t>
            </a: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  <a:cs typeface="Lucida Sans Unicode"/>
            </a:endParaRPr>
          </a:p>
          <a:p>
            <a:pPr marL="184150" marR="5080" indent="-171450">
              <a:lnSpc>
                <a:spcPct val="102699"/>
              </a:lnSpc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lang="en-US"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Behavioral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Hammerstein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model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describes</a:t>
            </a:r>
            <a:r>
              <a:rPr lang="en-US"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interference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creation 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physical</a:t>
            </a:r>
            <a:r>
              <a:rPr lang="en-US" sz="1100" spc="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process</a:t>
            </a:r>
            <a:r>
              <a:rPr lang="en-US" sz="1100" spc="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5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→</a:t>
            </a:r>
            <a:r>
              <a:rPr lang="en-US" sz="1100" spc="15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 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low-</a:t>
            </a:r>
            <a:r>
              <a:rPr lang="en-US"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complexity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Hammerstein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model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output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sample: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2299" y="3195779"/>
            <a:ext cx="22394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–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FIR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NL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adaptive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parameters.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99737" y="3228210"/>
            <a:ext cx="3727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5</a:t>
            </a:r>
            <a:r>
              <a:rPr sz="1200" spc="-16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200" spc="-5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/</a:t>
            </a:r>
            <a:r>
              <a:rPr sz="1200" spc="-16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200" spc="-2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11</a:t>
            </a:r>
            <a:endParaRPr sz="12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0EA44F9-B8B2-4DFC-8D2C-17D6DCE38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29" y="629826"/>
            <a:ext cx="3181684" cy="12485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720A39-1669-4293-9E5F-873F756F5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46" y="3180128"/>
            <a:ext cx="974204" cy="230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A708C92-6E77-4DC9-86BD-0EFDF1B62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" y="2699210"/>
            <a:ext cx="2338911" cy="4965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9130C22-7713-4AB4-B8CB-2E045510C133}"/>
              </a:ext>
            </a:extLst>
          </p:cNvPr>
          <p:cNvSpPr/>
          <p:nvPr/>
        </p:nvSpPr>
        <p:spPr>
          <a:xfrm>
            <a:off x="3250113" y="452770"/>
            <a:ext cx="153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Degtyarev</a:t>
            </a:r>
            <a:r>
              <a:rPr lang="en-US"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A.,</a:t>
            </a:r>
            <a:r>
              <a:rPr lang="en-US" sz="11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draw.io</a:t>
            </a:r>
            <a:endParaRPr lang="en-US" sz="110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224790"/>
            <a:chOff x="-34" y="0"/>
            <a:chExt cx="4608195" cy="224790"/>
          </a:xfrm>
        </p:grpSpPr>
        <p:sp>
          <p:nvSpPr>
            <p:cNvPr id="3" name="object 3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0" y="-60908"/>
            <a:ext cx="4608195" cy="51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1303020" algn="l"/>
              </a:tabLst>
            </a:pP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Introduction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	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Adaptive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compensation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of</a:t>
            </a:r>
            <a:r>
              <a:rPr sz="600" spc="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0795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Introduction</a:t>
            </a:r>
            <a:r>
              <a:rPr sz="1400" spc="-3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mixed</a:t>
            </a:r>
            <a:r>
              <a:rPr sz="1400" spc="-3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Newton </a:t>
            </a:r>
            <a:r>
              <a:rPr sz="14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method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590" y="673606"/>
            <a:ext cx="3801745" cy="2372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03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Mixed</a:t>
            </a:r>
            <a:r>
              <a:rPr sz="1100" spc="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Newton</a:t>
            </a:r>
            <a:r>
              <a:rPr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method</a:t>
            </a:r>
            <a:r>
              <a:rPr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(MNM)</a:t>
            </a:r>
            <a:r>
              <a:rPr sz="1100" spc="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–</a:t>
            </a:r>
            <a:r>
              <a:rPr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second</a:t>
            </a:r>
            <a:r>
              <a:rPr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order</a:t>
            </a:r>
            <a:r>
              <a:rPr sz="1100" spc="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method: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864235">
              <a:lnSpc>
                <a:spcPct val="100000"/>
              </a:lnSpc>
              <a:spcBef>
                <a:spcPts val="1130"/>
              </a:spcBef>
              <a:tabLst>
                <a:tab pos="3522345" algn="l"/>
              </a:tabLst>
            </a:pPr>
            <a:r>
              <a:rPr sz="1100" i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	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130"/>
              </a:spcBef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                                           –</a:t>
            </a:r>
            <a:r>
              <a:rPr lang="en-US"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parameter</a:t>
            </a:r>
            <a:r>
              <a:rPr lang="en-US" sz="11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vector,                       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–</a:t>
            </a:r>
            <a:r>
              <a:rPr lang="en-US"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MSE.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260350" marR="307975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For</a:t>
            </a:r>
            <a:r>
              <a:rPr sz="1100" spc="-8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holomorphic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error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                                                       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,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mixed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hessian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gradient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are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7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expressed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through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jacobian: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652145">
              <a:lnSpc>
                <a:spcPct val="100000"/>
              </a:lnSpc>
              <a:spcBef>
                <a:spcPts val="1130"/>
              </a:spcBef>
              <a:tabLst>
                <a:tab pos="3522345" algn="l"/>
              </a:tabLst>
            </a:pPr>
            <a:r>
              <a:rPr sz="1100" b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	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260350" indent="-171450">
              <a:lnSpc>
                <a:spcPct val="1000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For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holomorphic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error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b="1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e</a:t>
            </a:r>
            <a:r>
              <a:rPr sz="1100" b="1" spc="1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method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repulses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from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saddle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points.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260350" marR="17907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Computational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complexity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defined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by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hessian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calculation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inversion: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200150">
              <a:lnSpc>
                <a:spcPct val="100000"/>
              </a:lnSpc>
              <a:spcBef>
                <a:spcPts val="35"/>
              </a:spcBef>
              <a:tabLst>
                <a:tab pos="3522345" algn="l"/>
              </a:tabLst>
            </a:pP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	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4074337" y="3264953"/>
            <a:ext cx="3981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fld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CDC4B8-15A0-43E5-8DF7-E3526D321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458" y="972883"/>
            <a:ext cx="2067973" cy="2462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784E4F-7AD9-4CA4-88D3-180137A4C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95" y="1286149"/>
            <a:ext cx="1297971" cy="1964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E358D3-A73F-4A44-8D46-391B9E3FA1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9946" y="1279287"/>
            <a:ext cx="561079" cy="2026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9188B4-4D47-4469-85BA-5B1A9D5580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2740" y="2857073"/>
            <a:ext cx="1321504" cy="1895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3D3701-1C8D-4D8C-A4A9-150B7D1D1E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6759" y="1510812"/>
            <a:ext cx="1270537" cy="1606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A1DD04-5213-441D-9563-9A97D34EF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175" y="1926718"/>
            <a:ext cx="2609850" cy="24381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224790"/>
            <a:chOff x="-34" y="0"/>
            <a:chExt cx="4608195" cy="224790"/>
          </a:xfrm>
        </p:grpSpPr>
        <p:sp>
          <p:nvSpPr>
            <p:cNvPr id="3" name="object 3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0" y="-60908"/>
            <a:ext cx="4608195" cy="51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1303020" algn="l"/>
              </a:tabLst>
            </a:pP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Introduction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	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Adaptive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compensation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of</a:t>
            </a:r>
            <a:r>
              <a:rPr sz="600" spc="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07950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Experimental</a:t>
            </a:r>
            <a:r>
              <a:rPr sz="1400" spc="-4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setup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116" y="1704583"/>
            <a:ext cx="4119055" cy="13508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95"/>
              </a:spcBef>
            </a:pPr>
            <a:r>
              <a:rPr lang="en-US" sz="1000" spc="-3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        </a:t>
            </a:r>
            <a:r>
              <a:rPr sz="1000" spc="-3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Figure:</a:t>
            </a:r>
            <a:r>
              <a:rPr sz="1000" spc="5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Testbench</a:t>
            </a:r>
            <a:r>
              <a:rPr sz="10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{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Degtyarev</a:t>
            </a:r>
            <a:r>
              <a:rPr sz="1000" spc="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A.,</a:t>
            </a:r>
            <a:r>
              <a:rPr sz="1000" spc="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draw.io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}</a:t>
            </a:r>
            <a:endParaRPr sz="1000" dirty="0">
              <a:latin typeface="Cambria Math" panose="02040503050406030204" pitchFamily="18" charset="0"/>
              <a:ea typeface="Cambria Math" panose="02040503050406030204" pitchFamily="18" charset="0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000" dirty="0">
              <a:latin typeface="Cambria Math" panose="02040503050406030204" pitchFamily="18" charset="0"/>
              <a:ea typeface="Cambria Math" panose="02040503050406030204" pitchFamily="18" charset="0"/>
              <a:cs typeface="Lucida Sans Unicode"/>
            </a:endParaRPr>
          </a:p>
          <a:p>
            <a:pPr marL="184150" marR="5080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1100" spc="9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TX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–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QAM</a:t>
            </a:r>
            <a:r>
              <a:rPr lang="en-US"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-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modulated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OFDM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signal,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60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MHz</a:t>
            </a:r>
            <a:r>
              <a:rPr sz="1100" spc="-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bandwidth,</a:t>
            </a:r>
            <a:r>
              <a:rPr lang="en-US"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                   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480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MHz</a:t>
            </a:r>
            <a:r>
              <a:rPr sz="1100" spc="7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sample</a:t>
            </a:r>
            <a:r>
              <a:rPr sz="1100" spc="7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rate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84150" marR="1282065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Average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PA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output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6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power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20</a:t>
            </a:r>
            <a:r>
              <a:rPr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dBm</a:t>
            </a:r>
            <a:endParaRPr lang="en-US" sz="1100" spc="-25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84150" marR="1282065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Leakage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path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is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simulated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by</a:t>
            </a:r>
            <a:r>
              <a:rPr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digital</a:t>
            </a:r>
            <a:r>
              <a:rPr lang="en-US"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FIR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Hammerstein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model:</a:t>
            </a:r>
            <a:r>
              <a:rPr sz="1100" spc="8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NL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–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polynomial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order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8,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FIR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–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45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taps</a:t>
            </a:r>
            <a:endParaRPr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4074337" y="3264953"/>
            <a:ext cx="3981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fld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BED1E3-AEF4-4E9F-A00D-5F5DBE929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51" y="615313"/>
            <a:ext cx="4000397" cy="10532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B41ABB4-15E4-431B-AC90-D2D8A2CAD2CA}"/>
              </a:ext>
            </a:extLst>
          </p:cNvPr>
          <p:cNvSpPr/>
          <p:nvPr/>
        </p:nvSpPr>
        <p:spPr>
          <a:xfrm>
            <a:off x="3250113" y="452770"/>
            <a:ext cx="153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Degtyarev</a:t>
            </a:r>
            <a:r>
              <a:rPr lang="en-US"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A.,</a:t>
            </a:r>
            <a:r>
              <a:rPr lang="en-US" sz="11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draw.io</a:t>
            </a:r>
            <a:endParaRPr lang="en-US" sz="110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9329"/>
            <a:ext cx="43815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Introduction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3205" y="105552"/>
            <a:ext cx="293370" cy="41275"/>
            <a:chOff x="1313205" y="105552"/>
            <a:chExt cx="293370" cy="41275"/>
          </a:xfrm>
        </p:grpSpPr>
        <p:sp>
          <p:nvSpPr>
            <p:cNvPr id="4" name="object 4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90396" y="-9329"/>
            <a:ext cx="14579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Adaptive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compensation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of</a:t>
            </a:r>
            <a:r>
              <a:rPr sz="600" spc="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3" action="ppaction://hlinksldjump"/>
              </a:rPr>
              <a:t>self-interference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5300" y="205559"/>
            <a:ext cx="1176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Learning</a:t>
            </a:r>
            <a:r>
              <a:rPr sz="1400" spc="-3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curves</a:t>
            </a:r>
            <a:endParaRPr sz="14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82005" y="2506121"/>
            <a:ext cx="1775460" cy="2813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Adam</a:t>
            </a:r>
            <a:r>
              <a:rPr sz="900" spc="1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and</a:t>
            </a:r>
            <a:r>
              <a:rPr sz="900" spc="1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MNM</a:t>
            </a:r>
            <a:r>
              <a:rPr sz="900" spc="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learning</a:t>
            </a:r>
            <a:r>
              <a:rPr sz="900" spc="1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curves</a:t>
            </a:r>
            <a:r>
              <a:rPr sz="900" spc="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2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on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train</a:t>
            </a:r>
            <a:r>
              <a:rPr sz="900" spc="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and</a:t>
            </a:r>
            <a:r>
              <a:rPr sz="900" spc="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test</a:t>
            </a:r>
            <a:r>
              <a:rPr sz="900" spc="1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data</a:t>
            </a:r>
            <a:r>
              <a:rPr sz="900" spc="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sets</a:t>
            </a:r>
            <a:endParaRPr sz="900" dirty="0">
              <a:latin typeface="Cambria Math" panose="02040503050406030204" pitchFamily="18" charset="0"/>
              <a:ea typeface="Cambria Math" panose="02040503050406030204" pitchFamily="18" charset="0"/>
              <a:cs typeface="Arial MT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82005" y="2366942"/>
            <a:ext cx="376110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(a)</a:t>
            </a:r>
            <a:r>
              <a:rPr sz="900" spc="35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BGD</a:t>
            </a:r>
            <a:r>
              <a:rPr sz="900" spc="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with</a:t>
            </a:r>
            <a:r>
              <a:rPr sz="900" spc="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Momentum,</a:t>
            </a:r>
            <a:r>
              <a:rPr sz="900" spc="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BGD</a:t>
            </a:r>
            <a:r>
              <a:rPr sz="900" spc="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with</a:t>
            </a:r>
            <a:r>
              <a:rPr sz="900" spc="33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(b)</a:t>
            </a:r>
            <a:r>
              <a:rPr sz="900" spc="4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3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SGD</a:t>
            </a:r>
            <a:r>
              <a:rPr sz="900" spc="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with</a:t>
            </a:r>
            <a:r>
              <a:rPr sz="900" spc="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Momentum,</a:t>
            </a:r>
            <a:r>
              <a:rPr sz="900" spc="3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3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SGD</a:t>
            </a:r>
            <a:r>
              <a:rPr sz="900" spc="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with</a:t>
            </a:r>
            <a:endParaRPr sz="900" dirty="0">
              <a:latin typeface="Cambria Math" panose="02040503050406030204" pitchFamily="18" charset="0"/>
              <a:ea typeface="Cambria Math" panose="02040503050406030204" pitchFamily="18" charset="0"/>
              <a:cs typeface="Arial MT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2399832" y="2506121"/>
            <a:ext cx="1775460" cy="2813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Adam</a:t>
            </a:r>
            <a:r>
              <a:rPr sz="900" spc="1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and</a:t>
            </a:r>
            <a:r>
              <a:rPr sz="900" spc="1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MNM</a:t>
            </a:r>
            <a:r>
              <a:rPr sz="900" spc="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learning</a:t>
            </a:r>
            <a:r>
              <a:rPr sz="900" spc="1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4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curves</a:t>
            </a:r>
            <a:r>
              <a:rPr sz="900" spc="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2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on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train</a:t>
            </a:r>
            <a:r>
              <a:rPr sz="900" spc="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and</a:t>
            </a:r>
            <a:r>
              <a:rPr sz="900" spc="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test</a:t>
            </a:r>
            <a:r>
              <a:rPr sz="900" spc="15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data</a:t>
            </a:r>
            <a:r>
              <a:rPr sz="900" spc="1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 </a:t>
            </a:r>
            <a:r>
              <a:rPr sz="900" spc="-20" dirty="0">
                <a:latin typeface="Cambria Math" panose="02040503050406030204" pitchFamily="18" charset="0"/>
                <a:ea typeface="Cambria Math" panose="02040503050406030204" pitchFamily="18" charset="0"/>
                <a:cs typeface="Arial MT"/>
              </a:rPr>
              <a:t>sets</a:t>
            </a:r>
            <a:endParaRPr sz="900" dirty="0">
              <a:latin typeface="Cambria Math" panose="02040503050406030204" pitchFamily="18" charset="0"/>
              <a:ea typeface="Cambria Math" panose="02040503050406030204" pitchFamily="18" charset="0"/>
              <a:cs typeface="Arial MT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573491" y="2876943"/>
            <a:ext cx="3500846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Mixed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Newton </a:t>
            </a:r>
            <a:r>
              <a:rPr sz="1100" spc="-6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achieves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final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performance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∼</a:t>
            </a:r>
            <a:r>
              <a:rPr sz="11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30</a:t>
            </a:r>
            <a:r>
              <a:rPr sz="11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epochs,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4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comparing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to</a:t>
            </a:r>
            <a:r>
              <a:rPr lang="en-US"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5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gradient-</a:t>
            </a:r>
            <a:r>
              <a:rPr lang="en-US"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based</a:t>
            </a:r>
            <a:r>
              <a:rPr lang="en-US" sz="11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methods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(</a:t>
            </a:r>
            <a:r>
              <a:rPr lang="en-US"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∼</a:t>
            </a:r>
            <a:r>
              <a:rPr lang="en-US" sz="11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10000</a:t>
            </a:r>
            <a:r>
              <a:rPr lang="en-US" sz="11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epochs)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sp>
        <p:nvSpPr>
          <p:cNvPr id="326" name="object 326"/>
          <p:cNvSpPr txBox="1">
            <a:spLocks noGrp="1"/>
          </p:cNvSpPr>
          <p:nvPr>
            <p:ph type="sldNum" sz="quarter" idx="7"/>
          </p:nvPr>
        </p:nvSpPr>
        <p:spPr>
          <a:xfrm>
            <a:off x="4074337" y="3264953"/>
            <a:ext cx="3981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fld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5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spc="-165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pc="-25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pic>
        <p:nvPicPr>
          <p:cNvPr id="327" name="Picture 326">
            <a:extLst>
              <a:ext uri="{FF2B5EF4-FFF2-40B4-BE49-F238E27FC236}">
                <a16:creationId xmlns:a16="http://schemas.microsoft.com/office/drawing/2014/main" id="{3A3DB306-DD36-47B4-BE6A-0A398B7FA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754296"/>
            <a:ext cx="3838339" cy="161965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21705F-F677-4037-8664-B0D454A3C58F}"/>
              </a:ext>
            </a:extLst>
          </p:cNvPr>
          <p:cNvSpPr/>
          <p:nvPr/>
        </p:nvSpPr>
        <p:spPr>
          <a:xfrm>
            <a:off x="3250113" y="452770"/>
            <a:ext cx="153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Degtyarev</a:t>
            </a:r>
            <a:r>
              <a:rPr lang="en-US"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A.,</a:t>
            </a:r>
            <a:r>
              <a:rPr lang="en-US" sz="11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Python</a:t>
            </a:r>
            <a:endParaRPr lang="en-US" sz="110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0"/>
            <a:ext cx="4608195" cy="224790"/>
            <a:chOff x="-34" y="0"/>
            <a:chExt cx="4608195" cy="224790"/>
          </a:xfrm>
        </p:grpSpPr>
        <p:sp>
          <p:nvSpPr>
            <p:cNvPr id="3" name="object 3"/>
            <p:cNvSpPr/>
            <p:nvPr/>
          </p:nvSpPr>
          <p:spPr>
            <a:xfrm>
              <a:off x="13157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66139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165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669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17345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67738" y="10809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5377" y="-9329"/>
            <a:ext cx="1007744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Conclusions</a:t>
            </a: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and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further</a:t>
            </a:r>
            <a:r>
              <a:rPr sz="600" spc="-5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2" action="ppaction://hlinksldjump"/>
              </a:rPr>
              <a:t>work</a:t>
            </a:r>
            <a:endParaRPr sz="60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5561"/>
            <a:ext cx="4608195" cy="365125"/>
            <a:chOff x="0" y="105561"/>
            <a:chExt cx="4608195" cy="3651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561"/>
              <a:ext cx="4608004" cy="1186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224167"/>
              <a:ext cx="4608195" cy="246379"/>
            </a:xfrm>
            <a:custGeom>
              <a:avLst/>
              <a:gdLst/>
              <a:ahLst/>
              <a:cxnLst/>
              <a:rect l="l" t="t" r="r" b="b"/>
              <a:pathLst>
                <a:path w="4608195" h="246379">
                  <a:moveTo>
                    <a:pt x="4608004" y="0"/>
                  </a:moveTo>
                  <a:lnTo>
                    <a:pt x="0" y="0"/>
                  </a:lnTo>
                  <a:lnTo>
                    <a:pt x="0" y="246303"/>
                  </a:lnTo>
                  <a:lnTo>
                    <a:pt x="4608004" y="24630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0" y="-60908"/>
            <a:ext cx="4608195" cy="5105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1303020" algn="l"/>
              </a:tabLst>
            </a:pPr>
            <a:r>
              <a:rPr sz="600" spc="-1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4" action="ppaction://hlinksldjump"/>
              </a:rPr>
              <a:t>Introduction</a:t>
            </a:r>
            <a:r>
              <a:rPr sz="600" dirty="0">
                <a:solidFill>
                  <a:srgbClr val="7F7F7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	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Adaptive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compensation</a:t>
            </a:r>
            <a:r>
              <a:rPr sz="600" spc="1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of</a:t>
            </a:r>
            <a:r>
              <a:rPr sz="600" spc="2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  <a:hlinkClick r:id="rId5" action="ppaction://hlinksldjump"/>
              </a:rPr>
              <a:t>self-interference</a:t>
            </a:r>
            <a:endParaRPr sz="6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600" dirty="0">
              <a:latin typeface="Cambria Math" panose="02040503050406030204" pitchFamily="18" charset="0"/>
              <a:ea typeface="Cambria Math" panose="02040503050406030204" pitchFamily="18" charset="0"/>
              <a:cs typeface="Tahoma"/>
            </a:endParaRPr>
          </a:p>
          <a:p>
            <a:pPr marL="10795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Algorithm</a:t>
            </a:r>
            <a:r>
              <a:rPr sz="1400" spc="-65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performance</a:t>
            </a:r>
            <a:endParaRPr sz="1400" dirty="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34" y="468777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60" y="0"/>
                </a:moveTo>
                <a:lnTo>
                  <a:pt x="0" y="0"/>
                </a:lnTo>
                <a:lnTo>
                  <a:pt x="0" y="33740"/>
                </a:lnTo>
                <a:lnTo>
                  <a:pt x="4608060" y="33740"/>
                </a:lnTo>
                <a:lnTo>
                  <a:pt x="460806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099737" y="3264953"/>
            <a:ext cx="3727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1200" spc="-5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9</a:t>
            </a:r>
            <a:r>
              <a:rPr sz="1200" spc="-16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200" spc="-50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/</a:t>
            </a:r>
            <a:r>
              <a:rPr sz="1200" spc="-16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 </a:t>
            </a:r>
            <a:r>
              <a:rPr sz="1200" spc="-25" dirty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11</a:t>
            </a:r>
            <a:endParaRPr sz="1200">
              <a:latin typeface="Cambria Math" panose="02040503050406030204" pitchFamily="18" charset="0"/>
              <a:ea typeface="Cambria Math" panose="02040503050406030204" pitchFamily="18" charset="0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71500" y="2911451"/>
            <a:ext cx="37312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Figure: </a:t>
            </a:r>
            <a:r>
              <a:rPr sz="10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Power</a:t>
            </a:r>
            <a:r>
              <a:rPr sz="10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spectral </a:t>
            </a:r>
            <a:r>
              <a:rPr sz="1000" spc="-3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densities</a:t>
            </a:r>
            <a:r>
              <a:rPr sz="10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of</a:t>
            </a:r>
            <a:r>
              <a:rPr sz="10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initial</a:t>
            </a:r>
            <a:r>
              <a:rPr sz="10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3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and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suppressed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interference. Signal</a:t>
            </a:r>
            <a:r>
              <a:rPr sz="10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5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power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2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distribution</a:t>
            </a:r>
            <a:r>
              <a:rPr sz="10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along</a:t>
            </a:r>
            <a:r>
              <a:rPr sz="10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the</a:t>
            </a:r>
            <a:r>
              <a:rPr sz="10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4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frequency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{</a:t>
            </a:r>
            <a:r>
              <a:rPr sz="10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Degtyarev</a:t>
            </a:r>
            <a:r>
              <a:rPr sz="10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A.,</a:t>
            </a:r>
            <a:r>
              <a:rPr sz="1000" spc="-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Python</a:t>
            </a:r>
            <a:r>
              <a:rPr sz="1000" spc="-10" dirty="0">
                <a:latin typeface="Cambria Math" panose="02040503050406030204" pitchFamily="18" charset="0"/>
                <a:ea typeface="Cambria Math" panose="02040503050406030204" pitchFamily="18" charset="0"/>
                <a:cs typeface="Lucida Sans Unicode"/>
              </a:rPr>
              <a:t>}</a:t>
            </a:r>
            <a:endParaRPr sz="1000" dirty="0">
              <a:latin typeface="Cambria Math" panose="02040503050406030204" pitchFamily="18" charset="0"/>
              <a:ea typeface="Cambria Math" panose="02040503050406030204" pitchFamily="18" charset="0"/>
              <a:cs typeface="Lucida Sans Unicode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7F765704-77F5-4816-A08D-42C43E1C9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709351"/>
            <a:ext cx="3073772" cy="22055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90E244-A437-4BC2-9B39-993EA692AB01}"/>
              </a:ext>
            </a:extLst>
          </p:cNvPr>
          <p:cNvSpPr/>
          <p:nvPr/>
        </p:nvSpPr>
        <p:spPr>
          <a:xfrm>
            <a:off x="3250113" y="452770"/>
            <a:ext cx="153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pc="-2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Degtyarev</a:t>
            </a:r>
            <a:r>
              <a:rPr lang="en-US" sz="1100" spc="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A.,</a:t>
            </a:r>
            <a:r>
              <a:rPr lang="en-US" sz="1100" spc="15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 </a:t>
            </a:r>
            <a:r>
              <a:rPr lang="en-US" sz="1100" spc="-10" dirty="0">
                <a:latin typeface="Cambria Math" panose="02040503050406030204" pitchFamily="18" charset="0"/>
                <a:ea typeface="Cambria Math" panose="02040503050406030204" pitchFamily="18" charset="0"/>
                <a:cs typeface="Tahoma"/>
              </a:rPr>
              <a:t>Python</a:t>
            </a:r>
            <a:endParaRPr lang="en-US" sz="110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695</Words>
  <Application>Microsoft Office PowerPoint</Application>
  <PresentationFormat>Custom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Cambria Math</vt:lpstr>
      <vt:lpstr>Lucida Sans Unicode</vt:lpstr>
      <vt:lpstr>Tahoma</vt:lpstr>
      <vt:lpstr>Trebuchet MS</vt:lpstr>
      <vt:lpstr>Verdana</vt:lpstr>
      <vt:lpstr>Wingdings</vt:lpstr>
      <vt:lpstr>Office Theme</vt:lpstr>
      <vt:lpstr>Non-linear self-interference cancellation on base of mixed Newton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self-interference cancellation on base of mixed Newton method</dc:title>
  <dc:creator>Graduate student Degtyarev Alexander Andreevich Supervisor: DSc, Dvorkovich Alexander Viktorovich  Scientific consultant: PhD, Bakhurin Sergey Alexeyevich</dc:creator>
  <cp:lastModifiedBy>Degtyarev Alexander (A)</cp:lastModifiedBy>
  <cp:revision>18</cp:revision>
  <dcterms:created xsi:type="dcterms:W3CDTF">2023-11-22T23:28:07Z</dcterms:created>
  <dcterms:modified xsi:type="dcterms:W3CDTF">2023-11-23T08:45:02Z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2023-11-22T00:00:00Z</vt:filetime>
  </property>
  <property fmtid="{D5CDD505-2E9C-101B-9397-08002B2CF9AE}" pid="5" name="PTEX.Fullbanner">
    <vt:lpwstr>This is MiKTeX-pdfTeX 4.13.0 (1.40.24)</vt:lpwstr>
  </property>
  <property fmtid="{D5CDD505-2E9C-101B-9397-08002B2CF9AE}" pid="6" name="Producer">
    <vt:lpwstr>MiKTeX pdfTeX-1.40.24</vt:lpwstr>
  </property>
</Properties>
</file>