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28600" y="228600"/>
            <a:ext cx="8695080" cy="2468160"/>
          </a:xfrm>
          <a:prstGeom prst="roundRect">
            <a:avLst>
              <a:gd name="adj" fmla="val 3362"/>
            </a:avLst>
          </a:prstGeom>
          <a:gradFill rotWithShape="0">
            <a:gsLst>
              <a:gs pos="0">
                <a:srgbClr val="83d3fe"/>
              </a:gs>
              <a:gs pos="100000">
                <a:srgbClr val="0293e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211680" y="1679400"/>
            <a:ext cx="8722800" cy="1329120"/>
            <a:chOff x="211680" y="1679400"/>
            <a:chExt cx="8722800" cy="1329120"/>
          </a:xfrm>
        </p:grpSpPr>
        <p:sp>
          <p:nvSpPr>
            <p:cNvPr id="2" name="CustomShape 3"/>
            <p:cNvSpPr/>
            <p:nvPr/>
          </p:nvSpPr>
          <p:spPr>
            <a:xfrm>
              <a:off x="6047280" y="1824480"/>
              <a:ext cx="2875680" cy="71316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2619360" y="1696320"/>
              <a:ext cx="5543640" cy="84924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2828880" y="1708560"/>
              <a:ext cx="5467320" cy="77364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5609520" y="1694880"/>
              <a:ext cx="3307320" cy="65088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11680" y="1679400"/>
              <a:ext cx="8722800" cy="132912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" name="CustomShape 8"/>
          <p:cNvSpPr/>
          <p:nvPr/>
        </p:nvSpPr>
        <p:spPr>
          <a:xfrm>
            <a:off x="228600" y="228600"/>
            <a:ext cx="8695080" cy="6034320"/>
          </a:xfrm>
          <a:prstGeom prst="roundRect">
            <a:avLst>
              <a:gd name="adj" fmla="val 1272"/>
            </a:avLst>
          </a:prstGeom>
          <a:gradFill rotWithShape="0"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9"/>
          <p:cNvGrpSpPr/>
          <p:nvPr/>
        </p:nvGrpSpPr>
        <p:grpSpPr>
          <a:xfrm>
            <a:off x="211680" y="5353920"/>
            <a:ext cx="8722800" cy="1330920"/>
            <a:chOff x="211680" y="5353920"/>
            <a:chExt cx="8722800" cy="1330920"/>
          </a:xfrm>
        </p:grpSpPr>
        <p:sp>
          <p:nvSpPr>
            <p:cNvPr id="9" name="CustomShape 10"/>
            <p:cNvSpPr/>
            <p:nvPr/>
          </p:nvSpPr>
          <p:spPr>
            <a:xfrm>
              <a:off x="6054840" y="5499360"/>
              <a:ext cx="2879280" cy="71424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2622240" y="5370840"/>
              <a:ext cx="5550840" cy="85068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2832120" y="5383080"/>
              <a:ext cx="5474160" cy="77472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5616360" y="5369760"/>
              <a:ext cx="3311640" cy="65160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211680" y="5353920"/>
              <a:ext cx="8722800" cy="133092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457200" y="39168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DejaVu Sans"/>
              </a:rPr>
              <a:t>Click to edit the title text format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228600" y="228600"/>
            <a:ext cx="8695080" cy="2468160"/>
          </a:xfrm>
          <a:prstGeom prst="roundRect">
            <a:avLst>
              <a:gd name="adj" fmla="val 3362"/>
            </a:avLst>
          </a:prstGeom>
          <a:gradFill rotWithShape="0">
            <a:gsLst>
              <a:gs pos="0">
                <a:srgbClr val="83d3fe"/>
              </a:gs>
              <a:gs pos="100000">
                <a:srgbClr val="0293e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3" name="Group 2"/>
          <p:cNvGrpSpPr/>
          <p:nvPr/>
        </p:nvGrpSpPr>
        <p:grpSpPr>
          <a:xfrm>
            <a:off x="211680" y="1679400"/>
            <a:ext cx="8722800" cy="1329120"/>
            <a:chOff x="211680" y="1679400"/>
            <a:chExt cx="8722800" cy="1329120"/>
          </a:xfrm>
        </p:grpSpPr>
        <p:sp>
          <p:nvSpPr>
            <p:cNvPr id="54" name="CustomShape 3"/>
            <p:cNvSpPr/>
            <p:nvPr/>
          </p:nvSpPr>
          <p:spPr>
            <a:xfrm>
              <a:off x="6047280" y="1824480"/>
              <a:ext cx="2875680" cy="71316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2619360" y="1696320"/>
              <a:ext cx="5543640" cy="84924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2828880" y="1708560"/>
              <a:ext cx="5467320" cy="77364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5609520" y="1694880"/>
              <a:ext cx="3307320" cy="65088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211680" y="1679400"/>
              <a:ext cx="8722800" cy="132912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85800" y="1600200"/>
            <a:ext cx="7771680" cy="17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Google Hash Code 2021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371600" y="3556080"/>
            <a:ext cx="640008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andara"/>
              </a:rPr>
              <a:t>Alex Delruelle</a:t>
            </a:r>
            <a:endParaRPr b="0" lang="en-US" sz="20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andara"/>
              </a:rPr>
              <a:t>30/03/2021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71920" y="2675520"/>
            <a:ext cx="740772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7000"/>
          </a:bodyPr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For an unprepared novice (team) in programming/meta-heuristic algorithms it is unlikely to produce a  result that brings you to the finals in the 4h hackaton timeframe.</a:t>
            </a:r>
            <a:endParaRPr b="0" lang="en-US" sz="24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Run time for getting results takes already a fair bit of the 4h.</a:t>
            </a:r>
            <a:endParaRPr b="0" lang="en-US" sz="22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Coding in just a few hours can only be done if you have things lying around you can reuse without the need for debugging.</a:t>
            </a:r>
            <a:endParaRPr b="0" lang="en-US" sz="22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Learning experience is great.</a:t>
            </a:r>
            <a:endParaRPr b="0" lang="en-US" sz="24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Added value is after the hackaton.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Conclusions (2)</a:t>
            </a:r>
            <a:endParaRPr b="0" lang="en-US" sz="4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71920" y="2675520"/>
            <a:ext cx="740772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The original Google hackaton site:</a:t>
            </a:r>
            <a:endParaRPr b="0" lang="en-US" sz="24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Original and extended submissions</a:t>
            </a:r>
            <a:endParaRPr b="0" lang="en-US" sz="22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Hashcodejudge.withgoogle.com</a:t>
            </a:r>
            <a:endParaRPr b="0" lang="en-US" sz="22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Closed for submissions</a:t>
            </a:r>
            <a:endParaRPr b="0" lang="en-US" sz="22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The Kaggle competion</a:t>
            </a:r>
            <a:endParaRPr b="0" lang="en-US" sz="24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Kaggle.com/c/hashcode-2021-oqr-extention</a:t>
            </a:r>
            <a:endParaRPr b="0" lang="en-US" sz="22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Submissions till May 25, 2021</a:t>
            </a:r>
            <a:endParaRPr b="0" lang="en-US" sz="22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Requires Google Colab kernel submission !!!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References</a:t>
            </a:r>
            <a:endParaRPr b="0" lang="en-US" sz="4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827360" y="3590640"/>
            <a:ext cx="4390200" cy="10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Thanks for your attention</a:t>
            </a:r>
            <a:endParaRPr b="0" lang="en-US" sz="24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Questions ?</a:t>
            </a:r>
            <a:endParaRPr b="0" lang="en-US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71920" y="2675520"/>
            <a:ext cx="740772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Assignment</a:t>
            </a:r>
            <a:endParaRPr b="0" lang="en-US" sz="24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A look at the problem statement</a:t>
            </a:r>
            <a:endParaRPr b="0" lang="en-US" sz="24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Idea</a:t>
            </a:r>
            <a:endParaRPr b="0" lang="en-US" sz="24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Classes</a:t>
            </a:r>
            <a:endParaRPr b="0" lang="en-US" sz="24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Structure</a:t>
            </a:r>
            <a:endParaRPr b="0" lang="en-US" sz="24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Some results</a:t>
            </a:r>
            <a:endParaRPr b="0" lang="en-US" sz="24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Conclusions</a:t>
            </a:r>
            <a:endParaRPr b="0" lang="en-US" sz="24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References</a:t>
            </a:r>
            <a:endParaRPr b="0" lang="en-US" sz="24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DejaVu Sans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Overview</a:t>
            </a:r>
            <a:endParaRPr b="0" lang="en-US" sz="4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71920" y="2675520"/>
            <a:ext cx="740772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9000"/>
          </a:bodyPr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What do you receive:</a:t>
            </a:r>
            <a:endParaRPr b="0" lang="en-US" sz="24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A problem statement document:</a:t>
            </a:r>
            <a:endParaRPr b="0" lang="en-US" sz="2200" spc="-1" strike="noStrike">
              <a:latin typeface="DejaVu Sans"/>
            </a:endParaRPr>
          </a:p>
          <a:p>
            <a:pPr lvl="2" marL="855720" indent="-22788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Hash code – Traffic signaling – Problem statement for the Online Qualifications of Hash Code 2021</a:t>
            </a:r>
            <a:endParaRPr b="0" lang="en-US" sz="20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 </a:t>
            </a: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6 input files describing a street intersection plan and initial situation of a set of cars</a:t>
            </a:r>
            <a:endParaRPr b="0" lang="en-US" sz="22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Instructions on how to read input, how to produce a submission file.</a:t>
            </a:r>
            <a:endParaRPr b="0" lang="en-US" sz="24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Upon submission you get a score.</a:t>
            </a:r>
            <a:endParaRPr b="0" lang="en-US" sz="24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Preparation</a:t>
            </a:r>
            <a:endParaRPr b="0" lang="en-US" sz="2400" spc="-1" strike="noStrike">
              <a:latin typeface="DejaVu Sans"/>
            </a:endParaRPr>
          </a:p>
          <a:p>
            <a:pPr lvl="3" marL="1200240" indent="-342360">
              <a:lnSpc>
                <a:spcPct val="100000"/>
              </a:lnSpc>
              <a:spcBef>
                <a:spcPts val="360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1800" spc="-1" strike="noStrike">
                <a:solidFill>
                  <a:srgbClr val="073e87"/>
                </a:solidFill>
                <a:latin typeface="Candara"/>
              </a:rPr>
              <a:t>Before the start, Google provides an example of a “similar” exercise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Assignment</a:t>
            </a:r>
            <a:endParaRPr b="0" lang="en-US" sz="4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71920" y="2675520"/>
            <a:ext cx="740772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Hashcode_2021_online_qualifications.pdf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A look at the problem statement</a:t>
            </a:r>
            <a:endParaRPr b="0" lang="en-US" sz="4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71920" y="2675520"/>
            <a:ext cx="740772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Exercise in Object Oriented coding</a:t>
            </a:r>
            <a:endParaRPr b="0" lang="en-US" sz="24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What does it take to do the hackaton?</a:t>
            </a:r>
            <a:endParaRPr b="0" lang="en-US" sz="24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The hackaton is a 4 hour event</a:t>
            </a:r>
            <a:endParaRPr b="0" lang="en-US" sz="22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A team is maximum 4 people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Idea</a:t>
            </a:r>
            <a:endParaRPr b="0" lang="en-US" sz="4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Classes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564000" y="4581000"/>
            <a:ext cx="1727640" cy="647280"/>
          </a:xfrm>
          <a:prstGeom prst="roundRect">
            <a:avLst>
              <a:gd name="adj" fmla="val 16667"/>
            </a:avLst>
          </a:prstGeom>
          <a:ln>
            <a:solidFill>
              <a:srgbClr val="195e8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Street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564000" y="5877360"/>
            <a:ext cx="1727640" cy="647280"/>
          </a:xfrm>
          <a:prstGeom prst="roundRect">
            <a:avLst>
              <a:gd name="adj" fmla="val 16667"/>
            </a:avLst>
          </a:prstGeom>
          <a:ln>
            <a:solidFill>
              <a:srgbClr val="195e8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Schedule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3564000" y="2205000"/>
            <a:ext cx="1727640" cy="647280"/>
          </a:xfrm>
          <a:prstGeom prst="roundRect">
            <a:avLst>
              <a:gd name="adj" fmla="val 16667"/>
            </a:avLst>
          </a:prstGeom>
          <a:ln>
            <a:solidFill>
              <a:srgbClr val="195e8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Car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2409480" y="3437280"/>
            <a:ext cx="1727640" cy="647280"/>
          </a:xfrm>
          <a:prstGeom prst="roundRect">
            <a:avLst>
              <a:gd name="adj" fmla="val 16667"/>
            </a:avLst>
          </a:prstGeom>
          <a:ln>
            <a:solidFill>
              <a:srgbClr val="195e8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TrafficLight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5724000" y="5289480"/>
            <a:ext cx="1727640" cy="647280"/>
          </a:xfrm>
          <a:prstGeom prst="roundRect">
            <a:avLst>
              <a:gd name="adj" fmla="val 16667"/>
            </a:avLst>
          </a:prstGeom>
          <a:ln>
            <a:solidFill>
              <a:srgbClr val="195e8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Intersection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7236360" y="3276360"/>
            <a:ext cx="1727640" cy="6472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195e8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Simulation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14" name="CustomShape 8"/>
          <p:cNvSpPr/>
          <p:nvPr/>
        </p:nvSpPr>
        <p:spPr>
          <a:xfrm>
            <a:off x="5760720" y="1808640"/>
            <a:ext cx="1956600" cy="647280"/>
          </a:xfrm>
          <a:prstGeom prst="roundRect">
            <a:avLst>
              <a:gd name="adj" fmla="val 16667"/>
            </a:avLst>
          </a:prstGeom>
          <a:ln>
            <a:solidFill>
              <a:srgbClr val="195e8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Clock</a:t>
            </a: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(Chronometer)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15" name="CustomShape 9"/>
          <p:cNvSpPr/>
          <p:nvPr/>
        </p:nvSpPr>
        <p:spPr>
          <a:xfrm>
            <a:off x="179640" y="3437280"/>
            <a:ext cx="1727640" cy="647280"/>
          </a:xfrm>
          <a:prstGeom prst="roundRect">
            <a:avLst>
              <a:gd name="adj" fmla="val 16667"/>
            </a:avLst>
          </a:prstGeom>
          <a:ln>
            <a:solidFill>
              <a:srgbClr val="195e8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Route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16" name="CustomShape 10"/>
          <p:cNvSpPr/>
          <p:nvPr/>
        </p:nvSpPr>
        <p:spPr>
          <a:xfrm>
            <a:off x="4428000" y="2853000"/>
            <a:ext cx="360" cy="172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2ab2f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11"/>
          <p:cNvSpPr/>
          <p:nvPr/>
        </p:nvSpPr>
        <p:spPr>
          <a:xfrm flipV="1">
            <a:off x="4428000" y="5228640"/>
            <a:ext cx="36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2ab2f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2"/>
          <p:cNvSpPr/>
          <p:nvPr/>
        </p:nvSpPr>
        <p:spPr>
          <a:xfrm flipH="1">
            <a:off x="5291280" y="5613480"/>
            <a:ext cx="431280" cy="58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2ab2f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3"/>
          <p:cNvSpPr/>
          <p:nvPr/>
        </p:nvSpPr>
        <p:spPr>
          <a:xfrm flipH="1" flipV="1">
            <a:off x="5291280" y="4904280"/>
            <a:ext cx="431280" cy="70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2ab2f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4"/>
          <p:cNvSpPr/>
          <p:nvPr/>
        </p:nvSpPr>
        <p:spPr>
          <a:xfrm flipH="1">
            <a:off x="6587640" y="3924360"/>
            <a:ext cx="1511280" cy="136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2ab2f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5"/>
          <p:cNvSpPr/>
          <p:nvPr/>
        </p:nvSpPr>
        <p:spPr>
          <a:xfrm flipH="1" flipV="1">
            <a:off x="6717600" y="2455560"/>
            <a:ext cx="1328400" cy="81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2ab2f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6"/>
          <p:cNvSpPr/>
          <p:nvPr/>
        </p:nvSpPr>
        <p:spPr>
          <a:xfrm flipH="1">
            <a:off x="5291280" y="3600360"/>
            <a:ext cx="1943640" cy="130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2ab2f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7"/>
          <p:cNvSpPr/>
          <p:nvPr/>
        </p:nvSpPr>
        <p:spPr>
          <a:xfrm flipH="1" flipV="1">
            <a:off x="5291280" y="2528280"/>
            <a:ext cx="1943640" cy="107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2ab2f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8"/>
          <p:cNvSpPr/>
          <p:nvPr/>
        </p:nvSpPr>
        <p:spPr>
          <a:xfrm flipH="1" flipV="1" rot="9952800">
            <a:off x="4487760" y="2048040"/>
            <a:ext cx="1252440" cy="21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2ab2f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9"/>
          <p:cNvSpPr/>
          <p:nvPr/>
        </p:nvSpPr>
        <p:spPr>
          <a:xfrm flipH="1" flipV="1">
            <a:off x="3272760" y="4084560"/>
            <a:ext cx="289440" cy="81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2ab2f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0"/>
          <p:cNvSpPr/>
          <p:nvPr/>
        </p:nvSpPr>
        <p:spPr>
          <a:xfrm flipV="1">
            <a:off x="3273480" y="2528280"/>
            <a:ext cx="289440" cy="90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2ab2f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1"/>
          <p:cNvSpPr/>
          <p:nvPr/>
        </p:nvSpPr>
        <p:spPr>
          <a:xfrm flipH="1">
            <a:off x="1042920" y="2529000"/>
            <a:ext cx="2519640" cy="90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2ab2f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2"/>
          <p:cNvSpPr/>
          <p:nvPr/>
        </p:nvSpPr>
        <p:spPr>
          <a:xfrm>
            <a:off x="1043640" y="4085280"/>
            <a:ext cx="2519640" cy="81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2ab2f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3"/>
          <p:cNvSpPr/>
          <p:nvPr/>
        </p:nvSpPr>
        <p:spPr>
          <a:xfrm>
            <a:off x="323640" y="5541120"/>
            <a:ext cx="27356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1 simulation class</a:t>
            </a:r>
            <a:endParaRPr b="0" lang="en-US" sz="1800" spc="-1" strike="noStrike">
              <a:latin typeface="DejaVu Sans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7 base classes</a:t>
            </a:r>
            <a:endParaRPr b="0" lang="en-US" sz="1800" spc="-1" strike="noStrike">
              <a:latin typeface="DejaVu Sans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nested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71920" y="2675520"/>
            <a:ext cx="740772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A look at the code</a:t>
            </a:r>
            <a:endParaRPr b="0" lang="en-US" sz="24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A set of methods for each class</a:t>
            </a:r>
            <a:endParaRPr b="0" lang="en-US" sz="24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To support the simulation</a:t>
            </a:r>
            <a:endParaRPr b="0" lang="en-US" sz="22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Keep track of history, to allow for optimisation</a:t>
            </a:r>
            <a:endParaRPr b="0" lang="en-US" sz="22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Display status</a:t>
            </a:r>
            <a:endParaRPr b="0" lang="en-US" sz="22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For debugging</a:t>
            </a:r>
            <a:endParaRPr b="0" lang="en-US" sz="2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Input/Output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Structure</a:t>
            </a:r>
            <a:endParaRPr b="0" lang="en-US" sz="4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71920" y="2675520"/>
            <a:ext cx="740772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Judge system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Some results</a:t>
            </a:r>
            <a:endParaRPr b="0" lang="en-US" sz="4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71920" y="2675520"/>
            <a:ext cx="740772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Even for elementary simulations a basic set-up becomes complicated quickly. </a:t>
            </a:r>
            <a:endParaRPr b="0" lang="en-US" sz="24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Classes help in structuring this complexity.</a:t>
            </a:r>
            <a:endParaRPr b="0" lang="en-US" sz="22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The “administration” besides the optimization algorithm takes up a major amount of coding.</a:t>
            </a:r>
            <a:endParaRPr b="0" lang="en-US" sz="2200" spc="-1" strike="noStrike">
              <a:latin typeface="DejaVu Sans"/>
            </a:endParaRPr>
          </a:p>
          <a:p>
            <a:pPr lvl="1" marL="576360" indent="-27360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Simple optimization, not even studied meta-heuristic algorithms yet.</a:t>
            </a:r>
            <a:endParaRPr b="0" lang="en-US" sz="2200" spc="-1" strike="noStrike">
              <a:latin typeface="DejaVu Sans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Large datasets make it hard to debug such simulations.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Conclusions (1)</a:t>
            </a:r>
            <a:endParaRPr b="0" lang="en-US" sz="4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153</TotalTime>
  <Application>LibreOffice/6.2.8.1$Linux_X86_64 LibreOffice_project/20$Build-1</Application>
  <Words>343</Words>
  <Paragraphs>68</Paragraphs>
  <Company>RealDolmen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2021-03-30T07:41:09Z</dcterms:created>
  <dc:creator>Administrator</dc:creator>
  <dc:description/>
  <dc:language>en-US</dc:language>
  <cp:lastModifiedBy/>
  <dcterms:modified xsi:type="dcterms:W3CDTF">2021-03-30T11:20:23Z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RealDolmen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