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257" r:id="rId3"/>
    <p:sldId id="258" r:id="rId4"/>
    <p:sldId id="259" r:id="rId5"/>
    <p:sldId id="273" r:id="rId6"/>
    <p:sldId id="261" r:id="rId7"/>
    <p:sldId id="274" r:id="rId8"/>
    <p:sldId id="275" r:id="rId9"/>
    <p:sldId id="276" r:id="rId10"/>
    <p:sldId id="262" r:id="rId11"/>
    <p:sldId id="264" r:id="rId12"/>
    <p:sldId id="277" r:id="rId13"/>
    <p:sldId id="265" r:id="rId14"/>
    <p:sldId id="278" r:id="rId15"/>
    <p:sldId id="266" r:id="rId16"/>
    <p:sldId id="268" r:id="rId17"/>
    <p:sldId id="27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it\Dissertation\&#1057;&#1074;&#1086;&#1076;&#1085;&#1072;&#1103;%20&#1090;&#1072;&#1073;&#1083;&#1080;&#1094;&#107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it\Dissertation\&#1057;&#1074;&#1086;&#1076;&#1085;&#1072;&#1103;%20&#1090;&#1072;&#1073;&#1083;&#1080;&#1094;&#107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Лист1!$G$1</c:f>
              <c:strCache>
                <c:ptCount val="1"/>
                <c:pt idx="0">
                  <c:v>Комплексная мера</c:v>
                </c:pt>
              </c:strCache>
            </c:strRef>
          </c:tx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layout>
                <c:manualLayout>
                  <c:x val="-2.3028209556706987E-2"/>
                  <c:y val="3.2128514056224897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2.5024784851656974E-3"/>
                  <c:y val="-1.9948208373729872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layout>
                <c:manualLayout>
                  <c:x val="1.1514104778353483E-2"/>
                  <c:y val="-9.2369477911646666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delete val="1"/>
            </c:dLbl>
            <c:dLbl>
              <c:idx val="8"/>
              <c:layout>
                <c:manualLayout>
                  <c:x val="-2.3028209556706966E-2"/>
                  <c:y val="2.8112449799196786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"/>
              <c:delete val="1"/>
            </c:dLbl>
            <c:dLbl>
              <c:idx val="10"/>
              <c:layout>
                <c:manualLayout>
                  <c:x val="-4.8359240069084632E-2"/>
                  <c:y val="-2.4096385542168749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1"/>
              <c:delete val="1"/>
            </c:dLbl>
            <c:dLbl>
              <c:idx val="12"/>
              <c:layout>
                <c:manualLayout>
                  <c:x val="-3.4542314335060449E-2"/>
                  <c:y val="4.0160642570281124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3"/>
              <c:layout>
                <c:manualLayout>
                  <c:x val="-2.9936672423719057E-2"/>
                  <c:y val="-3.614457831325301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4"/>
              <c:layout>
                <c:manualLayout>
                  <c:x val="-3.6845135290731149E-2"/>
                  <c:y val="2.8112449799196786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5"/>
              <c:layout>
                <c:manualLayout>
                  <c:x val="-2.7633851468048358E-2"/>
                  <c:y val="-3.614457831325301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6"/>
              <c:layout>
                <c:manualLayout>
                  <c:x val="-2.9936672423719057E-2"/>
                  <c:y val="3.2128514056224897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7"/>
              <c:delete val="1"/>
            </c:dLbl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val>
            <c:numRef>
              <c:f>Лист1!$G$2:$G$19</c:f>
              <c:numCache>
                <c:formatCode>General</c:formatCode>
                <c:ptCount val="18"/>
                <c:pt idx="0">
                  <c:v>86.83</c:v>
                </c:pt>
                <c:pt idx="1">
                  <c:v>125.09</c:v>
                </c:pt>
                <c:pt idx="2">
                  <c:v>32.129999999999995</c:v>
                </c:pt>
                <c:pt idx="3">
                  <c:v>50.09</c:v>
                </c:pt>
                <c:pt idx="4">
                  <c:v>70.430000000000007</c:v>
                </c:pt>
                <c:pt idx="5">
                  <c:v>106.10000000000001</c:v>
                </c:pt>
                <c:pt idx="6">
                  <c:v>76.5</c:v>
                </c:pt>
                <c:pt idx="7">
                  <c:v>92.89</c:v>
                </c:pt>
                <c:pt idx="8">
                  <c:v>17.78</c:v>
                </c:pt>
                <c:pt idx="9">
                  <c:v>63.54</c:v>
                </c:pt>
                <c:pt idx="10">
                  <c:v>85.53</c:v>
                </c:pt>
                <c:pt idx="11">
                  <c:v>96.02</c:v>
                </c:pt>
                <c:pt idx="12">
                  <c:v>68.22</c:v>
                </c:pt>
                <c:pt idx="13">
                  <c:v>232.51000000000002</c:v>
                </c:pt>
                <c:pt idx="14">
                  <c:v>110.9</c:v>
                </c:pt>
                <c:pt idx="15">
                  <c:v>118.25</c:v>
                </c:pt>
                <c:pt idx="16">
                  <c:v>85.22</c:v>
                </c:pt>
                <c:pt idx="17">
                  <c:v>127.7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058688"/>
        <c:axId val="45901696"/>
      </c:lineChart>
      <c:catAx>
        <c:axId val="4505868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01696"/>
        <c:crosses val="autoZero"/>
        <c:auto val="1"/>
        <c:lblAlgn val="ctr"/>
        <c:lblOffset val="100"/>
        <c:noMultiLvlLbl val="0"/>
      </c:catAx>
      <c:valAx>
        <c:axId val="45901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058688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Лист1!$H$1</c:f>
              <c:strCache>
                <c:ptCount val="1"/>
                <c:pt idx="0">
                  <c:v>Доля успешных посылок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layout>
                <c:manualLayout>
                  <c:x val="-2.0547937817589682E-2"/>
                  <c:y val="-4.878048780487805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1.8264833615635273E-2"/>
                  <c:y val="2.8455284552845527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layout>
                <c:manualLayout>
                  <c:x val="-2.0547937817589682E-2"/>
                  <c:y val="-4.065040650406504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delete val="1"/>
            </c:dLbl>
            <c:dLbl>
              <c:idx val="8"/>
              <c:layout>
                <c:manualLayout>
                  <c:x val="-3.6529667231270546E-2"/>
                  <c:y val="-2.4390243902439025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"/>
              <c:delete val="1"/>
            </c:dLbl>
            <c:dLbl>
              <c:idx val="10"/>
              <c:layout>
                <c:manualLayout>
                  <c:x val="-2.739725042345291E-2"/>
                  <c:y val="4.4715447154471545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1"/>
              <c:delete val="1"/>
            </c:dLbl>
            <c:dLbl>
              <c:idx val="12"/>
              <c:layout>
                <c:manualLayout>
                  <c:x val="-2.9680354625407319E-2"/>
                  <c:y val="-4.8780487804878085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3"/>
              <c:layout>
                <c:manualLayout>
                  <c:x val="-3.1963458827361728E-2"/>
                  <c:y val="4.065040650406504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4"/>
              <c:layout>
                <c:manualLayout>
                  <c:x val="-2.739725042345291E-2"/>
                  <c:y val="-3.2520325203252036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5"/>
              <c:layout>
                <c:manualLayout>
                  <c:x val="-2.9680354625407319E-2"/>
                  <c:y val="3.6585365853658534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6"/>
              <c:layout>
                <c:manualLayout>
                  <c:x val="-2.9680354625407319E-2"/>
                  <c:y val="-3.2520325203252036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7"/>
              <c:delete val="1"/>
            </c:dLbl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val>
            <c:numRef>
              <c:f>Лист1!$H$2:$H$19</c:f>
              <c:numCache>
                <c:formatCode>General</c:formatCode>
                <c:ptCount val="18"/>
                <c:pt idx="0">
                  <c:v>0.57142857142857095</c:v>
                </c:pt>
                <c:pt idx="1">
                  <c:v>0.60526315789473595</c:v>
                </c:pt>
                <c:pt idx="2">
                  <c:v>0.78787878787878696</c:v>
                </c:pt>
                <c:pt idx="3">
                  <c:v>0.28378378378378299</c:v>
                </c:pt>
                <c:pt idx="4">
                  <c:v>0.33333333333333298</c:v>
                </c:pt>
                <c:pt idx="5">
                  <c:v>0.46666666666666601</c:v>
                </c:pt>
                <c:pt idx="6">
                  <c:v>0.70588235294117596</c:v>
                </c:pt>
                <c:pt idx="7">
                  <c:v>0.63636363636363602</c:v>
                </c:pt>
                <c:pt idx="8">
                  <c:v>0.8</c:v>
                </c:pt>
                <c:pt idx="9">
                  <c:v>0.85714285714285698</c:v>
                </c:pt>
                <c:pt idx="10">
                  <c:v>0.65517241379310298</c:v>
                </c:pt>
                <c:pt idx="11">
                  <c:v>0.75</c:v>
                </c:pt>
                <c:pt idx="12">
                  <c:v>0.91666666666666596</c:v>
                </c:pt>
                <c:pt idx="13">
                  <c:v>0.36</c:v>
                </c:pt>
                <c:pt idx="14">
                  <c:v>1</c:v>
                </c:pt>
                <c:pt idx="15">
                  <c:v>0.7</c:v>
                </c:pt>
                <c:pt idx="16">
                  <c:v>0.85714285714285698</c:v>
                </c:pt>
                <c:pt idx="17">
                  <c:v>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098048"/>
        <c:axId val="169660416"/>
      </c:lineChart>
      <c:catAx>
        <c:axId val="168098048"/>
        <c:scaling>
          <c:orientation val="minMax"/>
        </c:scaling>
        <c:delete val="0"/>
        <c:axPos val="b"/>
        <c:majorTickMark val="out"/>
        <c:minorTickMark val="none"/>
        <c:tickLblPos val="nextTo"/>
        <c:crossAx val="169660416"/>
        <c:crosses val="autoZero"/>
        <c:auto val="1"/>
        <c:lblAlgn val="ctr"/>
        <c:lblOffset val="100"/>
        <c:noMultiLvlLbl val="0"/>
      </c:catAx>
      <c:valAx>
        <c:axId val="169660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8098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502F5-8A78-4302-B46D-106AE384DC1E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2B73B-FA65-480F-9C7B-C1A68F7DD8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56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5EFC-A2F3-4499-A93B-D306A2270C1E}" type="datetime1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AF9E-FE4E-419B-8DFE-E5F920D3A9B9}" type="datetime1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5A56-D830-4492-BF24-B24CA22C174E}" type="datetime1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9C5-AC9F-4E1F-80B1-99E8323FCF3E}" type="datetime1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FE0-7C8A-4B80-ACB0-0F919F67FFB5}" type="datetime1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E18E-B6BB-4E44-87F3-8FF202E2A5DA}" type="datetime1">
              <a:rPr lang="ru-RU" smtClean="0"/>
              <a:t>14.06.2018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FA0F-97D5-4382-9267-6D4E919843B5}" type="datetime1">
              <a:rPr lang="ru-RU" smtClean="0"/>
              <a:t>14.06.2018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86ED-34FB-495A-A2C7-97C02FA067BF}" type="datetime1">
              <a:rPr lang="ru-RU" smtClean="0"/>
              <a:t>14.06.2018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DC4A-3A91-472D-A329-0A9F560444A5}" type="datetime1">
              <a:rPr lang="ru-RU" smtClean="0"/>
              <a:t>14.06.2018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6DB1-B04B-42FD-8FDE-F257F38ADE43}" type="datetime1">
              <a:rPr lang="ru-RU" smtClean="0"/>
              <a:t>14.06.2018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96D3-D0F4-475E-88A7-73373954D21C}" type="datetime1">
              <a:rPr lang="ru-RU" smtClean="0"/>
              <a:t>14.06.2018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4FFF-4EAC-4DAB-9776-D87B01AA7B38}" type="datetime1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slide" Target="slide1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19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Autofit/>
          </a:bodyPr>
          <a:lstStyle/>
          <a:p>
            <a:r>
              <a:rPr lang="ru-RU" sz="1800" dirty="0" smtClean="0"/>
              <a:t>ФГБОУ ВО «Ижевский </a:t>
            </a:r>
            <a:r>
              <a:rPr lang="ru-RU" sz="1800" dirty="0"/>
              <a:t>г</a:t>
            </a:r>
            <a:r>
              <a:rPr lang="ru-RU" sz="1800" dirty="0" smtClean="0"/>
              <a:t>осударственный </a:t>
            </a:r>
            <a:br>
              <a:rPr lang="ru-RU" sz="1800" dirty="0" smtClean="0"/>
            </a:br>
            <a:r>
              <a:rPr lang="ru-RU" sz="1800" dirty="0" smtClean="0"/>
              <a:t>технический университет имени М. Т. Калашникова»</a:t>
            </a:r>
            <a:br>
              <a:rPr lang="ru-RU" sz="1800" dirty="0" smtClean="0"/>
            </a:br>
            <a:r>
              <a:rPr lang="ru-RU" sz="1800" dirty="0" smtClean="0"/>
              <a:t>Факультет «Информатика и вычислительная техника»</a:t>
            </a:r>
            <a:br>
              <a:rPr lang="ru-RU" sz="1800" dirty="0" smtClean="0"/>
            </a:br>
            <a:r>
              <a:rPr lang="ru-RU" sz="1800" dirty="0" smtClean="0"/>
              <a:t>Кафедра «Программное обеспечение»</a:t>
            </a:r>
            <a:br>
              <a:rPr lang="ru-RU" sz="1800" dirty="0" smtClean="0"/>
            </a:b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2400" dirty="0" smtClean="0"/>
              <a:t>Девятов Алексей Витальевич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3600" dirty="0" smtClean="0"/>
              <a:t>Оценка сбалансированности учебных курсов по программированию</a:t>
            </a:r>
          </a:p>
          <a:p>
            <a:pPr marL="0" indent="0" algn="ctr">
              <a:buNone/>
            </a:pPr>
            <a:endParaRPr lang="ru-RU" sz="1800" dirty="0"/>
          </a:p>
          <a:p>
            <a:pPr marL="0" indent="0" algn="ctr">
              <a:buNone/>
            </a:pPr>
            <a:r>
              <a:rPr lang="ru-RU" sz="1800" dirty="0" smtClean="0"/>
              <a:t>Диссертация на соискание академической степени </a:t>
            </a:r>
          </a:p>
          <a:p>
            <a:pPr marL="0" indent="0" algn="ctr">
              <a:buNone/>
            </a:pPr>
            <a:r>
              <a:rPr lang="ru-RU" sz="1800" dirty="0" smtClean="0"/>
              <a:t>магистра техники и технологии</a:t>
            </a:r>
          </a:p>
          <a:p>
            <a:pPr marL="0" indent="0" algn="ctr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Направление: </a:t>
            </a:r>
            <a:r>
              <a:rPr lang="ru-RU" sz="1800" dirty="0" smtClean="0"/>
              <a:t>09.04.04– </a:t>
            </a:r>
            <a:r>
              <a:rPr lang="ru-RU" sz="1800" dirty="0"/>
              <a:t>Программная инженерия</a:t>
            </a:r>
          </a:p>
          <a:p>
            <a:pPr marL="0" indent="0">
              <a:buNone/>
            </a:pPr>
            <a:r>
              <a:rPr lang="ru-RU" sz="1800" dirty="0"/>
              <a:t>Программа: Разработка программно-информационных систем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Научный руководитель</a:t>
            </a:r>
          </a:p>
          <a:p>
            <a:pPr marL="0" indent="0">
              <a:buNone/>
            </a:pPr>
            <a:r>
              <a:rPr lang="ru-RU" sz="1800" dirty="0"/>
              <a:t>к.т.н., профессор 						Тарасов В. Г.</a:t>
            </a:r>
          </a:p>
          <a:p>
            <a:endParaRPr lang="ru-RU" sz="1800" dirty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/>
          </a:p>
          <a:p>
            <a:pPr marL="0" indent="0" algn="ctr">
              <a:buNone/>
            </a:pPr>
            <a:r>
              <a:rPr lang="ru-RU" sz="1800" dirty="0" smtClean="0"/>
              <a:t>Ижевск 2018</a:t>
            </a:r>
            <a:endParaRPr lang="ru-RU" sz="2400" dirty="0"/>
          </a:p>
          <a:p>
            <a:pPr marL="0" indent="0" algn="ctr">
              <a:buNone/>
            </a:pPr>
            <a:endParaRPr lang="ru-RU" sz="1800" dirty="0"/>
          </a:p>
        </p:txBody>
      </p:sp>
      <p:pic>
        <p:nvPicPr>
          <p:cNvPr id="1026" name="Picture 2" descr="C:\Git\Dissertation\Исходники\logo-is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16017"/>
            <a:ext cx="1403648" cy="12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1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Метрика Джилба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Насыщенность программы операторами условия и циклическими конструкциями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Вычисляемые характеристики:</a:t>
                </a:r>
              </a:p>
              <a:p>
                <a:r>
                  <a:rPr lang="en-US" i="1" dirty="0" smtClean="0"/>
                  <a:t>N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общее число операторов в программе</a:t>
                </a:r>
              </a:p>
              <a:p>
                <a:r>
                  <a:rPr lang="en-US" i="1" dirty="0" smtClean="0"/>
                  <a:t>CL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условных и циклических операторов</a:t>
                </a:r>
              </a:p>
              <a:p>
                <a:pPr marL="0" indent="0" algn="ctr">
                  <a:buNone/>
                </a:pPr>
                <a:r>
                  <a:rPr lang="en-US" i="1" dirty="0" err="1" smtClean="0"/>
                  <a:t>Jilb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𝐶𝐿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 smtClean="0"/>
                  <a:t>	 (6)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8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Суммарная сложность условий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         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dirty="0" smtClean="0"/>
                  <a:t>                                                  </a:t>
                </a:r>
                <a:r>
                  <a:rPr lang="ru-RU" dirty="0" smtClean="0"/>
                  <a:t>	(7)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где:</a:t>
                </a:r>
                <a:endParaRPr lang="ru-RU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𝑆𝐿𝑂</m:t>
                        </m:r>
                      </m:sub>
                    </m:sSub>
                  </m:oMath>
                </a14:m>
                <a:r>
                  <a:rPr lang="en-US" sz="2800" dirty="0" smtClean="0"/>
                  <a:t>– </a:t>
                </a:r>
                <a:r>
                  <a:rPr lang="ru-RU" sz="2800" dirty="0" smtClean="0"/>
                  <a:t>итоговое значение </a:t>
                </a:r>
                <a:r>
                  <a:rPr lang="ru-RU" sz="2800" dirty="0" smtClean="0"/>
                  <a:t>метрики,</a:t>
                </a:r>
                <a:endParaRPr lang="ru-RU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𝑐𝑛𝑡𝐿𝑂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– </a:t>
                </a:r>
                <a:r>
                  <a:rPr lang="ru-RU" sz="2800" dirty="0" smtClean="0"/>
                  <a:t>количество логических операторов </a:t>
                </a:r>
                <a:r>
                  <a:rPr lang="en-US" sz="2800" dirty="0" err="1" smtClean="0"/>
                  <a:t>i</a:t>
                </a:r>
                <a:r>
                  <a:rPr lang="en-US" sz="2800" dirty="0" smtClean="0"/>
                  <a:t>-</a:t>
                </a:r>
                <a:r>
                  <a:rPr lang="ru-RU" sz="2800" dirty="0" err="1" smtClean="0"/>
                  <a:t>го</a:t>
                </a:r>
                <a:r>
                  <a:rPr lang="ru-RU" sz="2800" dirty="0" smtClean="0"/>
                  <a:t> составного уровня</a:t>
                </a:r>
                <a:endParaRPr lang="en-US" sz="2800" dirty="0"/>
              </a:p>
              <a:p>
                <a:pPr marL="3657600" lvl="8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    </a:t>
                </a:r>
                <a:endParaRPr lang="ru-RU" sz="1800" b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23728" y="1803942"/>
                <a:ext cx="3190681" cy="1352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/>
                            </a:rPr>
                            <m:t>𝑆𝐿𝑂</m:t>
                          </m:r>
                        </m:sub>
                      </m:sSub>
                      <m:r>
                        <a:rPr lang="en-US" sz="3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𝑐𝑛𝑡𝐿𝑂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3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803942"/>
                <a:ext cx="3190681" cy="13526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7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Суммарная сложность условий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87624" y="1988840"/>
            <a:ext cx="2736304" cy="273630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if(a == 1)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i="1" dirty="0" smtClean="0"/>
              <a:t>C</a:t>
            </a:r>
            <a:r>
              <a:rPr lang="en-US" i="1" baseline="-25000" dirty="0" smtClean="0"/>
              <a:t>slo</a:t>
            </a:r>
            <a:r>
              <a:rPr lang="en-US" dirty="0" smtClean="0"/>
              <a:t> = 1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6016" y="1916832"/>
            <a:ext cx="3672408" cy="266429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if(!(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a == 2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f();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C</a:t>
            </a:r>
            <a:r>
              <a:rPr lang="en-US" i="1" baseline="-25000" dirty="0" smtClean="0"/>
              <a:t>slo</a:t>
            </a:r>
            <a:r>
              <a:rPr lang="en-US" dirty="0" smtClean="0"/>
              <a:t> = 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7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Суммарный уровень </a:t>
            </a:r>
            <a:r>
              <a:rPr lang="ru-RU" dirty="0" smtClean="0"/>
              <a:t>вложенности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𝑠𝑙𝑑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𝑚𝑎𝑥𝐿𝐷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/>
                  <a:t> 	(8)</a:t>
                </a:r>
              </a:p>
              <a:p>
                <a:pPr marL="0" indent="0" algn="ctr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800" i="1" dirty="0" smtClean="0"/>
                  <a:t>C</a:t>
                </a:r>
                <a:r>
                  <a:rPr lang="en-US" sz="2800" i="1" baseline="-25000" dirty="0" smtClean="0"/>
                  <a:t>sld</a:t>
                </a:r>
                <a:r>
                  <a:rPr lang="en-US" sz="2800" dirty="0" smtClean="0"/>
                  <a:t> – </a:t>
                </a:r>
                <a:r>
                  <a:rPr lang="ru-RU" sz="2800" dirty="0" smtClean="0"/>
                  <a:t>суммарный уровень вложенности </a:t>
                </a:r>
                <a:r>
                  <a:rPr lang="ru-RU" sz="2800" dirty="0" smtClean="0"/>
                  <a:t>программы,</a:t>
                </a:r>
                <a:endParaRPr lang="ru-RU" sz="2800" dirty="0" smtClean="0"/>
              </a:p>
              <a:p>
                <a:pPr marL="0" indent="0">
                  <a:buNone/>
                </a:pPr>
                <a:r>
                  <a:rPr lang="en-US" sz="2800" i="1" dirty="0" smtClean="0"/>
                  <a:t>maxLD</a:t>
                </a:r>
                <a:r>
                  <a:rPr lang="en-US" sz="2800" i="1" baseline="-25000" dirty="0" smtClean="0"/>
                  <a:t>i</a:t>
                </a:r>
                <a:r>
                  <a:rPr lang="en-US" sz="2800" dirty="0" smtClean="0"/>
                  <a:t> – </a:t>
                </a:r>
                <a:r>
                  <a:rPr lang="ru-RU" sz="2800" dirty="0" smtClean="0"/>
                  <a:t>максимальный уровень вложенности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-</a:t>
                </a:r>
                <a:r>
                  <a:rPr lang="ru-RU" sz="2800" dirty="0"/>
                  <a:t>той подпрограммы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64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Суммарный уровень вложенности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56792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if(m &lt; 0)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sum;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f2(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a++;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716016" y="1740354"/>
            <a:ext cx="3816424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Для функции f1() максимальный уровень вложенности равен 2, для f2() – 1, тогда суммарный уровень данного участка кода равен 3.</a:t>
            </a:r>
          </a:p>
        </p:txBody>
      </p:sp>
    </p:spTree>
    <p:extLst>
      <p:ext uri="{BB962C8B-B14F-4D97-AF65-F5344CB8AC3E}">
        <p14:creationId xmlns:p14="http://schemas.microsoft.com/office/powerpoint/2010/main" val="26352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Комплексная мера сложности программы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628800"/>
                <a:ext cx="8445624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1,</m:t>
                    </m:r>
                    <m:r>
                      <a:rPr lang="en-US" sz="2400" i="1" smtClean="0">
                        <a:latin typeface="Cambria Math"/>
                      </a:rPr>
                      <m:t>1∙</m:t>
                    </m:r>
                    <m:r>
                      <a:rPr lang="en-US" sz="2400" i="1">
                        <a:latin typeface="Cambria Math"/>
                      </a:rPr>
                      <m:t>𝐻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6,1∙</m:t>
                    </m:r>
                    <m:r>
                      <a:rPr lang="en-US" sz="2400" b="0" i="1" smtClean="0">
                        <a:latin typeface="Cambria Math"/>
                      </a:rPr>
                      <m:t>𝑀</m:t>
                    </m:r>
                    <m:r>
                      <a:rPr lang="en-US" sz="2400" b="0" i="1" smtClean="0">
                        <a:latin typeface="Cambria Math"/>
                      </a:rPr>
                      <m:t> +3,7∙</m:t>
                    </m:r>
                    <m:r>
                      <a:rPr lang="en-US" sz="2400" b="0" i="1" smtClean="0">
                        <a:latin typeface="Cambria Math"/>
                      </a:rPr>
                      <m:t>𝐽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𝑠𝑙𝑜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ru-RU" sz="2400" b="0" i="1" smtClean="0">
                        <a:latin typeface="Cambria Math"/>
                      </a:rPr>
                      <m:t> 2</m:t>
                    </m:r>
                    <m:r>
                      <a:rPr lang="en-US" sz="2400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𝑠𝑙𝑑</m:t>
                        </m:r>
                      </m:sub>
                    </m:sSub>
                  </m:oMath>
                </a14:m>
                <a:r>
                  <a:rPr lang="ru-RU" sz="2400" dirty="0" smtClean="0"/>
                  <a:t>	(9)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800" i="1" dirty="0" smtClean="0"/>
                  <a:t>H</a:t>
                </a:r>
                <a:r>
                  <a:rPr lang="en-US" sz="2800" i="1" baseline="-25000" dirty="0" smtClean="0"/>
                  <a:t>M</a:t>
                </a:r>
                <a:r>
                  <a:rPr lang="en-US" sz="2800" dirty="0" smtClean="0"/>
                  <a:t> – </a:t>
                </a:r>
                <a:r>
                  <a:rPr lang="ru-RU" sz="2800" dirty="0" smtClean="0"/>
                  <a:t>комплексная мера,</a:t>
                </a:r>
              </a:p>
              <a:p>
                <a:pPr marL="0" indent="0">
                  <a:buNone/>
                </a:pPr>
                <a:r>
                  <a:rPr lang="en-US" sz="2800" i="1" dirty="0" smtClean="0"/>
                  <a:t>H</a:t>
                </a:r>
                <a:r>
                  <a:rPr lang="en-US" sz="2800" dirty="0" smtClean="0"/>
                  <a:t> – </a:t>
                </a:r>
                <a:r>
                  <a:rPr lang="ru-RU" sz="2800" dirty="0" smtClean="0"/>
                  <a:t>метрика Холстеда,</a:t>
                </a:r>
              </a:p>
              <a:p>
                <a:pPr marL="0" indent="0">
                  <a:buNone/>
                </a:pPr>
                <a:r>
                  <a:rPr lang="en-US" sz="2800" i="1" dirty="0" smtClean="0"/>
                  <a:t>M</a:t>
                </a:r>
                <a:r>
                  <a:rPr lang="en-US" sz="2800" dirty="0" smtClean="0"/>
                  <a:t> – </a:t>
                </a:r>
                <a:r>
                  <a:rPr lang="ru-RU" sz="2800" dirty="0" smtClean="0"/>
                  <a:t>метрика </a:t>
                </a:r>
                <a:r>
                  <a:rPr lang="ru-RU" sz="2800" dirty="0" err="1" smtClean="0"/>
                  <a:t>Маккейба</a:t>
                </a:r>
                <a:r>
                  <a:rPr lang="ru-RU" sz="2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800" i="1" dirty="0" smtClean="0"/>
                  <a:t>J</a:t>
                </a:r>
                <a:r>
                  <a:rPr lang="en-US" sz="2800" dirty="0" smtClean="0"/>
                  <a:t> – </a:t>
                </a:r>
                <a:r>
                  <a:rPr lang="ru-RU" sz="2800" dirty="0" smtClean="0"/>
                  <a:t>метрика Джилба,</a:t>
                </a:r>
              </a:p>
              <a:p>
                <a:pPr marL="0" indent="0">
                  <a:buNone/>
                </a:pPr>
                <a:r>
                  <a:rPr lang="en-US" sz="2800" i="1" dirty="0" smtClean="0"/>
                  <a:t>C</a:t>
                </a:r>
                <a:r>
                  <a:rPr lang="en-US" sz="2800" i="1" baseline="-25000" dirty="0" smtClean="0"/>
                  <a:t>slo</a:t>
                </a:r>
                <a:r>
                  <a:rPr lang="en-US" sz="2800" dirty="0" smtClean="0"/>
                  <a:t> – </a:t>
                </a:r>
                <a:r>
                  <a:rPr lang="ru-RU" sz="2800" dirty="0" smtClean="0"/>
                  <a:t>суммарная сложность условий,</a:t>
                </a:r>
              </a:p>
              <a:p>
                <a:pPr marL="0" indent="0">
                  <a:buNone/>
                </a:pPr>
                <a:r>
                  <a:rPr lang="en-US" sz="2800" i="1" dirty="0" smtClean="0"/>
                  <a:t>C</a:t>
                </a:r>
                <a:r>
                  <a:rPr lang="en-US" sz="2800" i="1" baseline="-25000" dirty="0" smtClean="0"/>
                  <a:t>sld</a:t>
                </a:r>
                <a:r>
                  <a:rPr lang="en-US" sz="2800" baseline="-25000" dirty="0" smtClean="0"/>
                  <a:t> </a:t>
                </a:r>
                <a:r>
                  <a:rPr lang="en-US" sz="2800" dirty="0" smtClean="0"/>
                  <a:t>– </a:t>
                </a:r>
                <a:r>
                  <a:rPr lang="ru-RU" sz="2800" dirty="0" smtClean="0"/>
                  <a:t>уровень вложенности</a:t>
                </a:r>
                <a:endParaRPr lang="ru-RU" sz="2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628800"/>
                <a:ext cx="8445624" cy="4525963"/>
              </a:xfrm>
              <a:blipFill rotWithShape="1">
                <a:blip r:embed="rId2"/>
                <a:stretch>
                  <a:fillRect l="-1516" t="-1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7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Функциональная схема программы оценки сложности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3BBBAD8-C12C-4F33-B3B4-6870B13CE411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21" name="Блок-схема: документ 20"/>
          <p:cNvSpPr/>
          <p:nvPr/>
        </p:nvSpPr>
        <p:spPr>
          <a:xfrm>
            <a:off x="446468" y="3041746"/>
            <a:ext cx="1126950" cy="731294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effectLst/>
                <a:ea typeface="Times New Roman"/>
              </a:rPr>
              <a:t>Текст </a:t>
            </a:r>
            <a:br>
              <a:rPr lang="ru-RU" sz="1300" dirty="0">
                <a:solidFill>
                  <a:srgbClr val="000000"/>
                </a:solidFill>
                <a:effectLst/>
                <a:ea typeface="Times New Roman"/>
              </a:rPr>
            </a:br>
            <a:r>
              <a:rPr lang="ru-RU" sz="1300" dirty="0">
                <a:solidFill>
                  <a:srgbClr val="000000"/>
                </a:solidFill>
                <a:effectLst/>
                <a:ea typeface="Times New Roman"/>
              </a:rPr>
              <a:t>программы</a:t>
            </a:r>
            <a:endParaRPr lang="ru-RU" sz="1300" dirty="0">
              <a:effectLst/>
              <a:ea typeface="Times New Roman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844690" y="3041746"/>
            <a:ext cx="1203494" cy="731294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effectLst/>
                <a:ea typeface="Times New Roman"/>
              </a:rPr>
              <a:t>Лексический</a:t>
            </a:r>
            <a:br>
              <a:rPr lang="ru-RU" sz="1300" dirty="0">
                <a:solidFill>
                  <a:srgbClr val="000000"/>
                </a:solidFill>
                <a:effectLst/>
                <a:ea typeface="Times New Roman"/>
              </a:rPr>
            </a:br>
            <a:r>
              <a:rPr lang="ru-RU" sz="1300" dirty="0">
                <a:solidFill>
                  <a:srgbClr val="000000"/>
                </a:solidFill>
                <a:effectLst/>
                <a:ea typeface="Times New Roman"/>
              </a:rPr>
              <a:t>анализатор</a:t>
            </a:r>
            <a:endParaRPr lang="ru-RU" sz="1300" dirty="0">
              <a:effectLst/>
              <a:ea typeface="Times New Roman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254332" y="3077714"/>
            <a:ext cx="1203494" cy="695326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effectLst/>
                <a:ea typeface="Times New Roman"/>
              </a:rPr>
              <a:t>Синтаксический анализатор</a:t>
            </a:r>
            <a:endParaRPr lang="ru-RU" sz="1300" dirty="0">
              <a:effectLst/>
              <a:ea typeface="Times New Roman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3048184" y="3230115"/>
            <a:ext cx="1205830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3056710" y="3486223"/>
            <a:ext cx="119762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573418" y="3356992"/>
            <a:ext cx="27127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7483255" y="3113612"/>
            <a:ext cx="1191544" cy="65942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effectLst/>
                <a:ea typeface="Times New Roman"/>
              </a:rPr>
              <a:t>Расчет </a:t>
            </a:r>
            <a:br>
              <a:rPr lang="ru-RU" sz="1300" dirty="0">
                <a:solidFill>
                  <a:srgbClr val="000000"/>
                </a:solidFill>
                <a:effectLst/>
                <a:ea typeface="Times New Roman"/>
              </a:rPr>
            </a:br>
            <a:r>
              <a:rPr lang="ru-RU" sz="1300" dirty="0">
                <a:solidFill>
                  <a:srgbClr val="000000"/>
                </a:solidFill>
                <a:effectLst/>
                <a:ea typeface="Times New Roman"/>
              </a:rPr>
              <a:t>комплексной оценки</a:t>
            </a:r>
            <a:endParaRPr lang="ru-RU" sz="1300" dirty="0">
              <a:effectLst/>
              <a:ea typeface="Times New Roman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011397" y="2248866"/>
            <a:ext cx="984474" cy="547861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ea typeface="Times New Roman"/>
              </a:rPr>
              <a:t>Расчет </a:t>
            </a:r>
            <a:br>
              <a:rPr lang="ru-RU" sz="1200" dirty="0">
                <a:solidFill>
                  <a:srgbClr val="000000"/>
                </a:solidFill>
                <a:effectLst/>
                <a:ea typeface="Times New Roman"/>
              </a:rPr>
            </a:br>
            <a:r>
              <a:rPr lang="ru-RU" sz="1200" dirty="0">
                <a:solidFill>
                  <a:srgbClr val="000000"/>
                </a:solidFill>
                <a:effectLst/>
                <a:ea typeface="Times New Roman"/>
              </a:rPr>
              <a:t>метрики 1</a:t>
            </a:r>
            <a:endParaRPr lang="ru-RU" sz="1200" dirty="0">
              <a:effectLst/>
              <a:ea typeface="Times New Roman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003690" y="3129381"/>
            <a:ext cx="965669" cy="556024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ea typeface="Times New Roman"/>
              </a:rPr>
              <a:t>Расчет </a:t>
            </a:r>
            <a:br>
              <a:rPr lang="ru-RU" sz="1200" dirty="0">
                <a:solidFill>
                  <a:srgbClr val="000000"/>
                </a:solidFill>
                <a:effectLst/>
                <a:ea typeface="Times New Roman"/>
              </a:rPr>
            </a:br>
            <a:r>
              <a:rPr lang="ru-RU" sz="1200" dirty="0">
                <a:solidFill>
                  <a:srgbClr val="000000"/>
                </a:solidFill>
                <a:effectLst/>
                <a:ea typeface="Times New Roman"/>
              </a:rPr>
              <a:t>метрики </a:t>
            </a:r>
            <a:r>
              <a:rPr lang="en-US" sz="1200" dirty="0">
                <a:solidFill>
                  <a:srgbClr val="000000"/>
                </a:solidFill>
                <a:effectLst/>
                <a:ea typeface="Times New Roman"/>
              </a:rPr>
              <a:t>2</a:t>
            </a:r>
            <a:endParaRPr lang="ru-RU" sz="1200" dirty="0">
              <a:effectLst/>
              <a:ea typeface="Times New Roman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6025421" y="4000460"/>
            <a:ext cx="956426" cy="556023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ea typeface="Times New Roman"/>
              </a:rPr>
              <a:t>Расчет </a:t>
            </a:r>
            <a:br>
              <a:rPr lang="ru-RU" sz="1200" dirty="0">
                <a:solidFill>
                  <a:srgbClr val="000000"/>
                </a:solidFill>
                <a:effectLst/>
                <a:ea typeface="Times New Roman"/>
              </a:rPr>
            </a:br>
            <a:r>
              <a:rPr lang="ru-RU" sz="1200" dirty="0">
                <a:solidFill>
                  <a:srgbClr val="000000"/>
                </a:solidFill>
                <a:effectLst/>
                <a:ea typeface="Times New Roman"/>
              </a:rPr>
              <a:t>метрики </a:t>
            </a:r>
            <a:r>
              <a:rPr lang="en-US" sz="1200" i="1" dirty="0">
                <a:solidFill>
                  <a:srgbClr val="000000"/>
                </a:solidFill>
                <a:effectLst/>
                <a:ea typeface="Times New Roman"/>
              </a:rPr>
              <a:t>N</a:t>
            </a:r>
            <a:endParaRPr lang="ru-RU" sz="1200" dirty="0">
              <a:effectLst/>
              <a:ea typeface="Times New Roman"/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 flipV="1">
            <a:off x="5729099" y="2522796"/>
            <a:ext cx="20598" cy="175567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endCxn id="34" idx="1"/>
          </p:cNvCxnSpPr>
          <p:nvPr/>
        </p:nvCxnSpPr>
        <p:spPr>
          <a:xfrm>
            <a:off x="5734739" y="2522796"/>
            <a:ext cx="276658" cy="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5729098" y="3296850"/>
            <a:ext cx="27459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7211983" y="2572921"/>
            <a:ext cx="0" cy="170555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6969359" y="3302749"/>
            <a:ext cx="242624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7017386" y="2572921"/>
            <a:ext cx="18097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5593461" y="2060848"/>
            <a:ext cx="1754157" cy="266429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ru-RU" sz="1000"/>
          </a:p>
        </p:txBody>
      </p:sp>
      <p:sp>
        <p:nvSpPr>
          <p:cNvPr id="19" name="TextBox 18"/>
          <p:cNvSpPr txBox="1"/>
          <p:nvPr/>
        </p:nvSpPr>
        <p:spPr>
          <a:xfrm>
            <a:off x="2993083" y="2814617"/>
            <a:ext cx="13897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0000"/>
                </a:solidFill>
                <a:ea typeface="Times New Roman"/>
              </a:rPr>
              <a:t>Передача лексемы</a:t>
            </a:r>
            <a:endParaRPr lang="ru-RU" sz="1100" dirty="0">
              <a:ea typeface="Times New Roman"/>
            </a:endParaRPr>
          </a:p>
          <a:p>
            <a:endParaRPr lang="ru-RU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048183" y="3595589"/>
            <a:ext cx="1389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ea typeface="Times New Roman"/>
              </a:rPr>
              <a:t>Запрос лексемы</a:t>
            </a:r>
            <a:endParaRPr lang="ru-RU" sz="1200" dirty="0">
              <a:ea typeface="Times New Roman"/>
            </a:endParaRPr>
          </a:p>
          <a:p>
            <a:endParaRPr lang="ru-RU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6307295" y="3696840"/>
            <a:ext cx="33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ea typeface="Times New Roman"/>
              </a:rPr>
              <a:t>…</a:t>
            </a:r>
            <a:endParaRPr lang="ru-RU" sz="1200" dirty="0">
              <a:ea typeface="Times New Roman"/>
            </a:endParaRPr>
          </a:p>
          <a:p>
            <a:endParaRPr lang="ru-RU" sz="1000" dirty="0"/>
          </a:p>
        </p:txBody>
      </p:sp>
      <p:cxnSp>
        <p:nvCxnSpPr>
          <p:cNvPr id="90" name="Прямая со стрелкой 89"/>
          <p:cNvCxnSpPr>
            <a:endCxn id="36" idx="1"/>
          </p:cNvCxnSpPr>
          <p:nvPr/>
        </p:nvCxnSpPr>
        <p:spPr>
          <a:xfrm>
            <a:off x="5749697" y="4278471"/>
            <a:ext cx="275724" cy="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>
          <a:xfrm>
            <a:off x="5457826" y="3425377"/>
            <a:ext cx="27127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>
            <a:off x="7007300" y="4278472"/>
            <a:ext cx="20468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/>
          <p:nvPr/>
        </p:nvCxnSpPr>
        <p:spPr>
          <a:xfrm>
            <a:off x="7211983" y="3443326"/>
            <a:ext cx="27127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749696" y="4886102"/>
            <a:ext cx="1462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Расчетный блок</a:t>
            </a: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851920" y="530120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Рисунок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анализа учебного курса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6" name="Объект 5" title="Комплексная мера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4181295"/>
              </p:ext>
            </p:extLst>
          </p:nvPr>
        </p:nvGraphicFramePr>
        <p:xfrm>
          <a:off x="539552" y="2060848"/>
          <a:ext cx="4042792" cy="2620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980988"/>
              </p:ext>
            </p:extLst>
          </p:nvPr>
        </p:nvGraphicFramePr>
        <p:xfrm>
          <a:off x="4860032" y="2060848"/>
          <a:ext cx="3826768" cy="262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5085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Рисунок 8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085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Рисунок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15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Исследованы параметры, определяющие сложности программы.</a:t>
            </a:r>
          </a:p>
          <a:p>
            <a:pPr lvl="0"/>
            <a:r>
              <a:rPr lang="ru-RU" dirty="0"/>
              <a:t>Произведен анализ и выбор эффективных метрик программного обеспечения, среди них метрика Холстеда, </a:t>
            </a:r>
            <a:r>
              <a:rPr lang="ru-RU" dirty="0" err="1"/>
              <a:t>Маккейба</a:t>
            </a:r>
            <a:r>
              <a:rPr lang="ru-RU" dirty="0"/>
              <a:t>, Джилба. Разработаны дополнительные метрики для полноты оценки программы такие как: суммарный уровень вложенности, суммарная сложность составных условий.</a:t>
            </a:r>
          </a:p>
          <a:p>
            <a:pPr lvl="0"/>
            <a:r>
              <a:rPr lang="ru-RU" dirty="0"/>
              <a:t>Разработан метод расчета комплексной меры сложности программы на базе измеримых характеристик программы - </a:t>
            </a:r>
            <a:r>
              <a:rPr lang="ru-RU" dirty="0" smtClean="0"/>
              <a:t>метрик. </a:t>
            </a:r>
          </a:p>
          <a:p>
            <a:pPr lvl="0"/>
            <a:r>
              <a:rPr lang="ru-RU" dirty="0" smtClean="0"/>
              <a:t>Разработан </a:t>
            </a:r>
            <a:r>
              <a:rPr lang="ru-RU" dirty="0"/>
              <a:t>программный инструмент для оценки решения задач по программированию, написанных на языке </a:t>
            </a:r>
            <a:r>
              <a:rPr lang="ru-RU" dirty="0" smtClean="0"/>
              <a:t>C</a:t>
            </a:r>
            <a:r>
              <a:rPr lang="en-US" dirty="0" smtClean="0"/>
              <a:t>++.</a:t>
            </a:r>
            <a:endParaRPr lang="ru-RU" dirty="0"/>
          </a:p>
          <a:p>
            <a:pPr lvl="0"/>
            <a:r>
              <a:rPr lang="ru-RU" dirty="0"/>
              <a:t>Проведено тестирование разработанного инструмента на контрольной выборке задач. Произведен анализ полученных результатов. 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7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</a:t>
            </a:r>
            <a:r>
              <a:rPr lang="ru-RU" dirty="0" smtClean="0"/>
              <a:t>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cs typeface="Arial" panose="020B0604020202020204" pitchFamily="34" charset="0"/>
              </a:rPr>
              <a:t>Цель работы</a:t>
            </a:r>
            <a:endParaRPr lang="ru-RU" sz="3200" dirty="0"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</a:t>
            </a:r>
            <a:r>
              <a:rPr lang="ru-RU" dirty="0" smtClean="0"/>
              <a:t>азработка </a:t>
            </a:r>
            <a:r>
              <a:rPr lang="ru-RU" dirty="0"/>
              <a:t>методики вычисления оценки сбалансированности учебного курса на основе анализа исходного кода практических задач.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2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256584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7200" dirty="0" smtClean="0">
                <a:hlinkClick r:id="rId2" action="ppaction://hlinksldjump"/>
              </a:rPr>
              <a:t>Титульный лист</a:t>
            </a:r>
            <a:endParaRPr lang="ru-RU" sz="7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7200" dirty="0" smtClean="0">
                <a:hlinkClick r:id="rId3" action="ppaction://hlinksldjump"/>
              </a:rPr>
              <a:t>Цель работы</a:t>
            </a:r>
            <a:endParaRPr lang="ru-RU" sz="7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7200" dirty="0" smtClean="0">
                <a:hlinkClick r:id="rId4" action="ppaction://hlinksldjump"/>
              </a:rPr>
              <a:t>Задачи работы</a:t>
            </a:r>
            <a:endParaRPr lang="ru-RU" sz="7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7200" dirty="0" smtClean="0">
                <a:hlinkClick r:id="rId5" action="ppaction://hlinksldjump"/>
              </a:rPr>
              <a:t>Метрики Холстеда</a:t>
            </a:r>
            <a:endParaRPr lang="ru-RU" sz="7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7200" dirty="0" smtClean="0">
                <a:hlinkClick r:id="rId6" action="ppaction://hlinksldjump"/>
              </a:rPr>
              <a:t>Метрики Холстеда</a:t>
            </a:r>
            <a:endParaRPr lang="ru-RU" sz="7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7200" dirty="0" smtClean="0">
                <a:hlinkClick r:id="rId7" action="ppaction://hlinksldjump"/>
              </a:rPr>
              <a:t>Метрика </a:t>
            </a:r>
            <a:r>
              <a:rPr lang="ru-RU" sz="7200" dirty="0" err="1" smtClean="0">
                <a:hlinkClick r:id="rId7" action="ppaction://hlinksldjump"/>
              </a:rPr>
              <a:t>Маккейба</a:t>
            </a:r>
            <a:endParaRPr lang="ru-RU" sz="7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7200" dirty="0" smtClean="0">
                <a:hlinkClick r:id="rId8" action="ppaction://hlinksldjump"/>
              </a:rPr>
              <a:t>Метрика </a:t>
            </a:r>
            <a:r>
              <a:rPr lang="ru-RU" sz="7200" dirty="0" err="1" smtClean="0">
                <a:hlinkClick r:id="rId8" action="ppaction://hlinksldjump"/>
              </a:rPr>
              <a:t>Маккейба</a:t>
            </a:r>
            <a:endParaRPr lang="ru-RU" sz="7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7200" dirty="0">
                <a:hlinkClick r:id="rId9" action="ppaction://hlinksldjump"/>
              </a:rPr>
              <a:t>Метрика </a:t>
            </a:r>
            <a:r>
              <a:rPr lang="ru-RU" sz="7200" dirty="0" err="1" smtClean="0">
                <a:hlinkClick r:id="rId9" action="ppaction://hlinksldjump"/>
              </a:rPr>
              <a:t>Маккейба</a:t>
            </a:r>
            <a:endParaRPr lang="ru-RU" sz="7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7200" dirty="0" smtClean="0">
                <a:hlinkClick r:id="rId10" action="ppaction://hlinksldjump"/>
              </a:rPr>
              <a:t>Недостатки метрики </a:t>
            </a:r>
            <a:r>
              <a:rPr lang="ru-RU" sz="7200" dirty="0" err="1" smtClean="0">
                <a:hlinkClick r:id="rId10" action="ppaction://hlinksldjump"/>
              </a:rPr>
              <a:t>Маккейба</a:t>
            </a:r>
            <a:endParaRPr lang="ru-RU" sz="7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7200" dirty="0" smtClean="0">
                <a:hlinkClick r:id="rId11" action="ppaction://hlinksldjump"/>
              </a:rPr>
              <a:t>Метрика Джилба</a:t>
            </a:r>
            <a:endParaRPr lang="ru-RU" sz="7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7200" dirty="0" smtClean="0">
                <a:hlinkClick r:id="rId12" action="ppaction://hlinksldjump"/>
              </a:rPr>
              <a:t>Суммарная сложность условий</a:t>
            </a:r>
            <a:endParaRPr lang="ru-RU" sz="7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7200" dirty="0">
                <a:hlinkClick r:id="rId13" action="ppaction://hlinksldjump"/>
              </a:rPr>
              <a:t>Суммарная сложность </a:t>
            </a:r>
            <a:r>
              <a:rPr lang="ru-RU" sz="7200" dirty="0" smtClean="0">
                <a:hlinkClick r:id="rId13" action="ppaction://hlinksldjump"/>
              </a:rPr>
              <a:t>условий</a:t>
            </a:r>
            <a:endParaRPr lang="ru-RU" sz="7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7200" dirty="0" smtClean="0">
                <a:hlinkClick r:id="rId14" action="ppaction://hlinksldjump"/>
              </a:rPr>
              <a:t>Суммарный уровень вложенности</a:t>
            </a:r>
            <a:endParaRPr lang="ru-RU" sz="7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7200" dirty="0">
                <a:hlinkClick r:id="rId15" action="ppaction://hlinksldjump"/>
              </a:rPr>
              <a:t>Суммарный уровень </a:t>
            </a:r>
            <a:r>
              <a:rPr lang="ru-RU" sz="7200" dirty="0" smtClean="0">
                <a:hlinkClick r:id="rId15" action="ppaction://hlinksldjump"/>
              </a:rPr>
              <a:t>вложенности</a:t>
            </a:r>
            <a:endParaRPr lang="ru-RU" sz="7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7200" dirty="0" smtClean="0">
                <a:hlinkClick r:id="rId16" action="ppaction://hlinksldjump"/>
              </a:rPr>
              <a:t>Комплексная мера сложности программы</a:t>
            </a:r>
            <a:endParaRPr lang="ru-RU" sz="7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7200" dirty="0" smtClean="0">
                <a:hlinkClick r:id="rId17" action="ppaction://hlinksldjump"/>
              </a:rPr>
              <a:t>Функциональная схема программы оценки сложности</a:t>
            </a:r>
            <a:endParaRPr lang="ru-RU" sz="7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7200" dirty="0" smtClean="0">
                <a:hlinkClick r:id="rId18" action="ppaction://hlinksldjump"/>
              </a:rPr>
              <a:t>Результаты анализа учебного курса</a:t>
            </a:r>
            <a:endParaRPr lang="ru-RU" sz="7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7200" dirty="0" smtClean="0">
                <a:hlinkClick r:id="rId19" action="ppaction://hlinksldjump"/>
              </a:rPr>
              <a:t>Основные результаты работы</a:t>
            </a:r>
            <a:endParaRPr lang="ru-RU" sz="72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4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Задачи работы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Исследовать параметры, определяющие сложность программы</a:t>
            </a:r>
            <a:endParaRPr lang="ru-RU" dirty="0"/>
          </a:p>
          <a:p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Разработать метод расчета комплексной меры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сложности программы на базе количественных показателей программного кода - метрик</a:t>
            </a:r>
          </a:p>
          <a:p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Разработать программный инструмент для оценки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сбалансированности учебного курса по программированию на основе сложности практических задач</a:t>
            </a:r>
          </a:p>
          <a:p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Протестировать полученный инструмент, произвести анализ полученных результатов.  </a:t>
            </a:r>
          </a:p>
          <a:p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Метрики Холстеда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характеристики программы: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 – </a:t>
            </a:r>
            <a:r>
              <a:rPr lang="ru-RU" dirty="0" smtClean="0"/>
              <a:t>число уникальных операторов программы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 – </a:t>
            </a:r>
            <a:r>
              <a:rPr lang="ru-RU" dirty="0" smtClean="0"/>
              <a:t>число уникальных операндов программы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 – </a:t>
            </a:r>
            <a:r>
              <a:rPr lang="ru-RU" dirty="0" smtClean="0"/>
              <a:t>общее число операторов в программе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 – </a:t>
            </a:r>
            <a:r>
              <a:rPr lang="ru-RU" dirty="0" smtClean="0"/>
              <a:t>общее число операндов в программе</a:t>
            </a:r>
          </a:p>
          <a:p>
            <a:pPr marL="0" indent="0">
              <a:buNone/>
            </a:pPr>
            <a:r>
              <a:rPr lang="ru-RU" dirty="0" smtClean="0"/>
              <a:t>Вычисляемые характеристики:</a:t>
            </a:r>
          </a:p>
          <a:p>
            <a:pPr>
              <a:buFontTx/>
              <a:buChar char="-"/>
            </a:pPr>
            <a:r>
              <a:rPr lang="ru-RU" dirty="0" smtClean="0"/>
              <a:t>Словарь </a:t>
            </a:r>
            <a:r>
              <a:rPr lang="ru-RU" dirty="0" smtClean="0"/>
              <a:t>программы			</a:t>
            </a:r>
            <a:r>
              <a:rPr lang="en-US" dirty="0" smtClean="0"/>
              <a:t>n </a:t>
            </a:r>
            <a:r>
              <a:rPr lang="en-US" dirty="0"/>
              <a:t>= n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ru-RU" dirty="0" smtClean="0"/>
              <a:t>		     (1</a:t>
            </a:r>
            <a:r>
              <a:rPr lang="ru-RU" dirty="0"/>
              <a:t>)</a:t>
            </a: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Длина программы			</a:t>
            </a:r>
            <a:r>
              <a:rPr lang="en-US" dirty="0" smtClean="0"/>
              <a:t>N </a:t>
            </a:r>
            <a:r>
              <a:rPr lang="en-US" dirty="0"/>
              <a:t>= N</a:t>
            </a:r>
            <a:r>
              <a:rPr lang="en-US" baseline="-25000" dirty="0"/>
              <a:t>1</a:t>
            </a:r>
            <a:r>
              <a:rPr lang="en-US" dirty="0"/>
              <a:t> + N</a:t>
            </a:r>
            <a:r>
              <a:rPr lang="en-US" baseline="-25000" dirty="0"/>
              <a:t>2</a:t>
            </a:r>
            <a:r>
              <a:rPr lang="ru-RU" baseline="-25000" dirty="0"/>
              <a:t> </a:t>
            </a:r>
            <a:r>
              <a:rPr lang="ru-RU" baseline="-25000" dirty="0" smtClean="0"/>
              <a:t>		        </a:t>
            </a:r>
            <a:r>
              <a:rPr lang="ru-RU" dirty="0" smtClean="0"/>
              <a:t>(</a:t>
            </a:r>
            <a:r>
              <a:rPr lang="ru-RU" dirty="0"/>
              <a:t>2)</a:t>
            </a:r>
            <a:endParaRPr lang="en-US" baseline="-25000" dirty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Теоретическая </a:t>
            </a:r>
            <a:r>
              <a:rPr lang="ru-RU" dirty="0" smtClean="0"/>
              <a:t>длина </a:t>
            </a:r>
            <a:r>
              <a:rPr lang="ru-RU" dirty="0" smtClean="0"/>
              <a:t>программы	</a:t>
            </a:r>
            <a:r>
              <a:rPr lang="ru-RU" i="1" dirty="0" smtClean="0"/>
              <a:t>N</a:t>
            </a:r>
            <a:r>
              <a:rPr lang="ru-RU" dirty="0"/>
              <a:t>' = </a:t>
            </a:r>
            <a:r>
              <a:rPr lang="ru-RU" i="1" dirty="0"/>
              <a:t>n</a:t>
            </a:r>
            <a:r>
              <a:rPr lang="ru-RU" baseline="-25000" dirty="0"/>
              <a:t>1 </a:t>
            </a:r>
            <a:r>
              <a:rPr lang="ru-RU" dirty="0"/>
              <a:t>∙ log</a:t>
            </a:r>
            <a:r>
              <a:rPr lang="ru-RU" baseline="-25000" dirty="0"/>
              <a:t>2</a:t>
            </a:r>
            <a:r>
              <a:rPr lang="ru-RU" dirty="0"/>
              <a:t>(</a:t>
            </a:r>
            <a:r>
              <a:rPr lang="ru-RU" i="1" dirty="0"/>
              <a:t>n</a:t>
            </a:r>
            <a:r>
              <a:rPr lang="ru-RU" baseline="-25000" dirty="0"/>
              <a:t>1</a:t>
            </a:r>
            <a:r>
              <a:rPr lang="ru-RU" dirty="0"/>
              <a:t>) + </a:t>
            </a:r>
            <a:r>
              <a:rPr lang="ru-RU" i="1" dirty="0"/>
              <a:t>n</a:t>
            </a:r>
            <a:r>
              <a:rPr lang="ru-RU" baseline="-25000" dirty="0"/>
              <a:t>2</a:t>
            </a:r>
            <a:r>
              <a:rPr lang="ru-RU" dirty="0"/>
              <a:t> ∙ log</a:t>
            </a:r>
            <a:r>
              <a:rPr lang="ru-RU" baseline="-25000" dirty="0"/>
              <a:t>2</a:t>
            </a:r>
            <a:r>
              <a:rPr lang="ru-RU" dirty="0"/>
              <a:t>(</a:t>
            </a:r>
            <a:r>
              <a:rPr lang="ru-RU" i="1" dirty="0"/>
              <a:t>n</a:t>
            </a:r>
            <a:r>
              <a:rPr lang="ru-RU" baseline="-25000" dirty="0"/>
              <a:t>2</a:t>
            </a:r>
            <a:r>
              <a:rPr lang="ru-RU" dirty="0"/>
              <a:t>) (3)</a:t>
            </a:r>
            <a:endParaRPr lang="en-US" dirty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Сложность программы 		</a:t>
            </a:r>
            <a:r>
              <a:rPr lang="en-US" i="1" dirty="0" smtClean="0"/>
              <a:t>D</a:t>
            </a:r>
            <a:r>
              <a:rPr lang="ru-RU" dirty="0" smtClean="0"/>
              <a:t> </a:t>
            </a:r>
            <a:r>
              <a:rPr lang="ru-RU" dirty="0"/>
              <a:t>= (</a:t>
            </a:r>
            <a:r>
              <a:rPr lang="en-US" i="1" dirty="0"/>
              <a:t>n</a:t>
            </a:r>
            <a:r>
              <a:rPr lang="ru-RU" baseline="-25000" dirty="0"/>
              <a:t>1</a:t>
            </a:r>
            <a:r>
              <a:rPr lang="ru-RU" dirty="0"/>
              <a:t> / 2) ∙ (</a:t>
            </a:r>
            <a:r>
              <a:rPr lang="en-US" i="1" dirty="0"/>
              <a:t>N</a:t>
            </a:r>
            <a:r>
              <a:rPr lang="ru-RU" baseline="-25000" dirty="0"/>
              <a:t>2</a:t>
            </a:r>
            <a:r>
              <a:rPr lang="ru-RU" dirty="0"/>
              <a:t> / </a:t>
            </a:r>
            <a:r>
              <a:rPr lang="en-US" i="1" dirty="0"/>
              <a:t>n</a:t>
            </a:r>
            <a:r>
              <a:rPr lang="ru-RU" baseline="-25000" dirty="0"/>
              <a:t>2</a:t>
            </a:r>
            <a:r>
              <a:rPr lang="ru-RU" dirty="0"/>
              <a:t>) </a:t>
            </a:r>
            <a:r>
              <a:rPr lang="ru-RU" dirty="0" smtClean="0"/>
              <a:t>	      (</a:t>
            </a:r>
            <a:r>
              <a:rPr lang="ru-RU" dirty="0"/>
              <a:t>4)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6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Метрики Холстеда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340768"/>
            <a:ext cx="4040188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1 &lt;&lt; 2 &lt;&lt; 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cs typeface="Courier New" panose="02070309020205020404" pitchFamily="49" charset="0"/>
              </a:rPr>
              <a:t>Число уникальных операторов: 2</a:t>
            </a:r>
          </a:p>
          <a:p>
            <a:pPr marL="0" indent="0">
              <a:buNone/>
            </a:pPr>
            <a:r>
              <a:rPr lang="ru-RU" sz="2000" dirty="0" smtClean="0">
                <a:cs typeface="Courier New" panose="02070309020205020404" pitchFamily="49" charset="0"/>
              </a:rPr>
              <a:t>Число уникальных операндов: 4</a:t>
            </a:r>
          </a:p>
          <a:p>
            <a:pPr marL="0" indent="0">
              <a:buNone/>
            </a:pPr>
            <a:r>
              <a:rPr lang="ru-RU" sz="2000" dirty="0" smtClean="0">
                <a:cs typeface="Courier New" panose="02070309020205020404" pitchFamily="49" charset="0"/>
              </a:rPr>
              <a:t>Общее число операндов: 4</a:t>
            </a:r>
          </a:p>
          <a:p>
            <a:pPr marL="0" indent="0">
              <a:buNone/>
            </a:pPr>
            <a:r>
              <a:rPr lang="ru-RU" sz="2000" dirty="0" smtClean="0">
                <a:cs typeface="Courier New" panose="02070309020205020404" pitchFamily="49" charset="0"/>
              </a:rPr>
              <a:t>Сложность: 2/2 ∙ 4/4 = 1</a:t>
            </a:r>
            <a:endParaRPr lang="ru-RU" sz="2000" dirty="0">
              <a:cs typeface="Courier New" panose="020703090202050204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340768"/>
            <a:ext cx="4041775" cy="478539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2;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3;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Число уникальных </a:t>
            </a:r>
            <a:r>
              <a:rPr lang="ru-RU" sz="2000" dirty="0" smtClean="0">
                <a:cs typeface="Courier New" panose="02070309020205020404" pitchFamily="49" charset="0"/>
              </a:rPr>
              <a:t>операторов: 2</a:t>
            </a:r>
            <a:endParaRPr lang="ru-RU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Число уникальных </a:t>
            </a:r>
            <a:r>
              <a:rPr lang="ru-RU" sz="2000" dirty="0" smtClean="0">
                <a:cs typeface="Courier New" panose="02070309020205020404" pitchFamily="49" charset="0"/>
              </a:rPr>
              <a:t>операндов: </a:t>
            </a:r>
            <a:r>
              <a:rPr lang="ru-RU" sz="2000" dirty="0"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Общее число </a:t>
            </a:r>
            <a:r>
              <a:rPr lang="ru-RU" sz="2000" dirty="0" smtClean="0">
                <a:cs typeface="Courier New" panose="02070309020205020404" pitchFamily="49" charset="0"/>
              </a:rPr>
              <a:t>операндов: 6</a:t>
            </a:r>
            <a:endParaRPr lang="ru-RU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cs typeface="Courier New" panose="02070309020205020404" pitchFamily="49" charset="0"/>
              </a:rPr>
              <a:t>Сложность: </a:t>
            </a:r>
            <a:r>
              <a:rPr lang="ru-RU" sz="2000" dirty="0">
                <a:cs typeface="Courier New" panose="02070309020205020404" pitchFamily="49" charset="0"/>
              </a:rPr>
              <a:t>2/2 ∙</a:t>
            </a:r>
            <a:r>
              <a:rPr lang="ru-RU" sz="2000" dirty="0" smtClean="0">
                <a:cs typeface="Courier New" panose="02070309020205020404" pitchFamily="49" charset="0"/>
              </a:rPr>
              <a:t> 6/4 </a:t>
            </a:r>
            <a:r>
              <a:rPr lang="ru-RU" sz="2000" dirty="0">
                <a:cs typeface="Courier New" panose="02070309020205020404" pitchFamily="49" charset="0"/>
              </a:rPr>
              <a:t>= </a:t>
            </a:r>
            <a:r>
              <a:rPr lang="ru-RU" sz="2000" dirty="0" smtClean="0">
                <a:cs typeface="Courier New" panose="02070309020205020404" pitchFamily="49" charset="0"/>
              </a:rPr>
              <a:t>1.5</a:t>
            </a:r>
            <a:endParaRPr lang="ru-RU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1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Метрика </a:t>
            </a:r>
            <a:r>
              <a:rPr lang="ru-RU" dirty="0" err="1" smtClean="0"/>
              <a:t>Маккейба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852728"/>
            <a:ext cx="3058004" cy="38286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3BBBAD8-C12C-4F33-B3B4-6870B13CE411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489654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определяет </a:t>
            </a:r>
            <a:r>
              <a:rPr lang="ru-RU" sz="2800" dirty="0" smtClean="0"/>
              <a:t>количество линейно </a:t>
            </a:r>
            <a:r>
              <a:rPr lang="ru-RU" sz="2800" dirty="0"/>
              <a:t>независимых маршрутов </a:t>
            </a:r>
            <a:r>
              <a:rPr lang="ru-RU" sz="2800" dirty="0" smtClean="0"/>
              <a:t>в программном коде</a:t>
            </a:r>
            <a:endParaRPr lang="ru-RU" sz="2800" i="1" dirty="0"/>
          </a:p>
          <a:p>
            <a:endParaRPr lang="ru-RU" sz="2800" i="1" dirty="0" smtClean="0"/>
          </a:p>
          <a:p>
            <a:r>
              <a:rPr lang="ru-RU" sz="2600" i="1" dirty="0" smtClean="0"/>
              <a:t>M</a:t>
            </a:r>
            <a:r>
              <a:rPr lang="ru-RU" sz="2600" dirty="0" smtClean="0"/>
              <a:t> = </a:t>
            </a:r>
            <a:r>
              <a:rPr lang="ru-RU" sz="2600" i="1" dirty="0" smtClean="0"/>
              <a:t>E</a:t>
            </a:r>
            <a:r>
              <a:rPr lang="ru-RU" sz="2600" dirty="0" smtClean="0"/>
              <a:t> − </a:t>
            </a:r>
            <a:r>
              <a:rPr lang="ru-RU" sz="2600" i="1" dirty="0" smtClean="0"/>
              <a:t>N</a:t>
            </a:r>
            <a:r>
              <a:rPr lang="ru-RU" sz="2600" dirty="0" smtClean="0"/>
              <a:t> + </a:t>
            </a:r>
            <a:r>
              <a:rPr lang="ru-RU" sz="2600" dirty="0" smtClean="0"/>
              <a:t>2 		(5)	</a:t>
            </a:r>
            <a:endParaRPr lang="ru-RU" sz="2600" dirty="0" smtClean="0"/>
          </a:p>
          <a:p>
            <a:r>
              <a:rPr lang="ru-RU" sz="2600" dirty="0" smtClean="0"/>
              <a:t>где:</a:t>
            </a:r>
            <a:endParaRPr lang="ru-RU" sz="2600" dirty="0"/>
          </a:p>
          <a:p>
            <a:r>
              <a:rPr lang="ru-RU" sz="2600" i="1" dirty="0" smtClean="0"/>
              <a:t>M</a:t>
            </a:r>
            <a:r>
              <a:rPr lang="ru-RU" sz="2600" dirty="0" smtClean="0"/>
              <a:t> — цикломатическая сложность,</a:t>
            </a:r>
          </a:p>
          <a:p>
            <a:r>
              <a:rPr lang="ru-RU" sz="2600" i="1" dirty="0" smtClean="0"/>
              <a:t>E</a:t>
            </a:r>
            <a:r>
              <a:rPr lang="ru-RU" sz="2600" dirty="0" smtClean="0"/>
              <a:t> </a:t>
            </a:r>
            <a:r>
              <a:rPr lang="ru-RU" sz="2600" dirty="0"/>
              <a:t> — </a:t>
            </a:r>
            <a:r>
              <a:rPr lang="ru-RU" sz="2600" dirty="0" smtClean="0"/>
              <a:t>количество рёбер в графе,</a:t>
            </a:r>
          </a:p>
          <a:p>
            <a:r>
              <a:rPr lang="ru-RU" sz="2600" i="1" dirty="0" smtClean="0"/>
              <a:t>N</a:t>
            </a:r>
            <a:r>
              <a:rPr lang="ru-RU" sz="2600" dirty="0"/>
              <a:t> </a:t>
            </a:r>
            <a:r>
              <a:rPr lang="ru-RU" sz="2600" dirty="0" smtClean="0"/>
              <a:t>— количество вершин в графе.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6216" y="59086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Рисунок 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580112" y="1196751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Граф управления потоком простой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1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Метрика </a:t>
            </a:r>
            <a:r>
              <a:rPr lang="ru-RU" dirty="0" err="1" smtClean="0"/>
              <a:t>Маккейба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43608" y="16288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(a == 1)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(a == 2)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C();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anose="02070309020205020404" pitchFamily="49" charset="0"/>
              </a:rPr>
              <a:t>Вершин:  5</a:t>
            </a:r>
          </a:p>
          <a:p>
            <a:pPr marL="0" indent="0">
              <a:buNone/>
            </a:pPr>
            <a:r>
              <a:rPr lang="ru-RU" sz="1600" dirty="0" smtClean="0">
                <a:cs typeface="Courier New" panose="02070309020205020404" pitchFamily="49" charset="0"/>
              </a:rPr>
              <a:t>Ребер:  6</a:t>
            </a:r>
          </a:p>
          <a:p>
            <a:pPr marL="0" indent="0">
              <a:buNone/>
            </a:pPr>
            <a:r>
              <a:rPr lang="ru-RU" sz="1600" dirty="0" smtClean="0">
                <a:cs typeface="Courier New" panose="02070309020205020404" pitchFamily="49" charset="0"/>
              </a:rPr>
              <a:t>Цикломатическая сложность:  6 – 5 + 2 = 3</a:t>
            </a:r>
            <a:endParaRPr lang="ru-RU" sz="1600" dirty="0"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12776"/>
            <a:ext cx="2808312" cy="374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24128" y="518855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Рисунок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76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Метрика </a:t>
            </a:r>
            <a:r>
              <a:rPr lang="ru-RU" dirty="0" err="1" smtClean="0"/>
              <a:t>Маккейба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71600" y="1556792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witch(a)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case 1: A(); break;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2: B(); break;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3: C(); break;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900" dirty="0">
                <a:cs typeface="Courier New" panose="02070309020205020404" pitchFamily="49" charset="0"/>
              </a:rPr>
              <a:t>Вершин: </a:t>
            </a:r>
            <a:r>
              <a:rPr lang="en-US" sz="1900" dirty="0" smtClean="0">
                <a:cs typeface="Courier New" panose="02070309020205020404" pitchFamily="49" charset="0"/>
              </a:rPr>
              <a:t>6</a:t>
            </a:r>
            <a:endParaRPr lang="ru-RU" sz="19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900" dirty="0">
                <a:cs typeface="Courier New" panose="02070309020205020404" pitchFamily="49" charset="0"/>
              </a:rPr>
              <a:t>Ребер: </a:t>
            </a:r>
            <a:r>
              <a:rPr lang="en-US" sz="1900" dirty="0" smtClean="0">
                <a:cs typeface="Courier New" panose="02070309020205020404" pitchFamily="49" charset="0"/>
              </a:rPr>
              <a:t>7</a:t>
            </a:r>
            <a:endParaRPr lang="ru-RU" sz="19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900" dirty="0">
                <a:cs typeface="Courier New" panose="02070309020205020404" pitchFamily="49" charset="0"/>
              </a:rPr>
              <a:t>Цикломатическая сложность: </a:t>
            </a:r>
            <a:r>
              <a:rPr lang="en-US" sz="1900" dirty="0" smtClean="0">
                <a:cs typeface="Courier New" panose="02070309020205020404" pitchFamily="49" charset="0"/>
              </a:rPr>
              <a:t>7</a:t>
            </a:r>
            <a:r>
              <a:rPr lang="ru-RU" sz="1900" dirty="0" smtClean="0">
                <a:cs typeface="Courier New" panose="02070309020205020404" pitchFamily="49" charset="0"/>
              </a:rPr>
              <a:t> </a:t>
            </a:r>
            <a:r>
              <a:rPr lang="ru-RU" sz="1900" dirty="0">
                <a:cs typeface="Courier New" panose="02070309020205020404" pitchFamily="49" charset="0"/>
              </a:rPr>
              <a:t>– </a:t>
            </a:r>
            <a:r>
              <a:rPr lang="en-US" sz="1900" dirty="0" smtClean="0">
                <a:cs typeface="Courier New" panose="02070309020205020404" pitchFamily="49" charset="0"/>
              </a:rPr>
              <a:t>6</a:t>
            </a:r>
            <a:r>
              <a:rPr lang="ru-RU" sz="1900" dirty="0" smtClean="0">
                <a:cs typeface="Courier New" panose="02070309020205020404" pitchFamily="49" charset="0"/>
              </a:rPr>
              <a:t> </a:t>
            </a:r>
            <a:r>
              <a:rPr lang="ru-RU" sz="1900" dirty="0">
                <a:cs typeface="Courier New" panose="02070309020205020404" pitchFamily="49" charset="0"/>
              </a:rPr>
              <a:t>+ 2 = 3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28800"/>
            <a:ext cx="33718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24128" y="518855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Рисунок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4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метрики </a:t>
            </a:r>
            <a:r>
              <a:rPr lang="ru-RU" dirty="0" err="1" smtClean="0"/>
              <a:t>Маккейба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67" y="2564904"/>
            <a:ext cx="19145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96" y="2636912"/>
            <a:ext cx="16383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564904"/>
            <a:ext cx="1638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548209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Цикломатическая сложность всех примеров равна 2, хотя это абсолютно разные конструкции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403648" y="5155823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Рисунок 4</a:t>
            </a:r>
            <a:endParaRPr lang="ru-RU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067944" y="5191759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Рисунок 5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5173231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Рисунок 6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629800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while(a != 1)</a:t>
            </a:r>
          </a:p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1412776"/>
            <a:ext cx="1728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if(a == 1)</a:t>
            </a:r>
          </a:p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B();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4248" y="155679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if(a == 1)</a:t>
            </a:r>
          </a:p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592</Words>
  <Application>Microsoft Office PowerPoint</Application>
  <PresentationFormat>Экран (4:3)</PresentationFormat>
  <Paragraphs>246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ФГБОУ ВО «Ижевский государственный  технический университет имени М. Т. Калашникова» Факультет «Информатика и вычислительная техника» Кафедра «Программное обеспечение» </vt:lpstr>
      <vt:lpstr>Цель работы</vt:lpstr>
      <vt:lpstr>Задачи работы</vt:lpstr>
      <vt:lpstr>Метрики Холстеда</vt:lpstr>
      <vt:lpstr>Метрики Холстеда</vt:lpstr>
      <vt:lpstr>Метрика Маккейба</vt:lpstr>
      <vt:lpstr>Метрика Маккейба</vt:lpstr>
      <vt:lpstr>Метрика Маккейба</vt:lpstr>
      <vt:lpstr>Недостатки метрики Маккейба</vt:lpstr>
      <vt:lpstr>Метрика Джилба</vt:lpstr>
      <vt:lpstr>Суммарная сложность условий</vt:lpstr>
      <vt:lpstr>Суммарная сложность условий</vt:lpstr>
      <vt:lpstr>Суммарный уровень вложенности</vt:lpstr>
      <vt:lpstr>Суммарный уровень вложенности</vt:lpstr>
      <vt:lpstr>Комплексная мера сложности программы</vt:lpstr>
      <vt:lpstr>Функциональная схема программы оценки сложности</vt:lpstr>
      <vt:lpstr>Результаты анализа учебного курса</vt:lpstr>
      <vt:lpstr>Основные результаты работы</vt:lpstr>
      <vt:lpstr>Спасибо за внимание!</vt:lpstr>
      <vt:lpstr>Содержание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Показатели качества учебных курсов по программированию на основе внутренней структуры знаний информатики.</dc:title>
  <dc:creator>Алексей Девятов</dc:creator>
  <cp:lastModifiedBy>Алексей Девятов</cp:lastModifiedBy>
  <cp:revision>60</cp:revision>
  <dcterms:created xsi:type="dcterms:W3CDTF">2018-05-23T10:51:34Z</dcterms:created>
  <dcterms:modified xsi:type="dcterms:W3CDTF">2018-06-14T23:00:28Z</dcterms:modified>
</cp:coreProperties>
</file>