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0" r:id="rId6"/>
    <p:sldId id="257" r:id="rId7"/>
    <p:sldId id="261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02AEE-A808-40F6-AA2A-3687CEA3C8DE}" v="46" dt="2023-04-25T14:11:39.094"/>
    <p1510:client id="{82D7EDB0-CD57-701C-4DF5-381C12F8F854}" v="39" dt="2023-04-25T14:07:42.671"/>
    <p1510:client id="{A8CDDF9C-37E5-44E8-BA2D-7BA87D396106}" v="87" dt="2023-04-26T09:47:27.594"/>
    <p1510:client id="{C15C81DD-D844-A749-9EB7-4B22F81B4AFD}" v="221" dt="2023-04-25T14:05:39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D387B-7D1E-4A28-97A7-378C24DE2534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4A6F9-82D6-45C2-9A17-BD762B893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40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/>
              <a:t>Alexandre</a:t>
            </a:r>
          </a:p>
          <a:p>
            <a:pPr marL="171450" indent="-171450">
              <a:buFontTx/>
              <a:buChar char="-"/>
            </a:pPr>
            <a:r>
              <a:rPr lang="fr-FR"/>
              <a:t>But éco-responsable, socio-responsable</a:t>
            </a:r>
          </a:p>
          <a:p>
            <a:pPr marL="171450" indent="-171450">
              <a:buFontTx/>
              <a:buChar char="-"/>
            </a:pPr>
            <a:r>
              <a:rPr lang="fr-FR"/>
              <a:t>But santé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4A6F9-82D6-45C2-9A17-BD762B893F4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81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Pourquoi on n’explicite pas la différence entre la base test et la base apprentissage ?</a:t>
            </a:r>
          </a:p>
          <a:p>
            <a:endParaRPr lang="fr-FR"/>
          </a:p>
          <a:p>
            <a:r>
              <a:rPr lang="fr-FR"/>
              <a:t>Hugo, Seb, Félix, Mélissa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4A6F9-82D6-45C2-9A17-BD762B893F4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52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Pourquoi on n’explicite pas la différence entre la base test et la base apprentissage ?</a:t>
            </a:r>
          </a:p>
          <a:p>
            <a:endParaRPr lang="fr-FR"/>
          </a:p>
          <a:p>
            <a:r>
              <a:rPr lang="fr-FR"/>
              <a:t>Hugo, Seb, Félix, Mélissa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4A6F9-82D6-45C2-9A17-BD762B893F4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45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AB517-40CC-F083-5AB0-AECEDC032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9B04BD-EAE5-7B7C-7AF8-33172039C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8B7029-C4C7-6F1C-7157-7D4226F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B874E-8DA5-404E-A436-F71667DBE60C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8BD4C-3DD2-F7F0-1DC4-D321A480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BD900-4B57-9D8F-540B-12F98EFC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36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8BFD2-0256-89E1-D9AF-256BB577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AA2AC5-8CC1-1D26-7743-0EBB325B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4E81D-DA96-B1B2-EA44-F5F656D0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05FF-23DC-45CC-92D2-CAD6DA95A11C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12DD54-14FC-B6EE-A3FE-A966D704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E498A-220B-EC93-A4C5-6061C18F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79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FB0325-E64F-3422-2154-3EEEF7C04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88AB55-A947-9303-0857-55AAD4F1B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25740-AA93-9DA9-14AA-A5E634BB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605D-BAD4-4D99-81AD-CD62E6EEC6DA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94EBB0-A197-E450-BD1D-668AD8AD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8E782F-9D9E-82B2-797E-1ACE1A9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1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22C9C-89B2-8505-023B-3B36469B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133FB-38D7-BBD5-717C-9D868F63F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8D4F3-E155-0EA2-2765-C836C392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9203-D408-4156-AFDB-4BD7A0903BE2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5A5795-1202-7D58-3F71-4E5453F1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C724C3-3C0C-94AF-B7DA-F10E3EB5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84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13349-5502-EF54-1C56-91A4A1C9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4BBE26-D812-04EB-0976-0CED9DEB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D2F4E5-8B78-9931-F7E6-263D19B2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1338-CFED-4B1D-B585-D879FAEBDD56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BA466-9F15-8D4A-5443-20FBBEDD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0CF37-C392-B01F-E84D-005CC457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D17FC-9141-888E-7F89-916409E3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507C4-BB1D-16BA-B9B8-BC9E06106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5DEA3C-6381-EE22-9EC8-A04FA7519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7071E2-3D91-B228-CDBF-E48BEDB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E70D-1A70-4430-B3DB-7877DA33F8C4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8AE86E-B82B-9762-1B57-FB7D15E7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60DD78-C955-F621-E7E7-A2D2E44B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1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82AD0-97AE-90E1-3CE8-D55B9CA0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061B1-E43F-F8B9-42C7-FCA87E81B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B6F6F5-6A49-8397-8A67-E3697A33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8E7917-AA72-A676-EEA9-DCDDFAAB1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ABAB31-B869-9ECA-9345-144BC6997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FD1C33-699D-85A3-FE7B-F4DD091F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0C0F-585B-46C1-A5FB-5AEB3478F3D1}" type="datetime1">
              <a:rPr lang="fr-FR" smtClean="0"/>
              <a:t>26/04/2023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836C60-5BC9-7B5F-1DD4-7CC937D9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C26AE7-2B93-B442-0911-1F246C9B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07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DF793-8BDB-753A-C067-1D566EF8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ECD361-D406-7E12-A8E9-57BDCFD1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D702-E43F-4FDF-9273-801317BA010E}" type="datetime1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4A5656-4C67-D864-9DB1-E522A92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67EFCD-1858-FE47-7436-9C2C66D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70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48FF23-AAF3-6153-514E-19054FC1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39A2-65C7-4FE2-A016-1F8B5A54DA88}" type="datetime1">
              <a:rPr lang="fr-FR" smtClean="0"/>
              <a:t>26/04/2023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2CA306-87FF-D712-2206-3077566E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30F2A5-5EF8-5555-4879-48292D8B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90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F6B18-A1C4-4209-FDF6-DE2B5A12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7CD1A-5E81-C48A-562D-0ACAE371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4CBBDE-B05F-037A-A82A-4F97A777D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4A7C0A-2B09-90D8-0723-C571BD04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084C-95F6-405C-B54B-9174761A7160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9B750D-A632-FD4E-A3C2-A19F9A1E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069C3C-817A-6C34-B101-C5595DA9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52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F96B8-7904-2339-9BEA-37D2A84A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3EE2E8-B4D4-012A-4615-59A98CC68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494D64-A6D5-4381-01CF-8B467DC3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42E319-CF19-A140-9C25-A51C1809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E62A-9ED4-4FE1-8666-886236F510B8}" type="datetime1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EE3285-CD93-AF74-12F7-5096E562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162C2-7B9E-E9CF-D5D7-AF3F38C4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34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755EAC-20F5-2AB8-BCD6-D232C5F8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0DE2D3-A7B1-3650-70D3-26097DEA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0099CC-DFA3-B2E4-7429-5EA417F60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ABDA-5856-4803-87E9-C8DC05D6F3AF}" type="datetime1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A90BB-D8A1-E4F4-548A-7BFA6E6E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39062-2E4A-7C6F-8799-61302568C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3ECEA-D9C3-40CA-9C92-48C790B5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15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elchimminut/fruits2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elchimminut/fruits26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CFAF1-84DE-1FF0-C3B2-9F6A96A67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Chef d’œuvre :</a:t>
            </a:r>
            <a:br>
              <a:rPr lang="fr-FR"/>
            </a:br>
            <a:r>
              <a:rPr lang="fr-FR" err="1"/>
              <a:t>Frui’TSE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E1E172-6C09-593A-8430-CE1D774CE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/>
              <a:t>Mélissa PAOLONE</a:t>
            </a:r>
          </a:p>
          <a:p>
            <a:r>
              <a:rPr lang="fr-FR"/>
              <a:t>Félix RIEDEL</a:t>
            </a:r>
          </a:p>
          <a:p>
            <a:r>
              <a:rPr lang="fr-FR"/>
              <a:t>Hugo VAN DEN BOGAERT</a:t>
            </a:r>
          </a:p>
          <a:p>
            <a:r>
              <a:rPr lang="fr-FR"/>
              <a:t>Sébastien PETIT</a:t>
            </a:r>
          </a:p>
          <a:p>
            <a:r>
              <a:rPr lang="fr-FR"/>
              <a:t>Alexandre DI LORENZO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A5DAAB-EA93-DAA9-5AC1-068B70D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3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59A0-6185-96C4-EB4A-07E7A0F9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du projet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663914-EA06-44EA-6D79-FFF1B22B4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lnSpcReduction="10000"/>
          </a:bodyPr>
          <a:lstStyle/>
          <a:p>
            <a:r>
              <a:rPr lang="fr-FR"/>
              <a:t>Détection de fruits :</a:t>
            </a:r>
          </a:p>
          <a:p>
            <a:pPr lvl="1"/>
            <a:r>
              <a:rPr lang="fr-FR"/>
              <a:t>Pomme</a:t>
            </a:r>
          </a:p>
          <a:p>
            <a:pPr lvl="1"/>
            <a:r>
              <a:rPr lang="fr-FR"/>
              <a:t>Banane</a:t>
            </a:r>
          </a:p>
          <a:p>
            <a:pPr lvl="1"/>
            <a:r>
              <a:rPr lang="fr-FR"/>
              <a:t>Fraise</a:t>
            </a:r>
          </a:p>
          <a:p>
            <a:pPr lvl="1"/>
            <a:r>
              <a:rPr lang="fr-FR"/>
              <a:t>Orange</a:t>
            </a:r>
          </a:p>
          <a:p>
            <a:pPr lvl="1"/>
            <a:r>
              <a:rPr lang="fr-FR"/>
              <a:t>Raisin</a:t>
            </a:r>
          </a:p>
          <a:p>
            <a:pPr lvl="1"/>
            <a:r>
              <a:rPr lang="fr-FR"/>
              <a:t>Poire</a:t>
            </a:r>
          </a:p>
          <a:p>
            <a:pPr lvl="1"/>
            <a:r>
              <a:rPr lang="fr-FR"/>
              <a:t>Abricot</a:t>
            </a:r>
          </a:p>
          <a:p>
            <a:pPr lvl="1"/>
            <a:r>
              <a:rPr lang="fr-FR"/>
              <a:t>Myrtille</a:t>
            </a:r>
          </a:p>
          <a:p>
            <a:pPr lvl="1"/>
            <a:r>
              <a:rPr lang="fr-FR"/>
              <a:t>Kiwi</a:t>
            </a:r>
            <a:endParaRPr lang="fr-FR" strike="sngStrike"/>
          </a:p>
          <a:p>
            <a:r>
              <a:rPr lang="fr-FR"/>
              <a:t>Indication de la saison du fruit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5C5EF-0187-133D-CBC6-34F254C2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88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8B13F-6BA0-E4C2-A649-2A6ED6FA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d’architecture (apprentissage)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55B20-2E0B-6470-9ECB-C0EAD7E285D1}"/>
              </a:ext>
            </a:extLst>
          </p:cNvPr>
          <p:cNvSpPr/>
          <p:nvPr/>
        </p:nvSpPr>
        <p:spPr>
          <a:xfrm>
            <a:off x="1326696" y="2362200"/>
            <a:ext cx="1219200" cy="435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900" b="1"/>
              <a:t>Bases d’images</a:t>
            </a:r>
          </a:p>
          <a:p>
            <a:endParaRPr lang="fr-FR" sz="900"/>
          </a:p>
          <a:p>
            <a:r>
              <a:rPr lang="fr-FR" sz="900"/>
              <a:t>Entrée :</a:t>
            </a:r>
            <a:endParaRPr lang="fr-FR" sz="900">
              <a:cs typeface="Calibri"/>
            </a:endParaRPr>
          </a:p>
          <a:p>
            <a:r>
              <a:rPr lang="fr-FR" sz="900"/>
              <a:t>Dossiers d’images de fruits entiers nommés par nom de fruit (dans un dossier apprentissage)</a:t>
            </a:r>
            <a:endParaRPr lang="fr-FR" sz="900">
              <a:cs typeface="Calibri"/>
            </a:endParaRPr>
          </a:p>
          <a:p>
            <a:endParaRPr lang="fr-FR" sz="900"/>
          </a:p>
          <a:p>
            <a:r>
              <a:rPr lang="fr-FR" sz="900"/>
              <a:t>Sortie :</a:t>
            </a:r>
            <a:endParaRPr lang="fr-FR" sz="900">
              <a:cs typeface="Calibri"/>
            </a:endParaRPr>
          </a:p>
          <a:p>
            <a:r>
              <a:rPr lang="fr-FR" sz="900"/>
              <a:t>Images de fruits quelconques appelées </a:t>
            </a:r>
            <a:r>
              <a:rPr lang="fr-FR" sz="900" i="1"/>
              <a:t>num</a:t>
            </a:r>
            <a:r>
              <a:rPr lang="fr-FR" sz="900"/>
              <a:t>.jpg et étiquettes associées</a:t>
            </a:r>
          </a:p>
          <a:p>
            <a:endParaRPr lang="fr-FR" sz="900"/>
          </a:p>
          <a:p>
            <a:r>
              <a:rPr lang="fr-FR" sz="900"/>
              <a:t>Outils-Opérations :</a:t>
            </a:r>
            <a:endParaRPr lang="fr-FR" sz="900">
              <a:cs typeface="Calibri"/>
            </a:endParaRPr>
          </a:p>
          <a:p>
            <a:r>
              <a:rPr lang="fr-FR" sz="90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données existante en ligne</a:t>
            </a:r>
            <a:endParaRPr lang="fr-FR" sz="900">
              <a:solidFill>
                <a:schemeClr val="accent6"/>
              </a:solidFill>
            </a:endParaRPr>
          </a:p>
          <a:p>
            <a:endParaRPr lang="fr-FR" sz="900"/>
          </a:p>
          <a:p>
            <a:r>
              <a:rPr lang="fr-FR" sz="900"/>
              <a:t>Evaluation :</a:t>
            </a:r>
            <a:endParaRPr lang="fr-FR" sz="900">
              <a:cs typeface="Calibri"/>
            </a:endParaRPr>
          </a:p>
          <a:p>
            <a:r>
              <a:rPr lang="fr-FR" sz="900"/>
              <a:t>S’il y a du texte ou que c’est un dessin, si le fruit n’est pas mûr ou trop mûr, ou n’est pas entier, ce n’est pas une bonne image</a:t>
            </a:r>
            <a:endParaRPr lang="fr-FR" sz="900">
              <a:cs typeface="Calibri"/>
            </a:endParaRPr>
          </a:p>
          <a:p>
            <a:endParaRPr lang="fr-FR" sz="900"/>
          </a:p>
          <a:p>
            <a:r>
              <a:rPr lang="fr-FR" sz="900"/>
              <a:t>Risque :</a:t>
            </a:r>
            <a:endParaRPr lang="fr-FR" sz="900">
              <a:cs typeface="Calibri"/>
            </a:endParaRPr>
          </a:p>
          <a:p>
            <a:r>
              <a:rPr lang="fr-FR" sz="900"/>
              <a:t>Images complexes (fond, autres éléments…)</a:t>
            </a:r>
            <a:endParaRPr lang="fr-FR" sz="90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E12F2-5FD3-4F35-1B90-E14E37F0F3C8}"/>
              </a:ext>
            </a:extLst>
          </p:cNvPr>
          <p:cNvSpPr/>
          <p:nvPr/>
        </p:nvSpPr>
        <p:spPr>
          <a:xfrm>
            <a:off x="2643527" y="2362201"/>
            <a:ext cx="892969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900" b="1"/>
              <a:t>Image et étiquettes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10CB1-3935-73FD-750E-0AF4668D4989}"/>
              </a:ext>
            </a:extLst>
          </p:cNvPr>
          <p:cNvSpPr/>
          <p:nvPr/>
        </p:nvSpPr>
        <p:spPr>
          <a:xfrm>
            <a:off x="3630952" y="2362201"/>
            <a:ext cx="1300162" cy="290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/>
              <a:t>Prétraitement</a:t>
            </a:r>
          </a:p>
          <a:p>
            <a:endParaRPr lang="fr-FR" sz="900"/>
          </a:p>
          <a:p>
            <a:r>
              <a:rPr lang="fr-FR" sz="900"/>
              <a:t>Entrée :</a:t>
            </a:r>
          </a:p>
          <a:p>
            <a:r>
              <a:rPr lang="fr-FR" sz="900"/>
              <a:t>L’une des images de la BDD</a:t>
            </a:r>
          </a:p>
          <a:p>
            <a:endParaRPr lang="fr-FR" sz="900"/>
          </a:p>
          <a:p>
            <a:r>
              <a:rPr lang="fr-FR" sz="900"/>
              <a:t>Sortie :</a:t>
            </a:r>
          </a:p>
          <a:p>
            <a:r>
              <a:rPr lang="fr-FR" sz="900"/>
              <a:t>Image avec suppression du fond et autres éléments inintéressants, bruit</a:t>
            </a:r>
          </a:p>
          <a:p>
            <a:endParaRPr lang="fr-FR" sz="900"/>
          </a:p>
          <a:p>
            <a:r>
              <a:rPr lang="fr-FR" sz="900"/>
              <a:t>Outils-Opérations :</a:t>
            </a:r>
          </a:p>
          <a:p>
            <a:r>
              <a:rPr lang="fr-FR" sz="900"/>
              <a:t>Outils morphologiques</a:t>
            </a:r>
          </a:p>
          <a:p>
            <a:endParaRPr lang="fr-FR" sz="900"/>
          </a:p>
          <a:p>
            <a:r>
              <a:rPr lang="fr-FR" sz="900"/>
              <a:t>Evaluation :</a:t>
            </a:r>
          </a:p>
          <a:p>
            <a:r>
              <a:rPr lang="fr-FR" sz="900"/>
              <a:t>…</a:t>
            </a:r>
          </a:p>
          <a:p>
            <a:endParaRPr lang="fr-FR" sz="900"/>
          </a:p>
          <a:p>
            <a:r>
              <a:rPr lang="fr-FR" sz="900"/>
              <a:t>Risque :</a:t>
            </a:r>
          </a:p>
          <a:p>
            <a:r>
              <a:rPr lang="fr-FR" sz="900"/>
              <a:t>Perte d’informations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2C8344-D9BC-5562-CDEB-D6369C70F850}"/>
              </a:ext>
            </a:extLst>
          </p:cNvPr>
          <p:cNvSpPr/>
          <p:nvPr/>
        </p:nvSpPr>
        <p:spPr>
          <a:xfrm>
            <a:off x="5019221" y="2362201"/>
            <a:ext cx="1219200" cy="1066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/>
              <a:t>Données prétraitées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D161A-8A95-92EE-BE0F-436FC0E4864A}"/>
              </a:ext>
            </a:extLst>
          </p:cNvPr>
          <p:cNvSpPr/>
          <p:nvPr/>
        </p:nvSpPr>
        <p:spPr>
          <a:xfrm>
            <a:off x="6333671" y="2362201"/>
            <a:ext cx="1308100" cy="302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900" b="1"/>
              <a:t>Extraction de caractéristiques</a:t>
            </a:r>
          </a:p>
          <a:p>
            <a:endParaRPr lang="fr-FR" sz="900"/>
          </a:p>
          <a:p>
            <a:r>
              <a:rPr lang="fr-FR" sz="900"/>
              <a:t>Entrée :</a:t>
            </a:r>
          </a:p>
          <a:p>
            <a:r>
              <a:rPr lang="fr-FR" sz="900"/>
              <a:t>Images prétraitées</a:t>
            </a:r>
          </a:p>
          <a:p>
            <a:endParaRPr lang="fr-FR" sz="900"/>
          </a:p>
          <a:p>
            <a:r>
              <a:rPr lang="fr-FR" sz="900"/>
              <a:t>Sortie :</a:t>
            </a:r>
          </a:p>
          <a:p>
            <a:r>
              <a:rPr lang="fr-FR" sz="900">
                <a:cs typeface="Calibri"/>
              </a:rPr>
              <a:t>LBP, histogramme de la teinte, histogramme des gradients orientés</a:t>
            </a:r>
          </a:p>
          <a:p>
            <a:endParaRPr lang="fr-FR" sz="900"/>
          </a:p>
          <a:p>
            <a:r>
              <a:rPr lang="fr-FR" sz="900"/>
              <a:t>Outils-Opérations :</a:t>
            </a:r>
          </a:p>
          <a:p>
            <a:r>
              <a:rPr lang="fr-FR" sz="900"/>
              <a:t>Outils morphologiques</a:t>
            </a:r>
          </a:p>
          <a:p>
            <a:endParaRPr lang="fr-FR" sz="900"/>
          </a:p>
          <a:p>
            <a:r>
              <a:rPr lang="fr-FR" sz="900"/>
              <a:t>Evaluation :</a:t>
            </a:r>
          </a:p>
          <a:p>
            <a:r>
              <a:rPr lang="fr-FR" sz="900"/>
              <a:t>Analyse PCA</a:t>
            </a:r>
          </a:p>
          <a:p>
            <a:endParaRPr lang="fr-FR" sz="900"/>
          </a:p>
          <a:p>
            <a:r>
              <a:rPr lang="fr-FR" sz="900"/>
              <a:t>Risque :</a:t>
            </a:r>
          </a:p>
          <a:p>
            <a:r>
              <a:rPr lang="fr-FR" sz="900"/>
              <a:t>Inutilité de certaines opérations, poids du calcul…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BE9C4A-1F9B-05E7-E610-AF775D6DF7F2}"/>
              </a:ext>
            </a:extLst>
          </p:cNvPr>
          <p:cNvSpPr/>
          <p:nvPr/>
        </p:nvSpPr>
        <p:spPr>
          <a:xfrm>
            <a:off x="7748450" y="2362201"/>
            <a:ext cx="1287939" cy="1066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/>
              <a:t>Données caractéristiques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3755-8DE9-6DB9-25FF-58DFC8A2D81B}"/>
              </a:ext>
            </a:extLst>
          </p:cNvPr>
          <p:cNvSpPr/>
          <p:nvPr/>
        </p:nvSpPr>
        <p:spPr>
          <a:xfrm>
            <a:off x="9161210" y="2362201"/>
            <a:ext cx="1127760" cy="375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900" b="1"/>
              <a:t>Classification</a:t>
            </a:r>
          </a:p>
          <a:p>
            <a:endParaRPr lang="fr-FR" sz="900"/>
          </a:p>
          <a:p>
            <a:r>
              <a:rPr lang="fr-FR" sz="900"/>
              <a:t>Entrée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Signature (vecteur de caractéristiques)</a:t>
            </a:r>
            <a:endParaRPr lang="fr-FR" sz="900">
              <a:ea typeface="Calibri"/>
              <a:cs typeface="Calibri"/>
            </a:endParaRPr>
          </a:p>
          <a:p>
            <a:endParaRPr lang="fr-FR" sz="900"/>
          </a:p>
          <a:p>
            <a:r>
              <a:rPr lang="fr-FR" sz="900"/>
              <a:t>Sortie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Nom du fruit sur la photo (étiquette)</a:t>
            </a:r>
            <a:endParaRPr lang="fr-FR" sz="900">
              <a:ea typeface="Calibri"/>
              <a:cs typeface="Calibri"/>
            </a:endParaRPr>
          </a:p>
          <a:p>
            <a:endParaRPr lang="fr-FR" sz="900"/>
          </a:p>
          <a:p>
            <a:r>
              <a:rPr lang="fr-FR" sz="900"/>
              <a:t>Outils-Opérations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Réseau de neurones avec les plus proches voisins (KNN)</a:t>
            </a:r>
            <a:endParaRPr lang="fr-FR" sz="900">
              <a:ea typeface="Calibri"/>
              <a:cs typeface="Calibri"/>
            </a:endParaRPr>
          </a:p>
          <a:p>
            <a:endParaRPr lang="fr-FR" sz="900"/>
          </a:p>
          <a:p>
            <a:r>
              <a:rPr lang="fr-FR" sz="900"/>
              <a:t>Evaluation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Matrice de confusion</a:t>
            </a:r>
            <a:endParaRPr lang="fr-FR" sz="900">
              <a:ea typeface="Calibri"/>
              <a:cs typeface="Calibri"/>
            </a:endParaRPr>
          </a:p>
          <a:p>
            <a:endParaRPr lang="fr-FR" sz="900"/>
          </a:p>
          <a:p>
            <a:r>
              <a:rPr lang="fr-FR" sz="900"/>
              <a:t>Risque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Se tromper, classifier un fruit ou un objet qui ne correspond pas à une classe</a:t>
            </a:r>
            <a:endParaRPr lang="fr-FR" sz="900"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8D715-DD20-6238-A803-04508B2BA079}"/>
              </a:ext>
            </a:extLst>
          </p:cNvPr>
          <p:cNvSpPr/>
          <p:nvPr/>
        </p:nvSpPr>
        <p:spPr>
          <a:xfrm>
            <a:off x="3630792" y="1647826"/>
            <a:ext cx="1300162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Prétraitement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4A832-10AF-35DF-9F05-67EFEB22AD33}"/>
              </a:ext>
            </a:extLst>
          </p:cNvPr>
          <p:cNvSpPr/>
          <p:nvPr/>
        </p:nvSpPr>
        <p:spPr>
          <a:xfrm>
            <a:off x="6333671" y="1647826"/>
            <a:ext cx="13081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Extraction de caractéristiques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55592C-469A-C193-49CF-78B4175EF47B}"/>
              </a:ext>
            </a:extLst>
          </p:cNvPr>
          <p:cNvSpPr/>
          <p:nvPr/>
        </p:nvSpPr>
        <p:spPr>
          <a:xfrm>
            <a:off x="9165295" y="1647826"/>
            <a:ext cx="112776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Classification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E320984-541F-B498-E691-9D2EFF522539}"/>
              </a:ext>
            </a:extLst>
          </p:cNvPr>
          <p:cNvSpPr/>
          <p:nvPr/>
        </p:nvSpPr>
        <p:spPr>
          <a:xfrm>
            <a:off x="5080974" y="1591152"/>
            <a:ext cx="1095694" cy="732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Données prétraitées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BAB5E7A-ECC3-D152-1562-CA0730F19C7E}"/>
              </a:ext>
            </a:extLst>
          </p:cNvPr>
          <p:cNvSpPr/>
          <p:nvPr/>
        </p:nvSpPr>
        <p:spPr>
          <a:xfrm>
            <a:off x="7798774" y="1586867"/>
            <a:ext cx="1237615" cy="732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fr-FR" sz="900"/>
              <a:t>Données caractéristiques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840FADE-C005-9833-DAAD-A6F7C193238E}"/>
              </a:ext>
            </a:extLst>
          </p:cNvPr>
          <p:cNvSpPr/>
          <p:nvPr/>
        </p:nvSpPr>
        <p:spPr>
          <a:xfrm>
            <a:off x="10394496" y="1586867"/>
            <a:ext cx="874395" cy="732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900">
                <a:ea typeface="Calibri"/>
                <a:cs typeface="Calibri"/>
              </a:rPr>
              <a:t>Modèle du réseau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435FE99-B254-2463-E893-274148F645E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217919" y="1906357"/>
            <a:ext cx="614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F96A68C-25ED-E411-2159-C04BD8D70EEA}"/>
              </a:ext>
            </a:extLst>
          </p:cNvPr>
          <p:cNvCxnSpPr>
            <a:cxnSpLocks/>
          </p:cNvCxnSpPr>
          <p:nvPr/>
        </p:nvCxnSpPr>
        <p:spPr>
          <a:xfrm>
            <a:off x="3455534" y="1957389"/>
            <a:ext cx="17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813331C-0576-283A-9140-D8F70BFA1DCB}"/>
              </a:ext>
            </a:extLst>
          </p:cNvPr>
          <p:cNvCxnSpPr>
            <a:cxnSpLocks/>
          </p:cNvCxnSpPr>
          <p:nvPr/>
        </p:nvCxnSpPr>
        <p:spPr>
          <a:xfrm flipV="1">
            <a:off x="4930954" y="1957388"/>
            <a:ext cx="150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B5138D0-C0AA-686B-D020-8E8763DE9C31}"/>
              </a:ext>
            </a:extLst>
          </p:cNvPr>
          <p:cNvCxnSpPr>
            <a:cxnSpLocks/>
          </p:cNvCxnSpPr>
          <p:nvPr/>
        </p:nvCxnSpPr>
        <p:spPr>
          <a:xfrm>
            <a:off x="6176668" y="1957388"/>
            <a:ext cx="1570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5469808-53F0-8233-72CA-BC50655378B3}"/>
              </a:ext>
            </a:extLst>
          </p:cNvPr>
          <p:cNvCxnSpPr>
            <a:cxnSpLocks/>
          </p:cNvCxnSpPr>
          <p:nvPr/>
        </p:nvCxnSpPr>
        <p:spPr>
          <a:xfrm flipV="1">
            <a:off x="7641771" y="1953103"/>
            <a:ext cx="157003" cy="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9BB70B8-78A9-2CCE-DE12-69629FC73FC9}"/>
              </a:ext>
            </a:extLst>
          </p:cNvPr>
          <p:cNvCxnSpPr>
            <a:cxnSpLocks/>
          </p:cNvCxnSpPr>
          <p:nvPr/>
        </p:nvCxnSpPr>
        <p:spPr>
          <a:xfrm>
            <a:off x="9036389" y="1953103"/>
            <a:ext cx="128906" cy="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1311334-57AE-4218-1E9B-840B832F5769}"/>
              </a:ext>
            </a:extLst>
          </p:cNvPr>
          <p:cNvCxnSpPr>
            <a:cxnSpLocks/>
          </p:cNvCxnSpPr>
          <p:nvPr/>
        </p:nvCxnSpPr>
        <p:spPr>
          <a:xfrm flipV="1">
            <a:off x="10293055" y="1953103"/>
            <a:ext cx="101441" cy="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FA3EF50-4E9B-3FBA-F995-80324D5E2366}"/>
              </a:ext>
            </a:extLst>
          </p:cNvPr>
          <p:cNvGrpSpPr/>
          <p:nvPr/>
        </p:nvGrpSpPr>
        <p:grpSpPr>
          <a:xfrm>
            <a:off x="1505845" y="1467681"/>
            <a:ext cx="850108" cy="877352"/>
            <a:chOff x="498475" y="994308"/>
            <a:chExt cx="1488285" cy="14538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C87A530-F434-88AB-769C-FBAD8FE5D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75" y="994308"/>
              <a:ext cx="885111" cy="89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6F51C8A-698E-EE11-A267-9AC519D2F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55" y="1200275"/>
              <a:ext cx="1248166" cy="895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773B9AA-300E-1D16-ECC9-6E41935F9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10" y="1311544"/>
              <a:ext cx="1136650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Picture 6">
            <a:extLst>
              <a:ext uri="{FF2B5EF4-FFF2-40B4-BE49-F238E27FC236}">
                <a16:creationId xmlns:a16="http://schemas.microsoft.com/office/drawing/2014/main" id="{BD49A761-3CC7-3F12-9B6F-BE856745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868" y="1589997"/>
            <a:ext cx="598902" cy="63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Espace réservé du numéro de diapositive 48">
            <a:extLst>
              <a:ext uri="{FF2B5EF4-FFF2-40B4-BE49-F238E27FC236}">
                <a16:creationId xmlns:a16="http://schemas.microsoft.com/office/drawing/2014/main" id="{8D952F8D-8BD8-E747-4575-6FAE3C8B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0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8B13F-6BA0-E4C2-A649-2A6ED6FA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 d’architecture (test)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55B20-2E0B-6470-9ECB-C0EAD7E285D1}"/>
              </a:ext>
            </a:extLst>
          </p:cNvPr>
          <p:cNvSpPr/>
          <p:nvPr/>
        </p:nvSpPr>
        <p:spPr>
          <a:xfrm>
            <a:off x="1085531" y="2362199"/>
            <a:ext cx="1095694" cy="435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900" b="1"/>
              <a:t>Bases d’images</a:t>
            </a:r>
          </a:p>
          <a:p>
            <a:endParaRPr lang="fr-FR" sz="900"/>
          </a:p>
          <a:p>
            <a:r>
              <a:rPr lang="fr-FR" sz="900"/>
              <a:t>Entrée :</a:t>
            </a:r>
          </a:p>
          <a:p>
            <a:r>
              <a:rPr lang="fr-FR" sz="900"/>
              <a:t>Base d'images numérotées d'une classe aléatoire (dans un dossier test)</a:t>
            </a:r>
            <a:endParaRPr lang="fr-FR" sz="900">
              <a:ea typeface="Calibri"/>
              <a:cs typeface="Calibri"/>
            </a:endParaRPr>
          </a:p>
          <a:p>
            <a:endParaRPr lang="fr-FR" sz="900"/>
          </a:p>
          <a:p>
            <a:r>
              <a:rPr lang="fr-FR" sz="900"/>
              <a:t>Sortie :</a:t>
            </a:r>
          </a:p>
          <a:p>
            <a:r>
              <a:rPr lang="fr-FR" sz="900"/>
              <a:t>Images de fruits quelconques appelées </a:t>
            </a:r>
            <a:r>
              <a:rPr lang="fr-FR" sz="900" i="1"/>
              <a:t>num</a:t>
            </a:r>
            <a:r>
              <a:rPr lang="fr-FR" sz="900"/>
              <a:t>.jpg</a:t>
            </a:r>
          </a:p>
          <a:p>
            <a:endParaRPr lang="fr-FR" sz="900"/>
          </a:p>
          <a:p>
            <a:r>
              <a:rPr lang="fr-FR" sz="900"/>
              <a:t>Outils-Opérations :</a:t>
            </a:r>
          </a:p>
          <a:p>
            <a:r>
              <a:rPr lang="fr-FR" sz="90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données existante en ligne</a:t>
            </a:r>
            <a:endParaRPr lang="fr-FR" sz="900">
              <a:solidFill>
                <a:schemeClr val="accent6"/>
              </a:solidFill>
            </a:endParaRPr>
          </a:p>
          <a:p>
            <a:endParaRPr lang="fr-FR" sz="900"/>
          </a:p>
          <a:p>
            <a:r>
              <a:rPr lang="fr-FR" sz="900"/>
              <a:t>Evaluation :</a:t>
            </a:r>
          </a:p>
          <a:p>
            <a:r>
              <a:rPr lang="fr-FR" sz="900"/>
              <a:t>S’il y a du texte ou que c’est un dessin, si le fruit n’est pas mûr ou trop mûr, ou n’est pas entier, ce n’est pas une bonne image</a:t>
            </a:r>
          </a:p>
          <a:p>
            <a:endParaRPr lang="fr-FR" sz="900"/>
          </a:p>
          <a:p>
            <a:r>
              <a:rPr lang="fr-FR" sz="900"/>
              <a:t>Risque :</a:t>
            </a:r>
          </a:p>
          <a:p>
            <a:r>
              <a:rPr lang="fr-FR" sz="900"/>
              <a:t>Images complexes (fond, autres éléments…)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E12F2-5FD3-4F35-1B90-E14E37F0F3C8}"/>
              </a:ext>
            </a:extLst>
          </p:cNvPr>
          <p:cNvSpPr/>
          <p:nvPr/>
        </p:nvSpPr>
        <p:spPr>
          <a:xfrm>
            <a:off x="2278856" y="2362200"/>
            <a:ext cx="892969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/>
              <a:t>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10CB1-3935-73FD-750E-0AF4668D4989}"/>
              </a:ext>
            </a:extLst>
          </p:cNvPr>
          <p:cNvSpPr/>
          <p:nvPr/>
        </p:nvSpPr>
        <p:spPr>
          <a:xfrm>
            <a:off x="3266281" y="2362200"/>
            <a:ext cx="1300162" cy="290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/>
              <a:t>Prétraitement</a:t>
            </a:r>
          </a:p>
          <a:p>
            <a:endParaRPr lang="fr-FR" sz="900"/>
          </a:p>
          <a:p>
            <a:r>
              <a:rPr lang="fr-FR" sz="900"/>
              <a:t>Entrée :</a:t>
            </a:r>
          </a:p>
          <a:p>
            <a:r>
              <a:rPr lang="fr-FR" sz="900"/>
              <a:t>L’une des images de la BDD</a:t>
            </a:r>
          </a:p>
          <a:p>
            <a:endParaRPr lang="fr-FR" sz="900"/>
          </a:p>
          <a:p>
            <a:r>
              <a:rPr lang="fr-FR" sz="900"/>
              <a:t>Sortie :</a:t>
            </a:r>
          </a:p>
          <a:p>
            <a:r>
              <a:rPr lang="fr-FR" sz="900"/>
              <a:t>Image avec suppression du fond et autres éléments inintéressants, bruit</a:t>
            </a:r>
          </a:p>
          <a:p>
            <a:endParaRPr lang="fr-FR" sz="900"/>
          </a:p>
          <a:p>
            <a:r>
              <a:rPr lang="fr-FR" sz="900"/>
              <a:t>Outils-Opérations :</a:t>
            </a:r>
          </a:p>
          <a:p>
            <a:r>
              <a:rPr lang="fr-FR" sz="900"/>
              <a:t>Outils morphologiques</a:t>
            </a:r>
          </a:p>
          <a:p>
            <a:endParaRPr lang="fr-FR" sz="900"/>
          </a:p>
          <a:p>
            <a:r>
              <a:rPr lang="fr-FR" sz="900"/>
              <a:t>Evaluation :</a:t>
            </a:r>
          </a:p>
          <a:p>
            <a:r>
              <a:rPr lang="fr-FR" sz="900"/>
              <a:t>…</a:t>
            </a:r>
          </a:p>
          <a:p>
            <a:endParaRPr lang="fr-FR" sz="900"/>
          </a:p>
          <a:p>
            <a:r>
              <a:rPr lang="fr-FR" sz="900"/>
              <a:t>Risque :</a:t>
            </a:r>
          </a:p>
          <a:p>
            <a:r>
              <a:rPr lang="fr-FR" sz="900"/>
              <a:t>Perte d’informations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2C8344-D9BC-5562-CDEB-D6369C70F850}"/>
              </a:ext>
            </a:extLst>
          </p:cNvPr>
          <p:cNvSpPr/>
          <p:nvPr/>
        </p:nvSpPr>
        <p:spPr>
          <a:xfrm>
            <a:off x="4654550" y="2362200"/>
            <a:ext cx="1219200" cy="1066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/>
              <a:t>Données prétraitées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D161A-8A95-92EE-BE0F-436FC0E4864A}"/>
              </a:ext>
            </a:extLst>
          </p:cNvPr>
          <p:cNvSpPr/>
          <p:nvPr/>
        </p:nvSpPr>
        <p:spPr>
          <a:xfrm>
            <a:off x="5969000" y="2362200"/>
            <a:ext cx="1308100" cy="3020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900" b="1"/>
              <a:t>Extraction de caractéristiques</a:t>
            </a:r>
          </a:p>
          <a:p>
            <a:endParaRPr lang="fr-FR" sz="900"/>
          </a:p>
          <a:p>
            <a:r>
              <a:rPr lang="fr-FR" sz="900"/>
              <a:t>Entrée :</a:t>
            </a:r>
          </a:p>
          <a:p>
            <a:r>
              <a:rPr lang="fr-FR" sz="900"/>
              <a:t>Images prétraitées</a:t>
            </a:r>
          </a:p>
          <a:p>
            <a:endParaRPr lang="fr-FR" sz="900"/>
          </a:p>
          <a:p>
            <a:r>
              <a:rPr lang="fr-FR" sz="900"/>
              <a:t>Sortie :</a:t>
            </a:r>
          </a:p>
          <a:p>
            <a:r>
              <a:rPr lang="fr-FR" sz="900">
                <a:cs typeface="Calibri"/>
              </a:rPr>
              <a:t>LBP, histogramme de la teinte, histogramme des gradients orientés</a:t>
            </a:r>
          </a:p>
          <a:p>
            <a:endParaRPr lang="fr-FR" sz="900"/>
          </a:p>
          <a:p>
            <a:r>
              <a:rPr lang="fr-FR" sz="900"/>
              <a:t>Outils-Opérations :</a:t>
            </a:r>
          </a:p>
          <a:p>
            <a:r>
              <a:rPr lang="fr-FR" sz="900"/>
              <a:t>Outils morphologiques</a:t>
            </a:r>
          </a:p>
          <a:p>
            <a:endParaRPr lang="fr-FR" sz="900"/>
          </a:p>
          <a:p>
            <a:r>
              <a:rPr lang="fr-FR" sz="900"/>
              <a:t>Evaluation :</a:t>
            </a:r>
          </a:p>
          <a:p>
            <a:r>
              <a:rPr lang="fr-FR" sz="900"/>
              <a:t>Analyse PCA</a:t>
            </a:r>
          </a:p>
          <a:p>
            <a:endParaRPr lang="fr-FR" sz="900"/>
          </a:p>
          <a:p>
            <a:r>
              <a:rPr lang="fr-FR" sz="900"/>
              <a:t>Risque :</a:t>
            </a:r>
          </a:p>
          <a:p>
            <a:r>
              <a:rPr lang="fr-FR" sz="900"/>
              <a:t>Inutilité de certaines opérations, poids du calcul…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BE9C4A-1F9B-05E7-E610-AF775D6DF7F2}"/>
              </a:ext>
            </a:extLst>
          </p:cNvPr>
          <p:cNvSpPr/>
          <p:nvPr/>
        </p:nvSpPr>
        <p:spPr>
          <a:xfrm>
            <a:off x="7383779" y="2362200"/>
            <a:ext cx="1287939" cy="1066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/>
              <a:t>Données caractéristiques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3755-8DE9-6DB9-25FF-58DFC8A2D81B}"/>
              </a:ext>
            </a:extLst>
          </p:cNvPr>
          <p:cNvSpPr/>
          <p:nvPr/>
        </p:nvSpPr>
        <p:spPr>
          <a:xfrm>
            <a:off x="8796539" y="2362200"/>
            <a:ext cx="1127760" cy="375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900" b="1"/>
              <a:t>Classification</a:t>
            </a:r>
          </a:p>
          <a:p>
            <a:endParaRPr lang="fr-FR" sz="900"/>
          </a:p>
          <a:p>
            <a:r>
              <a:rPr lang="fr-FR" sz="900"/>
              <a:t>Entrée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Signature (vecteur de caractéristiques)</a:t>
            </a:r>
            <a:endParaRPr lang="fr-FR" sz="900">
              <a:ea typeface="Calibri"/>
              <a:cs typeface="Calibri"/>
            </a:endParaRPr>
          </a:p>
          <a:p>
            <a:endParaRPr lang="fr-FR" sz="900"/>
          </a:p>
          <a:p>
            <a:r>
              <a:rPr lang="fr-FR" sz="900"/>
              <a:t>Sortie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Nom du fruit sur la photo (étiquette)</a:t>
            </a:r>
            <a:endParaRPr lang="fr-FR" sz="900">
              <a:ea typeface="Calibri"/>
              <a:cs typeface="Calibri"/>
            </a:endParaRPr>
          </a:p>
          <a:p>
            <a:endParaRPr lang="fr-FR" sz="900"/>
          </a:p>
          <a:p>
            <a:r>
              <a:rPr lang="fr-FR" sz="900"/>
              <a:t>Outils-Opérations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Réseau de neurones avec les plus proches voisins (KNN)</a:t>
            </a:r>
            <a:endParaRPr lang="fr-FR" sz="900">
              <a:ea typeface="Calibri"/>
              <a:cs typeface="Calibri"/>
            </a:endParaRPr>
          </a:p>
          <a:p>
            <a:endParaRPr lang="fr-FR" sz="900"/>
          </a:p>
          <a:p>
            <a:r>
              <a:rPr lang="fr-FR" sz="900"/>
              <a:t>Evaluation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>
                <a:ea typeface="Calibri"/>
                <a:cs typeface="Calibri"/>
              </a:rPr>
              <a:t>Matrice de confusion</a:t>
            </a:r>
          </a:p>
          <a:p>
            <a:endParaRPr lang="fr-FR" sz="900"/>
          </a:p>
          <a:p>
            <a:r>
              <a:rPr lang="fr-FR" sz="900"/>
              <a:t>Risque :</a:t>
            </a:r>
            <a:endParaRPr lang="fr-FR" sz="900">
              <a:ea typeface="Calibri"/>
              <a:cs typeface="Calibri"/>
            </a:endParaRPr>
          </a:p>
          <a:p>
            <a:r>
              <a:rPr lang="fr-FR" sz="900"/>
              <a:t>Se tromper, classifier un fruit ou un objet qui ne correspond pas à une classe</a:t>
            </a:r>
            <a:endParaRPr lang="fr-FR" sz="900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072F88-160E-1798-513B-15A9B16E5135}"/>
              </a:ext>
            </a:extLst>
          </p:cNvPr>
          <p:cNvSpPr/>
          <p:nvPr/>
        </p:nvSpPr>
        <p:spPr>
          <a:xfrm>
            <a:off x="10029825" y="2362200"/>
            <a:ext cx="939800" cy="10667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900" b="1"/>
              <a:t>Etiquette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C8D715-DD20-6238-A803-04508B2BA079}"/>
              </a:ext>
            </a:extLst>
          </p:cNvPr>
          <p:cNvSpPr/>
          <p:nvPr/>
        </p:nvSpPr>
        <p:spPr>
          <a:xfrm>
            <a:off x="3266121" y="1647825"/>
            <a:ext cx="1300162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Prétraitement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4A832-10AF-35DF-9F05-67EFEB22AD33}"/>
              </a:ext>
            </a:extLst>
          </p:cNvPr>
          <p:cNvSpPr/>
          <p:nvPr/>
        </p:nvSpPr>
        <p:spPr>
          <a:xfrm>
            <a:off x="5969000" y="1647825"/>
            <a:ext cx="13081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Extraction de caractéristiques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55592C-469A-C193-49CF-78B4175EF47B}"/>
              </a:ext>
            </a:extLst>
          </p:cNvPr>
          <p:cNvSpPr/>
          <p:nvPr/>
        </p:nvSpPr>
        <p:spPr>
          <a:xfrm>
            <a:off x="8800624" y="1647825"/>
            <a:ext cx="112776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Classification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E320984-541F-B498-E691-9D2EFF522539}"/>
              </a:ext>
            </a:extLst>
          </p:cNvPr>
          <p:cNvSpPr/>
          <p:nvPr/>
        </p:nvSpPr>
        <p:spPr>
          <a:xfrm>
            <a:off x="4716303" y="1591151"/>
            <a:ext cx="1095694" cy="732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Données prétraitées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BAB5E7A-ECC3-D152-1562-CA0730F19C7E}"/>
              </a:ext>
            </a:extLst>
          </p:cNvPr>
          <p:cNvSpPr/>
          <p:nvPr/>
        </p:nvSpPr>
        <p:spPr>
          <a:xfrm>
            <a:off x="7434103" y="1586866"/>
            <a:ext cx="1237615" cy="732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fr-FR" sz="900"/>
              <a:t>Données caractéristiques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840FADE-C005-9833-DAAD-A6F7C193238E}"/>
              </a:ext>
            </a:extLst>
          </p:cNvPr>
          <p:cNvSpPr/>
          <p:nvPr/>
        </p:nvSpPr>
        <p:spPr>
          <a:xfrm>
            <a:off x="10029825" y="1586866"/>
            <a:ext cx="874395" cy="732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/>
              <a:t>Etiquette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435FE99-B254-2463-E893-274148F645E8}"/>
              </a:ext>
            </a:extLst>
          </p:cNvPr>
          <p:cNvCxnSpPr>
            <a:cxnSpLocks/>
          </p:cNvCxnSpPr>
          <p:nvPr/>
        </p:nvCxnSpPr>
        <p:spPr>
          <a:xfrm>
            <a:off x="2205038" y="1957388"/>
            <a:ext cx="276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F96A68C-25ED-E411-2159-C04BD8D70EEA}"/>
              </a:ext>
            </a:extLst>
          </p:cNvPr>
          <p:cNvCxnSpPr>
            <a:endCxn id="15" idx="1"/>
          </p:cNvCxnSpPr>
          <p:nvPr/>
        </p:nvCxnSpPr>
        <p:spPr>
          <a:xfrm>
            <a:off x="3090863" y="1957388"/>
            <a:ext cx="17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813331C-0576-283A-9140-D8F70BFA1DCB}"/>
              </a:ext>
            </a:extLst>
          </p:cNvPr>
          <p:cNvCxnSpPr>
            <a:stCxn id="15" idx="3"/>
            <a:endCxn id="18" idx="2"/>
          </p:cNvCxnSpPr>
          <p:nvPr/>
        </p:nvCxnSpPr>
        <p:spPr>
          <a:xfrm flipV="1">
            <a:off x="4566283" y="1957387"/>
            <a:ext cx="150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B5138D0-C0AA-686B-D020-8E8763DE9C31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5811997" y="1957387"/>
            <a:ext cx="1570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5469808-53F0-8233-72CA-BC50655378B3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7277100" y="1953102"/>
            <a:ext cx="157003" cy="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9BB70B8-78A9-2CCE-DE12-69629FC73FC9}"/>
              </a:ext>
            </a:extLst>
          </p:cNvPr>
          <p:cNvCxnSpPr>
            <a:stCxn id="19" idx="6"/>
            <a:endCxn id="17" idx="1"/>
          </p:cNvCxnSpPr>
          <p:nvPr/>
        </p:nvCxnSpPr>
        <p:spPr>
          <a:xfrm>
            <a:off x="8671718" y="1953102"/>
            <a:ext cx="128906" cy="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1311334-57AE-4218-1E9B-840B832F5769}"/>
              </a:ext>
            </a:extLst>
          </p:cNvPr>
          <p:cNvCxnSpPr>
            <a:stCxn id="17" idx="3"/>
            <a:endCxn id="22" idx="2"/>
          </p:cNvCxnSpPr>
          <p:nvPr/>
        </p:nvCxnSpPr>
        <p:spPr>
          <a:xfrm flipV="1">
            <a:off x="9928384" y="1953102"/>
            <a:ext cx="101441" cy="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FA3EF50-4E9B-3FBA-F995-80324D5E2366}"/>
              </a:ext>
            </a:extLst>
          </p:cNvPr>
          <p:cNvGrpSpPr/>
          <p:nvPr/>
        </p:nvGrpSpPr>
        <p:grpSpPr>
          <a:xfrm>
            <a:off x="1301592" y="1383219"/>
            <a:ext cx="850108" cy="877352"/>
            <a:chOff x="498475" y="994308"/>
            <a:chExt cx="1488285" cy="14538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C87A530-F434-88AB-769C-FBAD8FE5D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75" y="994308"/>
              <a:ext cx="885111" cy="89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6F51C8A-698E-EE11-A267-9AC519D2F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155" y="1200275"/>
              <a:ext cx="1248166" cy="895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773B9AA-300E-1D16-ECC9-6E41935F9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10" y="1311544"/>
              <a:ext cx="1136650" cy="113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Picture 6">
            <a:extLst>
              <a:ext uri="{FF2B5EF4-FFF2-40B4-BE49-F238E27FC236}">
                <a16:creationId xmlns:a16="http://schemas.microsoft.com/office/drawing/2014/main" id="{BD49A761-3CC7-3F12-9B6F-BE856745D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97" y="1589996"/>
            <a:ext cx="598902" cy="63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Espace réservé du numéro de diapositive 48">
            <a:extLst>
              <a:ext uri="{FF2B5EF4-FFF2-40B4-BE49-F238E27FC236}">
                <a16:creationId xmlns:a16="http://schemas.microsoft.com/office/drawing/2014/main" id="{8D952F8D-8BD8-E747-4575-6FAE3C8B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4</a:t>
            </a:fld>
            <a:endParaRPr lang="fr-FR"/>
          </a:p>
        </p:txBody>
      </p:sp>
      <p:sp>
        <p:nvSpPr>
          <p:cNvPr id="5" name="Ellipse 18">
            <a:extLst>
              <a:ext uri="{FF2B5EF4-FFF2-40B4-BE49-F238E27FC236}">
                <a16:creationId xmlns:a16="http://schemas.microsoft.com/office/drawing/2014/main" id="{3A18795F-0D0B-B2E5-9596-7562779BCD46}"/>
              </a:ext>
            </a:extLst>
          </p:cNvPr>
          <p:cNvSpPr/>
          <p:nvPr/>
        </p:nvSpPr>
        <p:spPr>
          <a:xfrm>
            <a:off x="8742950" y="412489"/>
            <a:ext cx="1237615" cy="732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54000" tIns="45720" rIns="54000" bIns="45720" rtlCol="0" anchor="ctr"/>
          <a:lstStyle/>
          <a:p>
            <a:pPr algn="ctr"/>
            <a:r>
              <a:rPr lang="fr-FR" sz="900"/>
              <a:t>Modèle du réseau</a:t>
            </a:r>
            <a:endParaRPr lang="fr-FR" sz="900">
              <a:ea typeface="Calibri"/>
              <a:cs typeface="Calibri"/>
            </a:endParaRPr>
          </a:p>
        </p:txBody>
      </p:sp>
      <p:cxnSp>
        <p:nvCxnSpPr>
          <p:cNvPr id="7" name="Connecteur droit avec flèche 31">
            <a:extLst>
              <a:ext uri="{FF2B5EF4-FFF2-40B4-BE49-F238E27FC236}">
                <a16:creationId xmlns:a16="http://schemas.microsoft.com/office/drawing/2014/main" id="{84E9D0C4-3ADD-E1FF-1B6C-99A62BF02535}"/>
              </a:ext>
            </a:extLst>
          </p:cNvPr>
          <p:cNvCxnSpPr>
            <a:cxnSpLocks/>
            <a:stCxn id="5" idx="4"/>
            <a:endCxn id="17" idx="0"/>
          </p:cNvCxnSpPr>
          <p:nvPr/>
        </p:nvCxnSpPr>
        <p:spPr>
          <a:xfrm>
            <a:off x="9361758" y="1144961"/>
            <a:ext cx="2746" cy="50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2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33661A-9A6B-8206-ECBD-B0ECE5849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de votre attention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627BB-9814-3A14-C8E8-E9BCC65A8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800740-5842-4D43-93B0-64071C37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ECEA-D9C3-40CA-9C92-48C790B56D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840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8CBA9EE2F3B428F0B4AA11EE34E67" ma:contentTypeVersion="8" ma:contentTypeDescription="Crée un document." ma:contentTypeScope="" ma:versionID="619c995bd2d5b90b9e9eda5342de8607">
  <xsd:schema xmlns:xsd="http://www.w3.org/2001/XMLSchema" xmlns:xs="http://www.w3.org/2001/XMLSchema" xmlns:p="http://schemas.microsoft.com/office/2006/metadata/properties" xmlns:ns3="26e17731-f6b6-434b-abf2-1317dcd9cbcf" xmlns:ns4="2d07c816-daa7-4d77-8c21-fc594f6ae6da" targetNamespace="http://schemas.microsoft.com/office/2006/metadata/properties" ma:root="true" ma:fieldsID="d7a8c6ad000a08faabcccebf9c0b0d7e" ns3:_="" ns4:_="">
    <xsd:import namespace="26e17731-f6b6-434b-abf2-1317dcd9cbcf"/>
    <xsd:import namespace="2d07c816-daa7-4d77-8c21-fc594f6ae6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17731-f6b6-434b-abf2-1317dcd9c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7c816-daa7-4d77-8c21-fc594f6ae6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e17731-f6b6-434b-abf2-1317dcd9cb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1D56AA-1117-4325-9B7E-C5B48F85639D}">
  <ds:schemaRefs>
    <ds:schemaRef ds:uri="26e17731-f6b6-434b-abf2-1317dcd9cbcf"/>
    <ds:schemaRef ds:uri="2d07c816-daa7-4d77-8c21-fc594f6ae6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222423-BDA1-477C-AB42-36BDC331D4A0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26e17731-f6b6-434b-abf2-1317dcd9cbcf"/>
    <ds:schemaRef ds:uri="http://schemas.microsoft.com/office/infopath/2007/PartnerControls"/>
    <ds:schemaRef ds:uri="2d07c816-daa7-4d77-8c21-fc594f6ae6da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88ABFCD-E59B-42AA-91D9-D4E6506C7D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Grand écran</PresentationFormat>
  <Paragraphs>186</Paragraphs>
  <Slides>5</Slides>
  <Notes>3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Chef d’œuvre : Frui’TSE</vt:lpstr>
      <vt:lpstr>Description du projet</vt:lpstr>
      <vt:lpstr>Plan d’architecture (apprentissage)</vt:lpstr>
      <vt:lpstr>Plan d’architecture (test)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d’œuvre : Frui’TSE</dc:title>
  <dc:creator>Melissa Paolone</dc:creator>
  <cp:lastModifiedBy>Melissa Paolone</cp:lastModifiedBy>
  <cp:revision>2</cp:revision>
  <dcterms:created xsi:type="dcterms:W3CDTF">2023-03-27T16:28:50Z</dcterms:created>
  <dcterms:modified xsi:type="dcterms:W3CDTF">2023-04-26T09:59:29Z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0x010100FC38CBA9EE2F3B428F0B4AA11EE34E67</vt:lpwstr>
  </property>
</Properties>
</file>