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7" r:id="rId3"/>
    <p:sldId id="306" r:id="rId4"/>
    <p:sldId id="308" r:id="rId5"/>
    <p:sldId id="285" r:id="rId6"/>
    <p:sldId id="260" r:id="rId7"/>
    <p:sldId id="286" r:id="rId8"/>
    <p:sldId id="304" r:id="rId9"/>
    <p:sldId id="268" r:id="rId10"/>
    <p:sldId id="309" r:id="rId11"/>
    <p:sldId id="287" r:id="rId12"/>
    <p:sldId id="261" r:id="rId13"/>
    <p:sldId id="288" r:id="rId14"/>
    <p:sldId id="269" r:id="rId15"/>
    <p:sldId id="310" r:id="rId16"/>
    <p:sldId id="263" r:id="rId17"/>
    <p:sldId id="307" r:id="rId18"/>
    <p:sldId id="264" r:id="rId19"/>
    <p:sldId id="270" r:id="rId20"/>
    <p:sldId id="271" r:id="rId21"/>
    <p:sldId id="289" r:id="rId22"/>
    <p:sldId id="291" r:id="rId23"/>
    <p:sldId id="290" r:id="rId24"/>
    <p:sldId id="292" r:id="rId25"/>
    <p:sldId id="311" r:id="rId26"/>
    <p:sldId id="293" r:id="rId27"/>
    <p:sldId id="294" r:id="rId28"/>
    <p:sldId id="298" r:id="rId29"/>
    <p:sldId id="295" r:id="rId30"/>
    <p:sldId id="296" r:id="rId31"/>
    <p:sldId id="297" r:id="rId32"/>
    <p:sldId id="272" r:id="rId33"/>
    <p:sldId id="305" r:id="rId34"/>
    <p:sldId id="273" r:id="rId35"/>
    <p:sldId id="274" r:id="rId36"/>
    <p:sldId id="299" r:id="rId37"/>
    <p:sldId id="279" r:id="rId38"/>
    <p:sldId id="278" r:id="rId39"/>
    <p:sldId id="300" r:id="rId40"/>
    <p:sldId id="312" r:id="rId41"/>
    <p:sldId id="280" r:id="rId42"/>
    <p:sldId id="313" r:id="rId43"/>
    <p:sldId id="281" r:id="rId44"/>
    <p:sldId id="282" r:id="rId45"/>
    <p:sldId id="302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466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6" autoAdjust="0"/>
    <p:restoredTop sz="94599" autoAdjust="0"/>
  </p:normalViewPr>
  <p:slideViewPr>
    <p:cSldViewPr snapToGrid="0" snapToObjects="1">
      <p:cViewPr>
        <p:scale>
          <a:sx n="106" d="100"/>
          <a:sy n="106" d="100"/>
        </p:scale>
        <p:origin x="288" y="7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68753" y="2877590"/>
            <a:ext cx="5184642" cy="1800581"/>
          </a:xfrm>
        </p:spPr>
        <p:txBody>
          <a:bodyPr anchor="t"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3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8753" y="2378662"/>
            <a:ext cx="5184642" cy="1800581"/>
          </a:xfrm>
        </p:spPr>
        <p:txBody>
          <a:bodyPr anchor="t"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8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3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f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01009" y="2762357"/>
            <a:ext cx="4462057" cy="912858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52714" y="2161891"/>
            <a:ext cx="4435780" cy="599479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9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11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8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52714" y="2424110"/>
            <a:ext cx="5120286" cy="335441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01009" y="2762357"/>
            <a:ext cx="4371991" cy="77774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13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7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4045957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645702" y="787872"/>
            <a:ext cx="4041097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11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1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ntent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ntent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407686" y="4674699"/>
            <a:ext cx="1774414" cy="357110"/>
            <a:chOff x="7407686" y="4674699"/>
            <a:chExt cx="1774414" cy="3571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86" y="4694648"/>
              <a:ext cx="1607439" cy="33716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8791575" y="4730750"/>
              <a:ext cx="244475" cy="19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8723194" y="4674699"/>
              <a:ext cx="458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50" dirty="0"/>
                <a:t>‘17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18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3" r:id="rId5"/>
    <p:sldLayoutId id="2147483654" r:id="rId6"/>
    <p:sldLayoutId id="2147483652" r:id="rId7"/>
    <p:sldLayoutId id="2147483665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63646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63646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3646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3646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3646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6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87" y="3112980"/>
            <a:ext cx="5184642" cy="1800581"/>
          </a:xfrm>
        </p:spPr>
        <p:txBody>
          <a:bodyPr/>
          <a:lstStyle/>
          <a:p>
            <a:r>
              <a:rPr lang="ru-RU" dirty="0"/>
              <a:t>11 </a:t>
            </a:r>
            <a:r>
              <a:rPr lang="en-US" dirty="0"/>
              <a:t>debugging tricks in </a:t>
            </a:r>
            <a:r>
              <a:rPr lang="en-US" dirty="0" err="1" smtClean="0"/>
              <a:t>Magento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15" y="262551"/>
            <a:ext cx="1722366" cy="22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518" y="1607667"/>
            <a:ext cx="50097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Ui</a:t>
            </a:r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C</a:t>
            </a:r>
            <a:r>
              <a:rPr lang="en-US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omponent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6757">
            <a:off x="896528" y="1784449"/>
            <a:ext cx="4022995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2" y="1229737"/>
            <a:ext cx="1824340" cy="1484768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441453" y="162962"/>
            <a:ext cx="3818610" cy="1195057"/>
          </a:xfrm>
          <a:prstGeom prst="wedgeEllipseCallout">
            <a:avLst>
              <a:gd name="adj1" fmla="val -22730"/>
              <a:gd name="adj2" fmla="val 897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order to debug </a:t>
            </a:r>
            <a:r>
              <a:rPr lang="en-US" dirty="0" err="1" smtClean="0"/>
              <a:t>Ui</a:t>
            </a:r>
            <a:r>
              <a:rPr lang="en-US" dirty="0" smtClean="0"/>
              <a:t> components – you need to think as </a:t>
            </a:r>
            <a:r>
              <a:rPr lang="en-US" dirty="0" err="1" smtClean="0"/>
              <a:t>Ui</a:t>
            </a:r>
            <a:r>
              <a:rPr lang="en-US" dirty="0" smtClean="0"/>
              <a:t> components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9720" y="2507810"/>
            <a:ext cx="2064280" cy="2165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66" y="3079310"/>
            <a:ext cx="1948926" cy="206419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4730339" y="1447020"/>
            <a:ext cx="2503335" cy="1715067"/>
          </a:xfrm>
          <a:prstGeom prst="cloudCallout">
            <a:avLst>
              <a:gd name="adj1" fmla="val 505"/>
              <a:gd name="adj2" fmla="val 957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debug </a:t>
            </a:r>
            <a:r>
              <a:rPr lang="en-US" dirty="0" err="1" smtClean="0"/>
              <a:t>Ui</a:t>
            </a:r>
            <a:r>
              <a:rPr lang="en-US" dirty="0" smtClean="0"/>
              <a:t> components?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4" y="1797332"/>
            <a:ext cx="1228506" cy="139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68" y="1797332"/>
            <a:ext cx="1646410" cy="1509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02" y="3591249"/>
            <a:ext cx="1950895" cy="12226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47" y="875225"/>
            <a:ext cx="2597002" cy="13634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6094" y="71729"/>
            <a:ext cx="56538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Technology 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8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4475" y="1303550"/>
            <a:ext cx="25651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Andale Mono" charset="0"/>
                <a:cs typeface="Andale Mono" charset="0"/>
              </a:rPr>
              <a:t>Knockout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Andale Mono" charset="0"/>
              <a:cs typeface="Andale Mono" charset="0"/>
            </a:endParaRPr>
          </a:p>
          <a:p>
            <a:pPr algn="ctr"/>
            <a:r>
              <a:rPr lang="en-US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Andale Mono" charset="0"/>
                <a:cs typeface="Andale Mono" charset="0"/>
              </a:rPr>
              <a:t>context debugger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3087" y="1640481"/>
            <a:ext cx="1606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Bungee Inline" charset="0"/>
                <a:cs typeface="Bungee Inline" charset="0"/>
              </a:rPr>
              <a:t>UiRegistry</a:t>
            </a:r>
            <a:endParaRPr lang="en-US" sz="2400" b="1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Bungee Inline" charset="0"/>
              <a:cs typeface="Bungee Inlin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08" y="2651002"/>
            <a:ext cx="1302945" cy="13029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03541" y="2651002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registry = </a:t>
            </a:r>
            <a:r>
              <a:rPr lang="en-US" b="1" dirty="0"/>
              <a:t>require</a:t>
            </a:r>
            <a:r>
              <a:rPr lang="en-US" dirty="0"/>
              <a:t>('</a:t>
            </a:r>
            <a:r>
              <a:rPr lang="en-US" dirty="0" err="1">
                <a:solidFill>
                  <a:schemeClr val="accent3"/>
                </a:solidFill>
              </a:rPr>
              <a:t>uiRegistry</a:t>
            </a:r>
            <a:r>
              <a:rPr lang="en-US" dirty="0"/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4129" y="-43901"/>
            <a:ext cx="46394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Debugging tools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5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550"/>
            <a:ext cx="8229600" cy="397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 </a:t>
            </a:r>
            <a:r>
              <a:rPr lang="en-US" dirty="0" smtClean="0"/>
              <a:t>at the code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259" y="916125"/>
            <a:ext cx="866064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2400" dirty="0" err="1" smtClean="0"/>
              <a:t>Magento_Ui</a:t>
            </a:r>
            <a:r>
              <a:rPr lang="en-US" sz="2400" dirty="0" smtClean="0"/>
              <a:t>/</a:t>
            </a:r>
            <a:r>
              <a:rPr lang="en-US" sz="2400" dirty="0" err="1" smtClean="0"/>
              <a:t>js</a:t>
            </a:r>
            <a:r>
              <a:rPr lang="en-US" sz="2400" dirty="0" smtClean="0"/>
              <a:t>/grid/columns/column</a:t>
            </a:r>
          </a:p>
          <a:p>
            <a:pPr marL="685800" indent="-685800">
              <a:buFontTx/>
              <a:buChar char="-"/>
            </a:pPr>
            <a:r>
              <a:rPr lang="en-US" sz="2400" dirty="0" err="1" smtClean="0"/>
              <a:t>Magento_Ui</a:t>
            </a:r>
            <a:r>
              <a:rPr lang="en-US" sz="2400" dirty="0" smtClean="0"/>
              <a:t>/</a:t>
            </a:r>
            <a:r>
              <a:rPr lang="en-US" sz="2400" dirty="0" err="1" smtClean="0"/>
              <a:t>js</a:t>
            </a:r>
            <a:r>
              <a:rPr lang="en-US" sz="2400" dirty="0" smtClean="0"/>
              <a:t>/grid/provider</a:t>
            </a:r>
          </a:p>
          <a:p>
            <a:pPr marL="685800" indent="-685800">
              <a:buFontTx/>
              <a:buChar char="-"/>
            </a:pPr>
            <a:r>
              <a:rPr lang="en-US" sz="2400" dirty="0" err="1" smtClean="0"/>
              <a:t>Magento</a:t>
            </a:r>
            <a:r>
              <a:rPr lang="en-US" sz="2400" dirty="0" smtClean="0"/>
              <a:t>\Framework\View\Element\</a:t>
            </a:r>
            <a:r>
              <a:rPr lang="en-US" sz="2400" dirty="0" err="1" smtClean="0"/>
              <a:t>UiComponentFactory</a:t>
            </a:r>
            <a:endParaRPr lang="en-US" sz="2400" dirty="0" smtClean="0"/>
          </a:p>
          <a:p>
            <a:pPr marL="685800" indent="-685800">
              <a:buFontTx/>
              <a:buChar char="-"/>
            </a:pPr>
            <a:r>
              <a:rPr lang="en-US" sz="2400" dirty="0" err="1"/>
              <a:t>Magento</a:t>
            </a:r>
            <a:r>
              <a:rPr lang="en-US" sz="2400" dirty="0"/>
              <a:t>\</a:t>
            </a:r>
            <a:r>
              <a:rPr lang="en-US" sz="2400" dirty="0" err="1"/>
              <a:t>Ui</a:t>
            </a:r>
            <a:r>
              <a:rPr lang="en-US" sz="2400" dirty="0"/>
              <a:t>\</a:t>
            </a:r>
            <a:r>
              <a:rPr lang="en-US" sz="2400" dirty="0" err="1"/>
              <a:t>Config</a:t>
            </a:r>
            <a:r>
              <a:rPr lang="en-US" sz="2400" dirty="0"/>
              <a:t>\Data</a:t>
            </a:r>
          </a:p>
          <a:p>
            <a:pPr marL="685800" indent="-685800">
              <a:buFontTx/>
              <a:buChar char="-"/>
            </a:pPr>
            <a:endParaRPr lang="en-US" sz="2400" dirty="0"/>
          </a:p>
          <a:p>
            <a:pPr marL="685800" indent="-685800">
              <a:buFontTx/>
              <a:buChar char="-"/>
            </a:pPr>
            <a:endParaRPr lang="en-US" sz="2400" dirty="0" smtClean="0"/>
          </a:p>
          <a:p>
            <a:pPr marL="685800" indent="-685800">
              <a:buFontTx/>
              <a:buChar char="-"/>
            </a:pPr>
            <a:endParaRPr lang="en-US" sz="2400" dirty="0" smtClean="0"/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923" y="1607667"/>
            <a:ext cx="62889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Frontend </a:t>
            </a:r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ger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6757">
            <a:off x="3277990" y="1874887"/>
            <a:ext cx="4022995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Frontend logger</a:t>
            </a:r>
            <a:r>
              <a:rPr lang="ru-RU" dirty="0" smtClean="0"/>
              <a:t> </a:t>
            </a:r>
            <a:r>
              <a:rPr lang="en-US" dirty="0" smtClean="0"/>
              <a:t>for Dummies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9" y="1388788"/>
            <a:ext cx="7260198" cy="449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9" y="2159790"/>
            <a:ext cx="7260198" cy="407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9" y="2888391"/>
            <a:ext cx="7260198" cy="467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9" y="3745164"/>
            <a:ext cx="7218149" cy="3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1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Enable Frontend Logger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286" y="2029576"/>
            <a:ext cx="4896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consoleLogger.</a:t>
            </a:r>
            <a:r>
              <a:rPr lang="en-US" sz="2400" dirty="0" err="1">
                <a:solidFill>
                  <a:srgbClr val="FF0000"/>
                </a:solidFill>
              </a:rPr>
              <a:t>setDisplayLevel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6897BB"/>
                </a:solidFill>
              </a:rPr>
              <a:t>5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CC7832"/>
                </a:solidFill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XhProf</a:t>
            </a:r>
            <a:r>
              <a:rPr lang="en-US" dirty="0" smtClean="0"/>
              <a:t> theory and brief practice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994501"/>
            <a:ext cx="8229600" cy="35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5508" y="1827271"/>
            <a:ext cx="5051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XHProf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XHGui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76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Engineer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Kovalenko </a:t>
            </a:r>
            <a:r>
              <a:rPr lang="en-US" dirty="0" err="1"/>
              <a:t>Serhii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%20Shot%202017-10-14%20at%204.13.47%20PM.png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24" y="308263"/>
            <a:ext cx="5761419" cy="4182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343" y="2155832"/>
            <a:ext cx="8229600" cy="39703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Magento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Colle</a:t>
            </a:r>
            <a:r>
              <a:rPr lang="en-US" sz="53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ction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84" y="1475714"/>
            <a:ext cx="4022995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278" y="201739"/>
            <a:ext cx="2693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17" y="1230061"/>
            <a:ext cx="5198147" cy="38171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38613" y="2676989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Flat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7363" y="3381421"/>
            <a:ext cx="1556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EAV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9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7254" y="1431075"/>
            <a:ext cx="40532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$SQL = $collection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getSelect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-&gt;__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toString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037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158" y="179104"/>
            <a:ext cx="32624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 Page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7492" y="2481345"/>
            <a:ext cx="51427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/>
              <a:t>Magento</a:t>
            </a:r>
            <a:r>
              <a:rPr lang="en-US" sz="2000" dirty="0"/>
              <a:t>\Catalog\Block\Product\</a:t>
            </a:r>
            <a:r>
              <a:rPr lang="en-US" sz="2000" dirty="0" err="1"/>
              <a:t>ListProduct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1811" y="1456942"/>
            <a:ext cx="36984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Check</a:t>
            </a:r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22" y="1113973"/>
            <a:ext cx="4022995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561"/>
            <a:ext cx="8229600" cy="397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place order in one click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363" y="1008577"/>
            <a:ext cx="779402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    Address 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Shipping method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865278" y="1307669"/>
            <a:ext cx="318613" cy="2186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68" y="3784748"/>
            <a:ext cx="2070864" cy="6228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547747" y="1389479"/>
            <a:ext cx="318613" cy="2186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60198" y="1961095"/>
            <a:ext cx="318613" cy="2186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412693" y="3189874"/>
            <a:ext cx="318613" cy="2186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17" y="2798993"/>
            <a:ext cx="2516360" cy="2085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00" y="305243"/>
            <a:ext cx="1912731" cy="191273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332">
            <a:off x="2347380" y="1793650"/>
            <a:ext cx="2190436" cy="150318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51" flipH="1">
            <a:off x="4243765" y="1805605"/>
            <a:ext cx="2339093" cy="150318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3175" y="1739315"/>
            <a:ext cx="1950412" cy="15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Order placement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patch from {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}/checkout/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MageConfCheckout.patch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Command: bin/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magento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setup:upgrade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–keep-generated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any product on backend</a:t>
            </a:r>
          </a:p>
        </p:txBody>
      </p:sp>
    </p:spTree>
    <p:extLst>
      <p:ext uri="{BB962C8B-B14F-4D97-AF65-F5344CB8AC3E}">
        <p14:creationId xmlns:p14="http://schemas.microsoft.com/office/powerpoint/2010/main" val="5892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rollback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2185" y="1327742"/>
            <a:ext cx="5889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$connection-&gt;</a:t>
            </a:r>
            <a:r>
              <a:rPr lang="en-US" sz="2800" dirty="0" err="1">
                <a:solidFill>
                  <a:srgbClr val="FF0000"/>
                </a:solidFill>
              </a:rPr>
              <a:t>beginTransaction</a:t>
            </a:r>
            <a:r>
              <a:rPr lang="en-US" sz="2800" dirty="0"/>
              <a:t>()</a:t>
            </a:r>
            <a:r>
              <a:rPr lang="en-US" sz="2800" dirty="0">
                <a:solidFill>
                  <a:srgbClr val="CC7832"/>
                </a:solidFill>
              </a:rPr>
              <a:t>;</a:t>
            </a:r>
            <a:br>
              <a:rPr lang="en-US" sz="2800" dirty="0">
                <a:solidFill>
                  <a:srgbClr val="CC7832"/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//...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is-IS" sz="28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All persisted into database data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is-IS" sz="2800" dirty="0" smtClean="0">
                <a:solidFill>
                  <a:schemeClr val="accent6">
                    <a:lumMod val="75000"/>
                  </a:schemeClr>
                </a:solidFill>
              </a:rPr>
              <a:t>…Will be reverted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/>
              <a:t>$connection-&gt;</a:t>
            </a:r>
            <a:r>
              <a:rPr lang="en-US" sz="2800" dirty="0">
                <a:solidFill>
                  <a:srgbClr val="FF0000"/>
                </a:solidFill>
              </a:rPr>
              <a:t>rollback</a:t>
            </a:r>
            <a:r>
              <a:rPr lang="en-US" sz="2800" dirty="0"/>
              <a:t>()</a:t>
            </a:r>
            <a:r>
              <a:rPr lang="en-US" sz="2800" dirty="0">
                <a:solidFill>
                  <a:srgbClr val="CC7832"/>
                </a:solidFill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47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550"/>
            <a:ext cx="8229600" cy="3970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54" y="515486"/>
            <a:ext cx="1739056" cy="1739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4902" y="3705129"/>
            <a:ext cx="783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sereban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/mageconf2017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71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 hack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8141" y="1680215"/>
            <a:ext cx="7698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C7832"/>
                </a:solidFill>
                <a:effectLst/>
              </a:rPr>
              <a:t>public function</a:t>
            </a:r>
            <a:r>
              <a:rPr lang="en-US" sz="24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effectLst/>
              </a:rPr>
              <a:t>setData</a:t>
            </a:r>
            <a:r>
              <a:rPr lang="en-US" sz="2400" dirty="0" smtClean="0">
                <a:effectLst/>
              </a:rPr>
              <a:t>(</a:t>
            </a:r>
            <a:r>
              <a:rPr lang="en-US" sz="2400" dirty="0" smtClean="0">
                <a:solidFill>
                  <a:srgbClr val="9876AA"/>
                </a:solidFill>
                <a:effectLst/>
              </a:rPr>
              <a:t>$key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 smtClean="0">
                <a:solidFill>
                  <a:srgbClr val="9876AA"/>
                </a:solidFill>
                <a:effectLst/>
              </a:rPr>
              <a:t>$value </a:t>
            </a:r>
            <a:r>
              <a:rPr lang="en-US" sz="2400" dirty="0" smtClean="0">
                <a:effectLst/>
              </a:rPr>
              <a:t>= 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null</a:t>
            </a:r>
            <a:r>
              <a:rPr lang="en-US" sz="2400" dirty="0" smtClean="0">
                <a:effectLst/>
              </a:rPr>
              <a:t>)</a:t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>{</a:t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effectLst/>
              </a:rPr>
              <a:t>//Avoid session storage modification</a:t>
            </a:r>
            <a:br>
              <a:rPr lang="en-US" sz="2400" dirty="0" smtClean="0">
                <a:solidFill>
                  <a:srgbClr val="808080"/>
                </a:solidFill>
                <a:effectLst/>
              </a:rPr>
            </a:br>
            <a:r>
              <a:rPr lang="en-US" sz="2400" dirty="0" smtClean="0">
                <a:effectLst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77" y="408160"/>
            <a:ext cx="2540000" cy="2540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90" y="566950"/>
            <a:ext cx="2654174" cy="2654174"/>
          </a:xfrm>
        </p:spPr>
      </p:pic>
      <p:sp>
        <p:nvSpPr>
          <p:cNvPr id="8" name="Rectangle 7"/>
          <p:cNvSpPr/>
          <p:nvPr/>
        </p:nvSpPr>
        <p:spPr>
          <a:xfrm>
            <a:off x="1562366" y="3576746"/>
            <a:ext cx="64604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 loading or redirects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1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checkout success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624475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9" y="1450665"/>
            <a:ext cx="1897871" cy="1436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3609952"/>
            <a:ext cx="3403911" cy="6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4" y="-15047"/>
            <a:ext cx="9230264" cy="5158547"/>
          </a:xfrm>
        </p:spPr>
      </p:pic>
    </p:spTree>
    <p:extLst>
      <p:ext uri="{BB962C8B-B14F-4D97-AF65-F5344CB8AC3E}">
        <p14:creationId xmlns:p14="http://schemas.microsoft.com/office/powerpoint/2010/main" val="8507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 at the code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190" y="1422566"/>
            <a:ext cx="60308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Magento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\Checkout\Controller\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Onepage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\Success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Magento</a:t>
            </a:r>
            <a:r>
              <a:rPr lang="en-US" sz="2000" dirty="0"/>
              <a:t>\Checkout\Model\Session</a:t>
            </a:r>
          </a:p>
          <a:p>
            <a:pPr marL="342900" indent="-342900">
              <a:buFontTx/>
              <a:buChar char="-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8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269" y="1055008"/>
            <a:ext cx="5804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Magento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Set</a:t>
            </a:r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up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0393">
            <a:off x="4859748" y="1343603"/>
            <a:ext cx="4022995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046" y="1135464"/>
            <a:ext cx="133643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2.0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75987" y="1135464"/>
            <a:ext cx="133643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65890" y="1135464"/>
            <a:ext cx="133643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0572" y="129616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s-I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4365" y="2763228"/>
            <a:ext cx="23564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 script</a:t>
            </a:r>
            <a:endParaRPr lang="en-US" sz="3600" b="0" cap="none" spc="0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33796" y="2573984"/>
            <a:ext cx="1874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 script</a:t>
            </a:r>
            <a:endParaRPr lang="en-US" sz="2800" b="0" cap="none" spc="0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9756" y="2952481"/>
            <a:ext cx="2597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 script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1708" y="3337201"/>
            <a:ext cx="13919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 script</a:t>
            </a:r>
            <a:endParaRPr lang="en-US" sz="2000" b="0" cap="none" spc="0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046" y="132348"/>
            <a:ext cx="30091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Flow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5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Apply {</a:t>
            </a:r>
            <a:r>
              <a:rPr lang="en-US" dirty="0" err="1" smtClean="0"/>
              <a:t>github</a:t>
            </a:r>
            <a:r>
              <a:rPr lang="en-US" dirty="0" smtClean="0"/>
              <a:t>}/setup/</a:t>
            </a:r>
            <a:r>
              <a:rPr lang="en-US" dirty="0" err="1" smtClean="0"/>
              <a:t>MageConfSetup.patch</a:t>
            </a:r>
            <a:endParaRPr lang="en-US" dirty="0" smtClean="0"/>
          </a:p>
          <a:p>
            <a:r>
              <a:rPr lang="en-US" dirty="0" smtClean="0"/>
              <a:t>Command: bin/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 smtClean="0"/>
              <a:t>setup:upgrade</a:t>
            </a:r>
            <a:r>
              <a:rPr lang="en-US" dirty="0" smtClean="0"/>
              <a:t> –keep-generated</a:t>
            </a:r>
          </a:p>
          <a:p>
            <a:r>
              <a:rPr lang="is-IS" dirty="0" smtClean="0"/>
              <a:t>Change </a:t>
            </a:r>
            <a:r>
              <a:rPr lang="is-IS" dirty="0" smtClean="0"/>
              <a:t>anything in MageConfSetup/InstallSchema.php</a:t>
            </a:r>
          </a:p>
          <a:p>
            <a:r>
              <a:rPr lang="is-IS" dirty="0" smtClean="0"/>
              <a:t>Do bin/magento setup:upgrade –keep-generated </a:t>
            </a:r>
            <a:r>
              <a:rPr lang="is-IS" dirty="0" smtClean="0"/>
              <a:t>again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2323" y="3325816"/>
            <a:ext cx="483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Repeat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Profit!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36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36497"/>
            <a:ext cx="8229600" cy="397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 not recognize my command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11300"/>
            <a:ext cx="8717280" cy="21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Apply patch {</a:t>
            </a:r>
            <a:r>
              <a:rPr lang="en-US" dirty="0" err="1" smtClean="0"/>
              <a:t>github</a:t>
            </a:r>
            <a:r>
              <a:rPr lang="en-US" dirty="0" smtClean="0"/>
              <a:t>}/cli/</a:t>
            </a:r>
            <a:r>
              <a:rPr lang="en-US" dirty="0" err="1" smtClean="0"/>
              <a:t>cli_bug.patch</a:t>
            </a:r>
            <a:endParaRPr lang="en-US" dirty="0" smtClean="0"/>
          </a:p>
          <a:p>
            <a:r>
              <a:rPr lang="en-US" dirty="0" smtClean="0"/>
              <a:t>Command: bin/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 smtClean="0"/>
              <a:t>setup:upgrade</a:t>
            </a:r>
            <a:endParaRPr lang="en-US" dirty="0" smtClean="0"/>
          </a:p>
          <a:p>
            <a:r>
              <a:rPr lang="en-US" dirty="0" smtClean="0"/>
              <a:t>Do any other CLI command</a:t>
            </a:r>
          </a:p>
          <a:p>
            <a:r>
              <a:rPr lang="en-US" dirty="0" smtClean="0"/>
              <a:t>Observe</a:t>
            </a:r>
            <a:r>
              <a:rPr lang="ru-RU" dirty="0" smtClean="0"/>
              <a:t> </a:t>
            </a:r>
            <a:r>
              <a:rPr lang="en-US" dirty="0" smtClean="0"/>
              <a:t>error shown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8172" y="2110085"/>
            <a:ext cx="22076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Lay</a:t>
            </a:r>
            <a:r>
              <a:rPr lang="en-US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03" y="1747019"/>
            <a:ext cx="4022995" cy="25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8315" y="2019649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XML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0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Override troubleshooting</a:t>
            </a:r>
          </a:p>
          <a:p>
            <a:r>
              <a:rPr lang="en-US" dirty="0"/>
              <a:t>Validation errors</a:t>
            </a:r>
          </a:p>
          <a:p>
            <a:r>
              <a:rPr lang="en-US" dirty="0"/>
              <a:t>Area specific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become XML guru?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5" y="1668227"/>
            <a:ext cx="2971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689" y="1055008"/>
            <a:ext cx="322395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Magento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Rou</a:t>
            </a:r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0393">
            <a:off x="3537083" y="2021436"/>
            <a:ext cx="3546599" cy="2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404 Page debug tricks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5974" y="1017743"/>
            <a:ext cx="2895940" cy="709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5972" y="2065634"/>
            <a:ext cx="2895942" cy="5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5971" y="2999853"/>
            <a:ext cx="2895943" cy="5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</a:t>
            </a:r>
            <a:r>
              <a:rPr lang="en-US" dirty="0" smtClean="0"/>
              <a:t> Rewrite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15971" y="3873626"/>
            <a:ext cx="2895943" cy="63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Let`s look </a:t>
            </a:r>
            <a:r>
              <a:rPr lang="en-US" dirty="0" smtClean="0"/>
              <a:t>at the code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1418" y="2110085"/>
            <a:ext cx="67249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/>
              <a:t>Magento</a:t>
            </a:r>
            <a:r>
              <a:rPr lang="en-US" sz="2800" dirty="0"/>
              <a:t>\Framework\App\</a:t>
            </a:r>
            <a:r>
              <a:rPr lang="en-US" sz="2800" dirty="0" err="1"/>
              <a:t>FrontController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8055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3116" y="1838481"/>
            <a:ext cx="2082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 &amp; A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35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550"/>
            <a:ext cx="8229600" cy="397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03279" y="642582"/>
            <a:ext cx="1520982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3004890" y="1357156"/>
            <a:ext cx="932722" cy="6262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837477" y="2109458"/>
            <a:ext cx="1520982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3195009" y="2573339"/>
            <a:ext cx="2698148" cy="7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5948127" y="2172832"/>
            <a:ext cx="1520982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5125399" y="923239"/>
            <a:ext cx="1583219" cy="5831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708618" y="1267270"/>
            <a:ext cx="1431956" cy="47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00396" y="3922793"/>
            <a:ext cx="1431956" cy="47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20" name="Elbow Connector 19"/>
          <p:cNvCxnSpPr>
            <a:endCxn id="14" idx="1"/>
          </p:cNvCxnSpPr>
          <p:nvPr/>
        </p:nvCxnSpPr>
        <p:spPr>
          <a:xfrm rot="16200000" flipH="1">
            <a:off x="4739382" y="1244744"/>
            <a:ext cx="1249593" cy="11678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525101" y="3078178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55413" y="3078178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01943" y="3078178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32255" y="3078178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28988" y="3078178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324" y="3327148"/>
            <a:ext cx="3954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s-I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…................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83065" y="3013294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6425" y="3013295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29707" y="3013294"/>
            <a:ext cx="425513" cy="49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90" y="206661"/>
            <a:ext cx="950614" cy="8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5710" y="878814"/>
            <a:ext cx="6647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my custom 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block?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6473" y="3058963"/>
            <a:ext cx="6504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block</a:t>
            </a:r>
            <a:r>
              <a:rPr lang="en-US" dirty="0"/>
              <a:t> class</a:t>
            </a:r>
            <a:r>
              <a:rPr lang="en-US" dirty="0">
                <a:solidFill>
                  <a:srgbClr val="6A8759"/>
                </a:solidFill>
              </a:rPr>
              <a:t>="</a:t>
            </a:r>
            <a:r>
              <a:rPr lang="en-US" dirty="0" err="1" smtClean="0">
                <a:solidFill>
                  <a:srgbClr val="6A8759"/>
                </a:solidFill>
              </a:rPr>
              <a:t>Magento</a:t>
            </a:r>
            <a:r>
              <a:rPr lang="en-US" dirty="0" smtClean="0">
                <a:solidFill>
                  <a:srgbClr val="6A8759"/>
                </a:solidFill>
              </a:rPr>
              <a:t>\Framework\View\</a:t>
            </a:r>
            <a:r>
              <a:rPr lang="en-US" dirty="0" err="1" smtClean="0">
                <a:solidFill>
                  <a:srgbClr val="6A8759"/>
                </a:solidFill>
              </a:rPr>
              <a:t>CustomBlock</a:t>
            </a:r>
            <a:r>
              <a:rPr lang="en-US" dirty="0" smtClean="0">
                <a:solidFill>
                  <a:srgbClr val="6A8759"/>
                </a:solidFill>
              </a:rPr>
              <a:t>"   		</a:t>
            </a:r>
            <a:r>
              <a:rPr lang="en-US" dirty="0" smtClean="0"/>
              <a:t>name</a:t>
            </a:r>
            <a:r>
              <a:rPr lang="en-US" dirty="0" smtClean="0">
                <a:solidFill>
                  <a:srgbClr val="6A8759"/>
                </a:solidFill>
              </a:rPr>
              <a:t>=”</a:t>
            </a:r>
            <a:r>
              <a:rPr lang="en-US" dirty="0" err="1" smtClean="0">
                <a:solidFill>
                  <a:srgbClr val="6A8759"/>
                </a:solidFill>
              </a:rPr>
              <a:t>custom.block.name</a:t>
            </a:r>
            <a:r>
              <a:rPr lang="en-US" dirty="0" smtClean="0">
                <a:solidFill>
                  <a:srgbClr val="6A8759"/>
                </a:solidFill>
              </a:rPr>
              <a:t>” 			</a:t>
            </a:r>
            <a:r>
              <a:rPr lang="en-US" dirty="0" smtClean="0"/>
              <a:t>template</a:t>
            </a:r>
            <a:r>
              <a:rPr lang="en-US" dirty="0" smtClean="0">
                <a:solidFill>
                  <a:srgbClr val="6A8759"/>
                </a:solidFill>
              </a:rPr>
              <a:t>=”</a:t>
            </a:r>
            <a:r>
              <a:rPr lang="en-US" dirty="0" err="1" smtClean="0">
                <a:solidFill>
                  <a:srgbClr val="6A8759"/>
                </a:solidFill>
              </a:rPr>
              <a:t>Magento_CustomModule</a:t>
            </a:r>
            <a:r>
              <a:rPr lang="en-US" dirty="0" smtClean="0">
                <a:solidFill>
                  <a:srgbClr val="6A8759"/>
                </a:solidFill>
              </a:rPr>
              <a:t>::</a:t>
            </a:r>
            <a:r>
              <a:rPr lang="en-US" dirty="0" err="1" smtClean="0">
                <a:solidFill>
                  <a:srgbClr val="6A8759"/>
                </a:solidFill>
              </a:rPr>
              <a:t>custom.phtml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en-US" dirty="0" smtClean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Layout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r>
              <a:rPr lang="en-US" dirty="0" smtClean="0"/>
              <a:t>Apply {</a:t>
            </a:r>
            <a:r>
              <a:rPr lang="en-US" dirty="0" err="1" smtClean="0"/>
              <a:t>github</a:t>
            </a:r>
            <a:r>
              <a:rPr lang="en-US" dirty="0"/>
              <a:t>}/</a:t>
            </a:r>
            <a:r>
              <a:rPr lang="en-US" dirty="0" smtClean="0"/>
              <a:t>layout/</a:t>
            </a:r>
            <a:r>
              <a:rPr lang="en-US" dirty="0" err="1" smtClean="0"/>
              <a:t>MageConfLayout.patch</a:t>
            </a:r>
            <a:endParaRPr lang="en-US" dirty="0" smtClean="0"/>
          </a:p>
          <a:p>
            <a:r>
              <a:rPr lang="en-US" dirty="0" smtClean="0"/>
              <a:t>bin/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/>
              <a:t>setup:upgrade</a:t>
            </a:r>
            <a:r>
              <a:rPr lang="en-US" dirty="0"/>
              <a:t> --</a:t>
            </a:r>
            <a:r>
              <a:rPr lang="en-US" dirty="0" smtClean="0"/>
              <a:t>keep-generated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/>
              <a:t>url</a:t>
            </a:r>
            <a:r>
              <a:rPr lang="en-US" dirty="0" smtClean="0"/>
              <a:t>}?</a:t>
            </a:r>
            <a:r>
              <a:rPr lang="en-US" dirty="0" err="1" smtClean="0"/>
              <a:t>render_layout_tree</a:t>
            </a:r>
            <a:r>
              <a:rPr lang="en-US" dirty="0" smtClean="0"/>
              <a:t>=1 </a:t>
            </a:r>
          </a:p>
          <a:p>
            <a:r>
              <a:rPr lang="en-US" dirty="0"/>
              <a:t>{</a:t>
            </a:r>
            <a:r>
              <a:rPr lang="en-US" dirty="0" err="1"/>
              <a:t>url</a:t>
            </a:r>
            <a:r>
              <a:rPr lang="en-US" dirty="0"/>
              <a:t>}?</a:t>
            </a:r>
            <a:r>
              <a:rPr lang="en-US" dirty="0" err="1" smtClean="0"/>
              <a:t>render_layout_tree</a:t>
            </a:r>
            <a:r>
              <a:rPr lang="en-US" dirty="0" smtClean="0"/>
              <a:t>=1&amp;expand=1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3569" y="587817"/>
            <a:ext cx="8547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8647" y="2250463"/>
            <a:ext cx="9845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3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0946" y="126321"/>
            <a:ext cx="410721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Magento</a:t>
            </a:r>
            <a:r>
              <a:rPr lang="en-US" sz="2000" dirty="0">
                <a:solidFill>
                  <a:srgbClr val="FF0000"/>
                </a:solidFill>
              </a:rPr>
              <a:t> Admin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-&gt; </a:t>
            </a:r>
            <a:r>
              <a:rPr lang="en-US" sz="2000" dirty="0"/>
              <a:t>Stores Configuration </a:t>
            </a:r>
            <a:endParaRPr lang="en-US" sz="2000" dirty="0" smtClean="0"/>
          </a:p>
          <a:p>
            <a:r>
              <a:rPr lang="en-US" sz="2000" dirty="0" smtClean="0"/>
              <a:t>-&gt; Advanced</a:t>
            </a:r>
          </a:p>
          <a:p>
            <a:r>
              <a:rPr lang="en-US" sz="2000" dirty="0" smtClean="0"/>
              <a:t>-&gt; </a:t>
            </a:r>
            <a:r>
              <a:rPr lang="en-US" sz="2000" dirty="0"/>
              <a:t>Developer </a:t>
            </a:r>
          </a:p>
          <a:p>
            <a:r>
              <a:rPr lang="en-US" sz="2000" dirty="0"/>
              <a:t>-&gt; </a:t>
            </a:r>
            <a:r>
              <a:rPr lang="en-US" sz="2000" dirty="0" smtClean="0"/>
              <a:t>Debug</a:t>
            </a:r>
          </a:p>
          <a:p>
            <a:r>
              <a:rPr lang="en-US" sz="2000" dirty="0" smtClean="0"/>
              <a:t>-&gt; Enable templates on </a:t>
            </a:r>
            <a:r>
              <a:rPr lang="en-US" sz="2000" dirty="0" err="1" smtClean="0"/>
              <a:t>StoreFront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2166435"/>
            <a:ext cx="7789653" cy="24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 </a:t>
            </a:r>
            <a:r>
              <a:rPr lang="en-US" dirty="0" smtClean="0"/>
              <a:t>at the code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767" y="1301053"/>
            <a:ext cx="843846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/>
              <a:t>Magento</a:t>
            </a:r>
            <a:r>
              <a:rPr lang="en-US" sz="2800" dirty="0" smtClean="0"/>
              <a:t>\Framework\View\Layout\</a:t>
            </a:r>
            <a:r>
              <a:rPr lang="en-US" sz="2800" dirty="0" err="1" smtClean="0"/>
              <a:t>GeneratorPool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/>
              <a:t>Magento</a:t>
            </a:r>
            <a:r>
              <a:rPr lang="en-US" sz="2800" dirty="0"/>
              <a:t>\Framework\Data\Structure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87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636466"/>
      </a:dk1>
      <a:lt1>
        <a:sysClr val="window" lastClr="FFFFFF"/>
      </a:lt1>
      <a:dk2>
        <a:srgbClr val="636466"/>
      </a:dk2>
      <a:lt2>
        <a:srgbClr val="FFFFFF"/>
      </a:lt2>
      <a:accent1>
        <a:srgbClr val="F26322"/>
      </a:accent1>
      <a:accent2>
        <a:srgbClr val="FBBC97"/>
      </a:accent2>
      <a:accent3>
        <a:srgbClr val="27A2A9"/>
      </a:accent3>
      <a:accent4>
        <a:srgbClr val="B1D3D6"/>
      </a:accent4>
      <a:accent5>
        <a:srgbClr val="AEB0B2"/>
      </a:accent5>
      <a:accent6>
        <a:srgbClr val="D9DADB"/>
      </a:accent6>
      <a:hlink>
        <a:srgbClr val="27A2A9"/>
      </a:hlink>
      <a:folHlink>
        <a:srgbClr val="27A2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14395</TotalTime>
  <Words>338</Words>
  <Application>Microsoft Macintosh PowerPoint</Application>
  <PresentationFormat>On-screen Show (16:9)</PresentationFormat>
  <Paragraphs>132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Andale Mono</vt:lpstr>
      <vt:lpstr>Bungee Inline</vt:lpstr>
      <vt:lpstr>Arial</vt:lpstr>
      <vt:lpstr>Office Theme</vt:lpstr>
      <vt:lpstr>11 debugging tricks in Magento   </vt:lpstr>
      <vt:lpstr>Kovalenko Serhii</vt:lpstr>
      <vt:lpstr>GitHub</vt:lpstr>
      <vt:lpstr>PowerPoint Presentation</vt:lpstr>
      <vt:lpstr>Layout</vt:lpstr>
      <vt:lpstr>PowerPoint Presentation</vt:lpstr>
      <vt:lpstr>Layout Tree</vt:lpstr>
      <vt:lpstr>Alternative</vt:lpstr>
      <vt:lpstr>Look at the code …</vt:lpstr>
      <vt:lpstr>PowerPoint Presentation</vt:lpstr>
      <vt:lpstr>PowerPoint Presentation</vt:lpstr>
      <vt:lpstr>PowerPoint Presentation</vt:lpstr>
      <vt:lpstr>PowerPoint Presentation</vt:lpstr>
      <vt:lpstr>Look at the code…</vt:lpstr>
      <vt:lpstr>PowerPoint Presentation</vt:lpstr>
      <vt:lpstr>Frontend logger for Dummies</vt:lpstr>
      <vt:lpstr>Enable Frontend Logger</vt:lpstr>
      <vt:lpstr>XhProf theory and brief practice</vt:lpstr>
      <vt:lpstr>PowerPoint Presentation</vt:lpstr>
      <vt:lpstr>PowerPoint Presentation</vt:lpstr>
      <vt:lpstr>Magento Collection </vt:lpstr>
      <vt:lpstr>PowerPoint Presentation</vt:lpstr>
      <vt:lpstr>PowerPoint Presentation</vt:lpstr>
      <vt:lpstr>PowerPoint Presentation</vt:lpstr>
      <vt:lpstr>PowerPoint Presentation</vt:lpstr>
      <vt:lpstr>How to place order in one click</vt:lpstr>
      <vt:lpstr>PowerPoint Presentation</vt:lpstr>
      <vt:lpstr>Quick Order placement example</vt:lpstr>
      <vt:lpstr>Transaction rollback</vt:lpstr>
      <vt:lpstr>Session hack</vt:lpstr>
      <vt:lpstr>PowerPoint Presentation</vt:lpstr>
      <vt:lpstr>Debugging checkout success page</vt:lpstr>
      <vt:lpstr>PowerPoint Presentation</vt:lpstr>
      <vt:lpstr>Look at the code…</vt:lpstr>
      <vt:lpstr>PowerPoint Presentation</vt:lpstr>
      <vt:lpstr>PowerPoint Presentation</vt:lpstr>
      <vt:lpstr>Installation</vt:lpstr>
      <vt:lpstr>CLI not recognize my command</vt:lpstr>
      <vt:lpstr>Installation</vt:lpstr>
      <vt:lpstr>PowerPoint Presentation</vt:lpstr>
      <vt:lpstr>How to become XML guru?</vt:lpstr>
      <vt:lpstr>PowerPoint Presentation</vt:lpstr>
      <vt:lpstr>404 Page debug tricks</vt:lpstr>
      <vt:lpstr>Let`s look at the code …</vt:lpstr>
      <vt:lpstr>PowerPoint Presentation</vt:lpstr>
    </vt:vector>
  </TitlesOfParts>
  <Company>ebay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Paz, Trinkel</dc:creator>
  <cp:lastModifiedBy>Sergii Kovalenko</cp:lastModifiedBy>
  <cp:revision>158</cp:revision>
  <dcterms:created xsi:type="dcterms:W3CDTF">2015-02-19T19:04:33Z</dcterms:created>
  <dcterms:modified xsi:type="dcterms:W3CDTF">2017-12-16T14:25:54Z</dcterms:modified>
</cp:coreProperties>
</file>