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76" r:id="rId15"/>
    <p:sldId id="269" r:id="rId16"/>
    <p:sldId id="270" r:id="rId17"/>
    <p:sldId id="273" r:id="rId18"/>
    <p:sldId id="271" r:id="rId19"/>
    <p:sldId id="272"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Επεξεργασία στυλ υποδείγματος κειμένου</a:t>
            </a:r>
          </a:p>
        </p:txBody>
      </p:sp>
      <p:sp>
        <p:nvSpPr>
          <p:cNvPr id="4" name="Date Placeholder 3"/>
          <p:cNvSpPr>
            <a:spLocks noGrp="1"/>
          </p:cNvSpPr>
          <p:nvPr>
            <p:ph type="dt" sz="half" idx="10"/>
          </p:nvPr>
        </p:nvSpPr>
        <p:spPr/>
        <p:txBody>
          <a:bodyPr/>
          <a:lstStyle/>
          <a:p>
            <a:fld id="{486F077B-A50F-4D64-8574-E2D6A98A5553}"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Content Placeholder 3"/>
          <p:cNvSpPr>
            <a:spLocks noGrp="1"/>
          </p:cNvSpPr>
          <p:nvPr>
            <p:ph sz="half" idx="2"/>
          </p:nvPr>
        </p:nvSpPr>
        <p:spPr>
          <a:xfrm>
            <a:off x="1097280" y="2582334"/>
            <a:ext cx="4937760" cy="337820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Content Placeholder 5"/>
          <p:cNvSpPr>
            <a:spLocks noGrp="1"/>
          </p:cNvSpPr>
          <p:nvPr>
            <p:ph sz="quarter" idx="4"/>
          </p:nvPr>
        </p:nvSpPr>
        <p:spPr>
          <a:xfrm>
            <a:off x="6217920" y="2582334"/>
            <a:ext cx="4937760" cy="337820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Επεξεργασία στυλ υποδείγματος κειμένου</a:t>
            </a:r>
          </a:p>
        </p:txBody>
      </p:sp>
      <p:sp>
        <p:nvSpPr>
          <p:cNvPr id="5" name="Date Placeholder 4"/>
          <p:cNvSpPr>
            <a:spLocks noGrp="1"/>
          </p:cNvSpPr>
          <p:nvPr>
            <p:ph type="dt" sz="half" idx="10"/>
          </p:nvPr>
        </p:nvSpPr>
        <p:spPr/>
        <p:txBody>
          <a:bodyPr/>
          <a:lstStyle/>
          <a:p>
            <a:fld id="{65B747F8-9654-4282-85D2-65F41AAE7A75}"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0C504FD-B582-4393-9CDA-68B21DD901A3}"/>
              </a:ext>
            </a:extLst>
          </p:cNvPr>
          <p:cNvSpPr>
            <a:spLocks noGrp="1"/>
          </p:cNvSpPr>
          <p:nvPr>
            <p:ph type="ctrTitle"/>
          </p:nvPr>
        </p:nvSpPr>
        <p:spPr/>
        <p:txBody>
          <a:bodyPr/>
          <a:lstStyle/>
          <a:p>
            <a:r>
              <a:rPr lang="el-GR"/>
              <a:t>Κατακτώντας </a:t>
            </a:r>
            <a:r>
              <a:rPr lang="el-GR" dirty="0"/>
              <a:t>το </a:t>
            </a:r>
            <a:r>
              <a:rPr lang="en-US" dirty="0"/>
              <a:t>Go</a:t>
            </a:r>
            <a:endParaRPr lang="el-GR" dirty="0"/>
          </a:p>
        </p:txBody>
      </p:sp>
      <p:sp>
        <p:nvSpPr>
          <p:cNvPr id="3" name="Υπότιτλος 2">
            <a:extLst>
              <a:ext uri="{FF2B5EF4-FFF2-40B4-BE49-F238E27FC236}">
                <a16:creationId xmlns:a16="http://schemas.microsoft.com/office/drawing/2014/main" id="{FDEDEECA-99BA-4552-873F-414C853DE548}"/>
              </a:ext>
            </a:extLst>
          </p:cNvPr>
          <p:cNvSpPr>
            <a:spLocks noGrp="1"/>
          </p:cNvSpPr>
          <p:nvPr>
            <p:ph type="subTitle" idx="1"/>
          </p:nvPr>
        </p:nvSpPr>
        <p:spPr/>
        <p:txBody>
          <a:bodyPr/>
          <a:lstStyle/>
          <a:p>
            <a:r>
              <a:rPr lang="el-GR" dirty="0" err="1"/>
              <a:t>Τεχνολογια</a:t>
            </a:r>
            <a:r>
              <a:rPr lang="el-GR" dirty="0"/>
              <a:t> </a:t>
            </a:r>
            <a:r>
              <a:rPr lang="el-GR" dirty="0" err="1"/>
              <a:t>λογισμικου</a:t>
            </a:r>
            <a:r>
              <a:rPr lang="el-GR" dirty="0"/>
              <a:t>					6/3/2018</a:t>
            </a:r>
          </a:p>
          <a:p>
            <a:r>
              <a:rPr lang="el-GR" dirty="0" err="1"/>
              <a:t>Κυτεασ</a:t>
            </a:r>
            <a:r>
              <a:rPr lang="el-GR" dirty="0"/>
              <a:t> </a:t>
            </a:r>
            <a:r>
              <a:rPr lang="el-GR" dirty="0" err="1"/>
              <a:t>αποστολοσ</a:t>
            </a:r>
            <a:endParaRPr lang="el-GR" dirty="0"/>
          </a:p>
        </p:txBody>
      </p:sp>
    </p:spTree>
    <p:extLst>
      <p:ext uri="{BB962C8B-B14F-4D97-AF65-F5344CB8AC3E}">
        <p14:creationId xmlns:p14="http://schemas.microsoft.com/office/powerpoint/2010/main" val="328852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1AD7BF-09B1-4B7C-BE54-FC6F0B7DC5BF}"/>
              </a:ext>
            </a:extLst>
          </p:cNvPr>
          <p:cNvSpPr>
            <a:spLocks noGrp="1"/>
          </p:cNvSpPr>
          <p:nvPr>
            <p:ph type="title"/>
          </p:nvPr>
        </p:nvSpPr>
        <p:spPr/>
        <p:txBody>
          <a:bodyPr/>
          <a:lstStyle/>
          <a:p>
            <a:r>
              <a:rPr lang="en-US" dirty="0"/>
              <a:t>Using two “brains”</a:t>
            </a:r>
            <a:endParaRPr lang="el-GR" dirty="0"/>
          </a:p>
        </p:txBody>
      </p:sp>
      <p:sp>
        <p:nvSpPr>
          <p:cNvPr id="3" name="Θέση περιεχομένου 2">
            <a:extLst>
              <a:ext uri="{FF2B5EF4-FFF2-40B4-BE49-F238E27FC236}">
                <a16:creationId xmlns:a16="http://schemas.microsoft.com/office/drawing/2014/main" id="{0DB873E1-7CFA-4803-9745-FFFA7CC76373}"/>
              </a:ext>
            </a:extLst>
          </p:cNvPr>
          <p:cNvSpPr>
            <a:spLocks noGrp="1"/>
          </p:cNvSpPr>
          <p:nvPr>
            <p:ph idx="1"/>
          </p:nvPr>
        </p:nvSpPr>
        <p:spPr/>
        <p:txBody>
          <a:bodyPr/>
          <a:lstStyle/>
          <a:p>
            <a:pPr>
              <a:buFont typeface="Arial" panose="020B0604020202020204" pitchFamily="34" charset="0"/>
              <a:buChar char="•"/>
            </a:pPr>
            <a:r>
              <a:rPr lang="en-US" dirty="0"/>
              <a:t> </a:t>
            </a:r>
            <a:r>
              <a:rPr lang="el-GR" dirty="0"/>
              <a:t>Ένα για επιλογή κινήσεων – </a:t>
            </a:r>
            <a:r>
              <a:rPr lang="en-US" dirty="0"/>
              <a:t>policy networks</a:t>
            </a:r>
            <a:r>
              <a:rPr lang="el-GR" dirty="0"/>
              <a:t>.</a:t>
            </a:r>
          </a:p>
          <a:p>
            <a:pPr>
              <a:buFont typeface="Arial" panose="020B0604020202020204" pitchFamily="34" charset="0"/>
              <a:buChar char="•"/>
            </a:pPr>
            <a:endParaRPr lang="el-GR" dirty="0"/>
          </a:p>
          <a:p>
            <a:pPr>
              <a:buFont typeface="Arial" panose="020B0604020202020204" pitchFamily="34" charset="0"/>
              <a:buChar char="•"/>
            </a:pPr>
            <a:endParaRPr lang="el-GR" dirty="0"/>
          </a:p>
          <a:p>
            <a:pPr>
              <a:buFont typeface="Arial" panose="020B0604020202020204" pitchFamily="34" charset="0"/>
              <a:buChar char="•"/>
            </a:pPr>
            <a:r>
              <a:rPr lang="el-GR" dirty="0"/>
              <a:t> Ένα για αξιολόγηση θέσεων</a:t>
            </a:r>
            <a:r>
              <a:rPr lang="en-US" dirty="0"/>
              <a:t> – value networks</a:t>
            </a:r>
            <a:r>
              <a:rPr lang="el-GR" dirty="0"/>
              <a:t>.</a:t>
            </a:r>
          </a:p>
        </p:txBody>
      </p:sp>
    </p:spTree>
    <p:extLst>
      <p:ext uri="{BB962C8B-B14F-4D97-AF65-F5344CB8AC3E}">
        <p14:creationId xmlns:p14="http://schemas.microsoft.com/office/powerpoint/2010/main" val="22158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0E4C-3F30-49A2-B940-16A5541258B3}"/>
              </a:ext>
            </a:extLst>
          </p:cNvPr>
          <p:cNvSpPr>
            <a:spLocks noGrp="1"/>
          </p:cNvSpPr>
          <p:nvPr>
            <p:ph type="title"/>
          </p:nvPr>
        </p:nvSpPr>
        <p:spPr/>
        <p:txBody>
          <a:bodyPr/>
          <a:lstStyle/>
          <a:p>
            <a:r>
              <a:rPr lang="en-US" dirty="0"/>
              <a:t>Policy networks – Supervised Learning</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909714F7-AE94-4FC6-B257-3403C0810216}"/>
                  </a:ext>
                </a:extLst>
              </p:cNvPr>
              <p:cNvSpPr>
                <a:spLocks noGrp="1"/>
              </p:cNvSpPr>
              <p:nvPr>
                <p:ph idx="1"/>
              </p:nvPr>
            </p:nvSpPr>
            <p:spPr>
              <a:xfrm>
                <a:off x="1115036" y="1845734"/>
                <a:ext cx="10058400" cy="4023360"/>
              </a:xfrm>
            </p:spPr>
            <p:txBody>
              <a:bodyPr>
                <a:normAutofit/>
              </a:bodyPr>
              <a:lstStyle/>
              <a:p>
                <a:pPr marL="0" indent="0">
                  <a:buNone/>
                </a:pPr>
                <a:r>
                  <a:rPr lang="en-US" dirty="0"/>
                  <a:t>Trained a 13-layer policy network with the following characteristics.</a:t>
                </a:r>
              </a:p>
              <a:p>
                <a:pPr>
                  <a:buFont typeface="Wingdings" panose="05000000000000000000" pitchFamily="2" charset="2"/>
                  <a:buChar char="Ø"/>
                </a:pPr>
                <a:r>
                  <a:rPr lang="el-GR" dirty="0"/>
                  <a:t> </a:t>
                </a:r>
                <a:r>
                  <a:rPr lang="en-US" dirty="0"/>
                  <a:t>The goal was to predict expert moves in the game of Go. </a:t>
                </a:r>
              </a:p>
              <a:p>
                <a:pPr>
                  <a:buFont typeface="Wingdings" panose="05000000000000000000" pitchFamily="2" charset="2"/>
                  <a:buChar char="Ø"/>
                </a:pPr>
                <a:r>
                  <a:rPr lang="en-US" dirty="0"/>
                  <a:t> The SL policy network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l-GR" b="0" i="1" smtClean="0">
                            <a:latin typeface="Cambria Math" panose="02040503050406030204" pitchFamily="18" charset="0"/>
                          </a:rPr>
                          <m:t>𝜎</m:t>
                        </m:r>
                      </m:sub>
                    </m:sSub>
                    <m:r>
                      <a:rPr lang="el-GR"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l-GR" b="0" i="1" smtClean="0">
                        <a:latin typeface="Cambria Math" panose="02040503050406030204" pitchFamily="18" charset="0"/>
                      </a:rPr>
                      <m:t>)</m:t>
                    </m:r>
                  </m:oMath>
                </a14:m>
                <a:r>
                  <a:rPr lang="en-US" dirty="0"/>
                  <a:t> alternates between convolutional layers with weights </a:t>
                </a:r>
                <a:r>
                  <a:rPr lang="el-GR" dirty="0"/>
                  <a:t>σ</a:t>
                </a:r>
                <a:r>
                  <a:rPr lang="en-US" dirty="0"/>
                  <a:t>, and rectifier nonlinearities (activation functions).</a:t>
                </a:r>
              </a:p>
              <a:p>
                <a:pPr>
                  <a:buFont typeface="Wingdings" panose="05000000000000000000" pitchFamily="2" charset="2"/>
                  <a:buChar char="Ø"/>
                </a:pPr>
                <a:r>
                  <a:rPr lang="en-US" dirty="0"/>
                  <a:t>A final </a:t>
                </a:r>
                <a:r>
                  <a:rPr lang="en-US" i="1" dirty="0" err="1"/>
                  <a:t>softmax</a:t>
                </a:r>
                <a:r>
                  <a:rPr lang="en-US" dirty="0"/>
                  <a:t> layer outputs a probability distribution over all legal moves </a:t>
                </a:r>
                <a:r>
                  <a:rPr lang="el-GR" dirty="0"/>
                  <a:t>α.</a:t>
                </a:r>
                <a:endParaRPr lang="en-US" dirty="0"/>
              </a:p>
              <a:p>
                <a:pPr>
                  <a:buFont typeface="Wingdings" panose="05000000000000000000" pitchFamily="2" charset="2"/>
                  <a:buChar char="Ø"/>
                </a:pPr>
                <a:r>
                  <a:rPr lang="en-US" dirty="0"/>
                  <a:t>Policy network </a:t>
                </a:r>
                <a:r>
                  <a:rPr lang="el-GR" dirty="0"/>
                  <a:t> </a:t>
                </a:r>
                <a:r>
                  <a:rPr lang="en-US" dirty="0"/>
                  <a:t>is</a:t>
                </a:r>
                <a:r>
                  <a:rPr lang="el-GR" dirty="0"/>
                  <a:t> </a:t>
                </a:r>
                <a:r>
                  <a:rPr lang="en-US" dirty="0"/>
                  <a:t>trained on randomly sampled state-action pairs (s, </a:t>
                </a:r>
                <a:r>
                  <a:rPr lang="el-GR" dirty="0"/>
                  <a:t>α</a:t>
                </a:r>
                <a:r>
                  <a:rPr lang="en-US" dirty="0"/>
                  <a:t>), using stochastic gradient ascent to maximize the likelihood of the human move </a:t>
                </a:r>
                <a:r>
                  <a:rPr lang="el-GR" dirty="0"/>
                  <a:t>α </a:t>
                </a:r>
                <a:r>
                  <a:rPr lang="en-US" dirty="0"/>
                  <a:t>selected in state s.</a:t>
                </a:r>
              </a:p>
              <a:p>
                <a:pPr marL="0" indent="0">
                  <a:buNone/>
                </a:pPr>
                <a:r>
                  <a:rPr lang="en-US" dirty="0"/>
                  <a:t>				</a:t>
                </a:r>
                <a14:m>
                  <m:oMath xmlns:m="http://schemas.openxmlformats.org/officeDocument/2006/math">
                    <m:r>
                      <m:rPr>
                        <m:sty m:val="p"/>
                      </m:rPr>
                      <a:rPr lang="el-GR" b="0" i="0" smtClean="0">
                        <a:latin typeface="Cambria Math" panose="02040503050406030204" pitchFamily="18" charset="0"/>
                      </a:rPr>
                      <m:t>Δσ</m:t>
                    </m:r>
                    <m:r>
                      <a:rPr lang="el-GR" b="0" i="0" smtClean="0">
                        <a:latin typeface="Cambria Math" panose="02040503050406030204" pitchFamily="18" charset="0"/>
                      </a:rPr>
                      <m:t> </m:t>
                    </m:r>
                    <m:r>
                      <a:rPr lang="el-GR"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l-GR" b="0" i="1" smtClean="0">
                                    <a:latin typeface="Cambria Math" panose="02040503050406030204" pitchFamily="18" charset="0"/>
                                    <a:ea typeface="Cambria Math" panose="02040503050406030204" pitchFamily="18" charset="0"/>
                                  </a:rPr>
                                  <m:t>𝜎</m:t>
                                </m:r>
                              </m:sub>
                            </m:sSub>
                            <m:r>
                              <a:rPr lang="el-GR"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𝛼</m:t>
                            </m:r>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l-GR" b="0" i="1" smtClean="0">
                                <a:latin typeface="Cambria Math" panose="02040503050406030204" pitchFamily="18" charset="0"/>
                                <a:ea typeface="Cambria Math" panose="02040503050406030204" pitchFamily="18" charset="0"/>
                              </a:rPr>
                              <m:t>)</m:t>
                            </m:r>
                          </m:e>
                        </m:func>
                      </m:num>
                      <m:den>
                        <m:r>
                          <a:rPr lang="en-US" b="0" i="1" smtClean="0">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𝜎</m:t>
                        </m:r>
                      </m:den>
                    </m:f>
                  </m:oMath>
                </a14:m>
                <a:r>
                  <a:rPr lang="en-US" dirty="0"/>
                  <a:t> </a:t>
                </a:r>
              </a:p>
            </p:txBody>
          </p:sp>
        </mc:Choice>
        <mc:Fallback xmlns="">
          <p:sp>
            <p:nvSpPr>
              <p:cNvPr id="3" name="Θέση περιεχομένου 2">
                <a:extLst>
                  <a:ext uri="{FF2B5EF4-FFF2-40B4-BE49-F238E27FC236}">
                    <a16:creationId xmlns:a16="http://schemas.microsoft.com/office/drawing/2014/main" id="{909714F7-AE94-4FC6-B257-3403C0810216}"/>
                  </a:ext>
                </a:extLst>
              </p:cNvPr>
              <p:cNvSpPr>
                <a:spLocks noGrp="1" noRot="1" noChangeAspect="1" noMove="1" noResize="1" noEditPoints="1" noAdjustHandles="1" noChangeArrowheads="1" noChangeShapeType="1" noTextEdit="1"/>
              </p:cNvSpPr>
              <p:nvPr>
                <p:ph idx="1"/>
              </p:nvPr>
            </p:nvSpPr>
            <p:spPr>
              <a:xfrm>
                <a:off x="1115036" y="1845734"/>
                <a:ext cx="10058400" cy="4023360"/>
              </a:xfrm>
              <a:blipFill>
                <a:blip r:embed="rId2"/>
                <a:stretch>
                  <a:fillRect l="-1576" t="-1667"/>
                </a:stretch>
              </a:blipFill>
            </p:spPr>
            <p:txBody>
              <a:bodyPr/>
              <a:lstStyle/>
              <a:p>
                <a:r>
                  <a:rPr lang="el-GR">
                    <a:noFill/>
                  </a:rPr>
                  <a:t> </a:t>
                </a:r>
              </a:p>
            </p:txBody>
          </p:sp>
        </mc:Fallback>
      </mc:AlternateContent>
    </p:spTree>
    <p:extLst>
      <p:ext uri="{BB962C8B-B14F-4D97-AF65-F5344CB8AC3E}">
        <p14:creationId xmlns:p14="http://schemas.microsoft.com/office/powerpoint/2010/main" val="388762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81">
            <a:extLst>
              <a:ext uri="{FF2B5EF4-FFF2-40B4-BE49-F238E27FC236}">
                <a16:creationId xmlns:a16="http://schemas.microsoft.com/office/drawing/2014/main" id="{F83BAE65-D215-4292-9498-D9610AC2C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Rectangle 83">
            <a:extLst>
              <a:ext uri="{FF2B5EF4-FFF2-40B4-BE49-F238E27FC236}">
                <a16:creationId xmlns:a16="http://schemas.microsoft.com/office/drawing/2014/main" id="{EE922679-5189-4C5C-9FBB-6839F89C66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1" name="Rectangle 85">
            <a:extLst>
              <a:ext uri="{FF2B5EF4-FFF2-40B4-BE49-F238E27FC236}">
                <a16:creationId xmlns:a16="http://schemas.microsoft.com/office/drawing/2014/main" id="{86C05757-249C-4F2B-B326-B940FDD9C4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82" name="Straight Connector 87">
            <a:extLst>
              <a:ext uri="{FF2B5EF4-FFF2-40B4-BE49-F238E27FC236}">
                <a16:creationId xmlns:a16="http://schemas.microsoft.com/office/drawing/2014/main" id="{5C99ACED-3F9B-471D-97BC-E5D2D23198C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7183" name="Picture 4" descr="https://cdn-images-1.medium.com/max/1500/1*TOgDyqDIYqOabG-F3b7gXQ.png">
            <a:extLst>
              <a:ext uri="{FF2B5EF4-FFF2-40B4-BE49-F238E27FC236}">
                <a16:creationId xmlns:a16="http://schemas.microsoft.com/office/drawing/2014/main" id="{EC9598C2-E309-4D2D-9D1F-C5E28A4EFB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33999" y="939314"/>
            <a:ext cx="6909801" cy="4715939"/>
          </a:xfrm>
          <a:prstGeom prst="rect">
            <a:avLst/>
          </a:prstGeom>
          <a:noFill/>
          <a:extLst>
            <a:ext uri="{909E8E84-426E-40DD-AFC4-6F175D3DCCD1}">
              <a14:hiddenFill xmlns:a14="http://schemas.microsoft.com/office/drawing/2010/main">
                <a:solidFill>
                  <a:srgbClr val="FFFFFF"/>
                </a:solidFill>
              </a14:hiddenFill>
            </a:ext>
          </a:extLst>
        </p:spPr>
      </p:pic>
      <p:sp>
        <p:nvSpPr>
          <p:cNvPr id="7184" name="Content Placeholder 7176">
            <a:extLst>
              <a:ext uri="{FF2B5EF4-FFF2-40B4-BE49-F238E27FC236}">
                <a16:creationId xmlns:a16="http://schemas.microsoft.com/office/drawing/2014/main" id="{2A256193-3C4C-4FDD-A810-0FF98362F8E8}"/>
              </a:ext>
            </a:extLst>
          </p:cNvPr>
          <p:cNvSpPr>
            <a:spLocks noGrp="1"/>
          </p:cNvSpPr>
          <p:nvPr>
            <p:ph idx="1"/>
          </p:nvPr>
        </p:nvSpPr>
        <p:spPr>
          <a:xfrm>
            <a:off x="7892143" y="2113816"/>
            <a:ext cx="3690257" cy="3670180"/>
          </a:xfrm>
        </p:spPr>
        <p:txBody>
          <a:bodyPr>
            <a:normAutofit fontScale="92500"/>
          </a:bodyPr>
          <a:lstStyle/>
          <a:p>
            <a:pPr>
              <a:buFont typeface="Arial" panose="020B0604020202020204" pitchFamily="34" charset="0"/>
              <a:buChar char="•"/>
            </a:pPr>
            <a:r>
              <a:rPr lang="en-US" dirty="0"/>
              <a:t> </a:t>
            </a:r>
            <a:r>
              <a:rPr lang="el-GR" dirty="0"/>
              <a:t>Χρησιμοποιήθηκαν 30 εκατομμύρια θέσεις που λήφθηκαν από τον </a:t>
            </a:r>
            <a:r>
              <a:rPr lang="en-US" dirty="0"/>
              <a:t>KGS Go Server. </a:t>
            </a:r>
          </a:p>
          <a:p>
            <a:pPr>
              <a:buFont typeface="Arial" panose="020B0604020202020204" pitchFamily="34" charset="0"/>
              <a:buChar char="•"/>
            </a:pPr>
            <a:r>
              <a:rPr lang="el-GR" dirty="0"/>
              <a:t> Το δίκτυο προέβλεψε τις </a:t>
            </a:r>
            <a:r>
              <a:rPr lang="en-US" dirty="0"/>
              <a:t>expert moves </a:t>
            </a:r>
            <a:r>
              <a:rPr lang="el-GR" dirty="0"/>
              <a:t>με ακρίβεια 57 %. Μικρές βελτιώσεις στην ακρίβεια των κινήσεων οδήγησαν σε μεγάλη βελτίωση του συνολικού παιχνιδιού.  </a:t>
            </a:r>
          </a:p>
          <a:p>
            <a:pPr>
              <a:buFont typeface="Arial" panose="020B0604020202020204" pitchFamily="34" charset="0"/>
              <a:buChar char="•"/>
            </a:pPr>
            <a:r>
              <a:rPr lang="el-GR" dirty="0"/>
              <a:t> Έκαναν </a:t>
            </a:r>
            <a:r>
              <a:rPr lang="en-US" dirty="0"/>
              <a:t>train </a:t>
            </a:r>
            <a:r>
              <a:rPr lang="el-GR" dirty="0"/>
              <a:t>μια γρηγορότερη αλλά με μικρότερη ακρίβεια πολιτική που είχε ακρίβεια </a:t>
            </a:r>
            <a:r>
              <a:rPr lang="en-US" dirty="0"/>
              <a:t>24%</a:t>
            </a:r>
            <a:r>
              <a:rPr lang="el-GR" dirty="0"/>
              <a:t>, ενώ χρειαζόταν μόνο 2 μ</a:t>
            </a:r>
            <a:r>
              <a:rPr lang="en-US" dirty="0"/>
              <a:t>s</a:t>
            </a:r>
            <a:r>
              <a:rPr lang="el-GR" dirty="0"/>
              <a:t> !!</a:t>
            </a:r>
            <a:r>
              <a:rPr lang="en-US" dirty="0"/>
              <a:t> </a:t>
            </a:r>
            <a:r>
              <a:rPr lang="el-GR" dirty="0"/>
              <a:t>για να επιλέξει κίνηση. </a:t>
            </a:r>
            <a:endParaRPr lang="en-US" dirty="0"/>
          </a:p>
        </p:txBody>
      </p:sp>
    </p:spTree>
    <p:extLst>
      <p:ext uri="{BB962C8B-B14F-4D97-AF65-F5344CB8AC3E}">
        <p14:creationId xmlns:p14="http://schemas.microsoft.com/office/powerpoint/2010/main" val="405537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3AA0F6-EFB4-4E7D-ABBB-E76D60D2AFF4}"/>
              </a:ext>
            </a:extLst>
          </p:cNvPr>
          <p:cNvSpPr>
            <a:spLocks noGrp="1"/>
          </p:cNvSpPr>
          <p:nvPr>
            <p:ph type="title"/>
          </p:nvPr>
        </p:nvSpPr>
        <p:spPr/>
        <p:txBody>
          <a:bodyPr/>
          <a:lstStyle/>
          <a:p>
            <a:r>
              <a:rPr lang="en-US" dirty="0"/>
              <a:t>Policy networks</a:t>
            </a:r>
            <a:r>
              <a:rPr lang="el-GR" dirty="0"/>
              <a:t> – </a:t>
            </a:r>
            <a:r>
              <a:rPr lang="en-US" dirty="0"/>
              <a:t>Reinforcement Learning</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86DB38BD-B727-4939-8B36-C2D5B012809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Identical in structure to the SL policy network. </a:t>
                </a:r>
              </a:p>
              <a:p>
                <a:pPr>
                  <a:buFont typeface="Arial" panose="020B0604020202020204" pitchFamily="34" charset="0"/>
                  <a:buChar char="•"/>
                </a:pPr>
                <a:r>
                  <a:rPr lang="en-US" dirty="0"/>
                  <a:t> Its weights initialized to the same values, </a:t>
                </a:r>
                <a:r>
                  <a:rPr lang="el-GR" dirty="0"/>
                  <a:t>ρ = σ. </a:t>
                </a:r>
                <a:endParaRPr lang="en-US" dirty="0"/>
              </a:p>
              <a:p>
                <a:pPr marL="0" indent="0">
                  <a:buNone/>
                </a:pPr>
                <a:r>
                  <a:rPr lang="en-US" dirty="0"/>
                  <a:t>But …!</a:t>
                </a:r>
              </a:p>
              <a:p>
                <a:pPr>
                  <a:buFont typeface="Arial" panose="020B0604020202020204" pitchFamily="34" charset="0"/>
                  <a:buChar char="•"/>
                </a:pPr>
                <a:r>
                  <a:rPr lang="en-US" dirty="0"/>
                  <a:t> We play games between  the current policy network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l-GR" b="0" i="1" smtClean="0">
                            <a:latin typeface="Cambria Math" panose="02040503050406030204" pitchFamily="18" charset="0"/>
                          </a:rPr>
                          <m:t>𝜌</m:t>
                        </m:r>
                      </m:sub>
                    </m:sSub>
                  </m:oMath>
                </a14:m>
                <a:r>
                  <a:rPr lang="en-US" dirty="0"/>
                  <a:t>, and a </a:t>
                </a:r>
                <a:r>
                  <a:rPr lang="en-US" b="1" dirty="0"/>
                  <a:t>randomly select </a:t>
                </a:r>
                <a:r>
                  <a:rPr lang="en-US" dirty="0"/>
                  <a:t>previous iteration of the policy network. </a:t>
                </a:r>
              </a:p>
              <a:p>
                <a:pPr>
                  <a:buFont typeface="Arial" panose="020B0604020202020204" pitchFamily="34" charset="0"/>
                  <a:buChar char="•"/>
                </a:pPr>
                <a:r>
                  <a:rPr lang="en-US" b="1" dirty="0"/>
                  <a:t> </a:t>
                </a:r>
                <a:r>
                  <a:rPr lang="en-US" dirty="0"/>
                  <a:t>Reward function that is zero for all non terminal time steps t &lt; T.</a:t>
                </a:r>
              </a:p>
              <a:p>
                <a:pPr>
                  <a:buFont typeface="Arial" panose="020B0604020202020204" pitchFamily="34" charset="0"/>
                  <a:buChar char="•"/>
                </a:pPr>
                <a:r>
                  <a:rPr lang="en-US" b="1" dirty="0"/>
                  <a:t> </a:t>
                </a:r>
                <a:r>
                  <a:rPr lang="en-US" dirty="0"/>
                  <a:t>The outcome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oMath>
                </a14:m>
                <a:r>
                  <a:rPr lang="en-US" b="1" dirty="0"/>
                  <a:t> </a:t>
                </a:r>
                <a:r>
                  <a:rPr lang="en-US" dirty="0"/>
                  <a:t>is the terminal reward at the end of the game from the perspective of the current player at time step t: +1, for winning and -1 for losing.</a:t>
                </a:r>
                <a:endParaRPr lang="en-US" b="1" dirty="0"/>
              </a:p>
              <a:p>
                <a:pPr>
                  <a:buFont typeface="Arial" panose="020B0604020202020204" pitchFamily="34" charset="0"/>
                  <a:buChar char="•"/>
                </a:pPr>
                <a:r>
                  <a:rPr lang="en-US" b="1" dirty="0"/>
                  <a:t> </a:t>
                </a:r>
                <a:r>
                  <a:rPr lang="en-US" dirty="0"/>
                  <a:t>Weights are then updated at each time step t by stochastic gradient ascent in the direction that maximizes the expected outcome  </a:t>
                </a:r>
                <a14:m>
                  <m:oMath xmlns:m="http://schemas.openxmlformats.org/officeDocument/2006/math">
                    <m:r>
                      <m:rPr>
                        <m:sty m:val="p"/>
                      </m:rPr>
                      <a:rPr lang="el-GR">
                        <a:latin typeface="Cambria Math" panose="02040503050406030204" pitchFamily="18" charset="0"/>
                      </a:rPr>
                      <m:t>Δ</m:t>
                    </m:r>
                    <m:r>
                      <m:rPr>
                        <m:sty m:val="p"/>
                      </m:rPr>
                      <a:rPr lang="el-GR" b="0" i="0" smtClean="0">
                        <a:latin typeface="Cambria Math" panose="02040503050406030204" pitchFamily="18" charset="0"/>
                      </a:rPr>
                      <m:t>ρ</m:t>
                    </m:r>
                    <m:r>
                      <a:rPr lang="el-GR">
                        <a:latin typeface="Cambria Math" panose="02040503050406030204" pitchFamily="18" charset="0"/>
                      </a:rPr>
                      <m:t> </m:t>
                    </m:r>
                    <m:r>
                      <a:rPr lang="el-GR"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l-GR" b="0" i="1" smtClean="0">
                                    <a:latin typeface="Cambria Math" panose="02040503050406030204" pitchFamily="18" charset="0"/>
                                    <a:ea typeface="Cambria Math" panose="02040503050406030204" pitchFamily="18" charset="0"/>
                                  </a:rPr>
                                  <m:t>𝜌</m:t>
                                </m:r>
                              </m:sub>
                            </m:sSub>
                            <m:r>
                              <a:rPr lang="el-GR" i="1">
                                <a:latin typeface="Cambria Math" panose="02040503050406030204" pitchFamily="18" charset="0"/>
                                <a:ea typeface="Cambria Math" panose="02040503050406030204" pitchFamily="18" charset="0"/>
                              </a:rPr>
                              <m:t>(</m:t>
                            </m:r>
                            <m:r>
                              <a:rPr lang="el-GR" i="1">
                                <a:latin typeface="Cambria Math" panose="02040503050406030204" pitchFamily="18" charset="0"/>
                                <a:ea typeface="Cambria Math" panose="02040503050406030204" pitchFamily="18" charset="0"/>
                              </a:rPr>
                              <m:t>𝛼</m:t>
                            </m:r>
                            <m:r>
                              <a:rPr lang="el-GR"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l-GR" i="1">
                                <a:latin typeface="Cambria Math" panose="02040503050406030204" pitchFamily="18" charset="0"/>
                                <a:ea typeface="Cambria Math" panose="02040503050406030204" pitchFamily="18" charset="0"/>
                              </a:rPr>
                              <m:t>)</m:t>
                            </m:r>
                          </m:e>
                        </m:func>
                      </m:num>
                      <m:den>
                        <m:r>
                          <a:rPr lang="en-US" i="1">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𝜌</m:t>
                        </m:r>
                      </m:den>
                    </m:f>
                    <m:sSub>
                      <m:sSubPr>
                        <m:ctrlPr>
                          <a:rPr lang="el-G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𝑡</m:t>
                        </m:r>
                      </m:sub>
                    </m:sSub>
                  </m:oMath>
                </a14:m>
                <a:r>
                  <a:rPr lang="en-US" dirty="0"/>
                  <a:t>. </a:t>
                </a:r>
              </a:p>
            </p:txBody>
          </p:sp>
        </mc:Choice>
        <mc:Fallback xmlns="">
          <p:sp>
            <p:nvSpPr>
              <p:cNvPr id="3" name="Θέση περιεχομένου 2">
                <a:extLst>
                  <a:ext uri="{FF2B5EF4-FFF2-40B4-BE49-F238E27FC236}">
                    <a16:creationId xmlns:a16="http://schemas.microsoft.com/office/drawing/2014/main" id="{86DB38BD-B727-4939-8B36-C2D5B012809B}"/>
                  </a:ext>
                </a:extLst>
              </p:cNvPr>
              <p:cNvSpPr>
                <a:spLocks noGrp="1" noRot="1" noChangeAspect="1" noMove="1" noResize="1" noEditPoints="1" noAdjustHandles="1" noChangeArrowheads="1" noChangeShapeType="1" noTextEdit="1"/>
              </p:cNvSpPr>
              <p:nvPr>
                <p:ph idx="1"/>
              </p:nvPr>
            </p:nvSpPr>
            <p:spPr>
              <a:blipFill>
                <a:blip r:embed="rId2"/>
                <a:stretch>
                  <a:fillRect l="-1515" t="-2273" r="-1212"/>
                </a:stretch>
              </a:blipFill>
            </p:spPr>
            <p:txBody>
              <a:bodyPr/>
              <a:lstStyle/>
              <a:p>
                <a:r>
                  <a:rPr lang="el-GR">
                    <a:noFill/>
                  </a:rPr>
                  <a:t> </a:t>
                </a:r>
              </a:p>
            </p:txBody>
          </p:sp>
        </mc:Fallback>
      </mc:AlternateContent>
    </p:spTree>
    <p:extLst>
      <p:ext uri="{BB962C8B-B14F-4D97-AF65-F5344CB8AC3E}">
        <p14:creationId xmlns:p14="http://schemas.microsoft.com/office/powerpoint/2010/main" val="5770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A8FFEA1-1B69-4F42-B552-0CCF725968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AA3C9226-5EC8-460B-82D7-72AA994DF95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2A90A9D-33DF-408E-BF4C-F82588935C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6BB9730C-14BA-4087-9AF5-4019567721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C8AB72-CC2C-4452-A54B-A3EB92AD2D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48F3622B-3E4C-4435-A51C-9D6FD1C2A2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18" name="Picture 2" descr="Αποτέλεσμα εικόνας για alphago neural network">
            <a:extLst>
              <a:ext uri="{FF2B5EF4-FFF2-40B4-BE49-F238E27FC236}">
                <a16:creationId xmlns:a16="http://schemas.microsoft.com/office/drawing/2014/main" id="{37BA1D6B-EA78-45FF-A1EB-1E289BF7B3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304" y="643538"/>
            <a:ext cx="9846492" cy="3618586"/>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84ACE656-0D02-4AD4-862E-EE7B516E2B92}"/>
              </a:ext>
            </a:extLst>
          </p:cNvPr>
          <p:cNvSpPr>
            <a:spLocks noGrp="1"/>
          </p:cNvSpPr>
          <p:nvPr>
            <p:ph type="title"/>
          </p:nvPr>
        </p:nvSpPr>
        <p:spPr>
          <a:xfrm>
            <a:off x="1065197" y="5120640"/>
            <a:ext cx="10058400" cy="822960"/>
          </a:xfrm>
        </p:spPr>
        <p:txBody>
          <a:bodyPr vert="horz" lIns="91440" tIns="45720" rIns="91440" bIns="45720" rtlCol="0" anchor="b">
            <a:normAutofit/>
          </a:bodyPr>
          <a:lstStyle/>
          <a:p>
            <a:endParaRPr lang="en-US" sz="3600">
              <a:solidFill>
                <a:srgbClr val="FFFFFF"/>
              </a:solidFill>
            </a:endParaRPr>
          </a:p>
        </p:txBody>
      </p:sp>
    </p:spTree>
    <p:extLst>
      <p:ext uri="{BB962C8B-B14F-4D97-AF65-F5344CB8AC3E}">
        <p14:creationId xmlns:p14="http://schemas.microsoft.com/office/powerpoint/2010/main" val="4292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60F947F-B93A-41C4-8ABB-F55D9854E4B8}"/>
              </a:ext>
            </a:extLst>
          </p:cNvPr>
          <p:cNvSpPr>
            <a:spLocks noGrp="1"/>
          </p:cNvSpPr>
          <p:nvPr>
            <p:ph type="title"/>
          </p:nvPr>
        </p:nvSpPr>
        <p:spPr/>
        <p:txBody>
          <a:bodyPr/>
          <a:lstStyle/>
          <a:p>
            <a:r>
              <a:rPr lang="en-US" dirty="0"/>
              <a:t>Value networks – Reinforcement Learning</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0D5D1202-6FC4-409D-86C8-32A537678280}"/>
                  </a:ext>
                </a:extLst>
              </p:cNvPr>
              <p:cNvSpPr>
                <a:spLocks noGrp="1"/>
              </p:cNvSpPr>
              <p:nvPr>
                <p:ph idx="1"/>
              </p:nvPr>
            </p:nvSpPr>
            <p:spPr/>
            <p:txBody>
              <a:bodyPr>
                <a:normAutofit fontScale="92500"/>
              </a:bodyPr>
              <a:lstStyle/>
              <a:p>
                <a:pPr>
                  <a:buFont typeface="Arial" panose="020B0604020202020204" pitchFamily="34" charset="0"/>
                  <a:buChar char="•"/>
                </a:pPr>
                <a:r>
                  <a:rPr lang="en-US" dirty="0"/>
                  <a:t> The goal is to estimate the value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𝑝</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 </m:t>
                    </m:r>
                  </m:oMath>
                </a14:m>
                <a:r>
                  <a:rPr lang="en-US" dirty="0"/>
                  <a:t>that predicts the outcome from position s of games played by using policy p for both players. </a:t>
                </a:r>
              </a:p>
              <a:p>
                <a:pPr>
                  <a:buFont typeface="Arial" panose="020B0604020202020204" pitchFamily="34" charset="0"/>
                  <a:buChar char="•"/>
                </a:pPr>
                <a:endParaRPr lang="en-US" dirty="0"/>
              </a:p>
              <a:p>
                <a:pPr>
                  <a:buFont typeface="Arial" panose="020B0604020202020204" pitchFamily="34" charset="0"/>
                  <a:buChar char="•"/>
                </a:pPr>
                <a:r>
                  <a:rPr lang="en-US" dirty="0"/>
                  <a:t> Approximate the value function using a value network</a:t>
                </a:r>
                <a:r>
                  <a:rPr lang="el-GR"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l-GR" b="0" i="1" smtClean="0">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l-GR" dirty="0"/>
                  <a:t> </a:t>
                </a:r>
                <a:r>
                  <a:rPr lang="en-US" dirty="0"/>
                  <a:t>with weights </a:t>
                </a:r>
                <a:r>
                  <a:rPr lang="el-GR" dirty="0"/>
                  <a:t>θ.  </a:t>
                </a:r>
                <a:r>
                  <a:rPr lang="en-US" dirty="0"/>
                  <a:t>This network has a similar architecture to the policy network but outputs a single prediction instead of a probability distribution. </a:t>
                </a:r>
              </a:p>
              <a:p>
                <a:pPr>
                  <a:buFont typeface="Arial" panose="020B0604020202020204" pitchFamily="34" charset="0"/>
                  <a:buChar char="•"/>
                </a:pPr>
                <a:r>
                  <a:rPr lang="en-US" dirty="0"/>
                  <a:t> Train the weights of the value network by regression on state-outcome pairs (</a:t>
                </a:r>
                <a:r>
                  <a:rPr lang="en-US" dirty="0" err="1"/>
                  <a:t>s,z</a:t>
                </a:r>
                <a:r>
                  <a:rPr lang="en-US" dirty="0"/>
                  <a:t>), using stochastic gradient descent to minimize the mean square error between the predicted value and the corresponding outcome. </a:t>
                </a:r>
              </a:p>
              <a:p>
                <a:pPr marL="0" indent="0">
                  <a:buNone/>
                </a:pPr>
                <a:r>
                  <a:rPr lang="en-US" dirty="0"/>
                  <a:t>				</a:t>
                </a:r>
                <a:r>
                  <a:rPr lang="el-GR" dirty="0"/>
                  <a:t> </a:t>
                </a:r>
                <a14:m>
                  <m:oMath xmlns:m="http://schemas.openxmlformats.org/officeDocument/2006/math">
                    <m:r>
                      <m:rPr>
                        <m:sty m:val="p"/>
                      </m:rPr>
                      <a:rPr lang="el-GR">
                        <a:latin typeface="Cambria Math" panose="02040503050406030204" pitchFamily="18" charset="0"/>
                      </a:rPr>
                      <m:t>Δ</m:t>
                    </m:r>
                    <m:r>
                      <m:rPr>
                        <m:sty m:val="p"/>
                      </m:rPr>
                      <a:rPr lang="el-GR" b="0" i="0" smtClean="0">
                        <a:latin typeface="Cambria Math" panose="02040503050406030204" pitchFamily="18" charset="0"/>
                      </a:rPr>
                      <m:t>θ</m:t>
                    </m:r>
                    <m:r>
                      <a:rPr lang="el-GR">
                        <a:latin typeface="Cambria Math" panose="02040503050406030204" pitchFamily="18" charset="0"/>
                      </a:rPr>
                      <m:t> </m:t>
                    </m:r>
                    <m:r>
                      <a:rPr lang="el-GR"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l-GR"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num>
                      <m:den>
                        <m:r>
                          <a:rPr lang="en-US" i="1">
                            <a:latin typeface="Cambria Math" panose="02040503050406030204" pitchFamily="18" charset="0"/>
                            <a:ea typeface="Cambria Math" panose="02040503050406030204" pitchFamily="18" charset="0"/>
                          </a:rPr>
                          <m:t>𝜕</m:t>
                        </m:r>
                        <m:r>
                          <a:rPr lang="el-GR" b="0" i="1" smtClean="0">
                            <a:latin typeface="Cambria Math" panose="02040503050406030204" pitchFamily="18" charset="0"/>
                            <a:ea typeface="Cambria Math" panose="02040503050406030204" pitchFamily="18" charset="0"/>
                          </a:rPr>
                          <m:t>𝜃</m:t>
                        </m:r>
                      </m:den>
                    </m:f>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l-GR"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l-GR"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oMath>
                </a14:m>
                <a:r>
                  <a:rPr lang="el-GR" dirty="0"/>
                  <a:t>)</a:t>
                </a:r>
                <a:r>
                  <a:rPr lang="en-US" dirty="0"/>
                  <a:t> </a:t>
                </a:r>
              </a:p>
            </p:txBody>
          </p:sp>
        </mc:Choice>
        <mc:Fallback xmlns="">
          <p:sp>
            <p:nvSpPr>
              <p:cNvPr id="3" name="Θέση περιεχομένου 2">
                <a:extLst>
                  <a:ext uri="{FF2B5EF4-FFF2-40B4-BE49-F238E27FC236}">
                    <a16:creationId xmlns:a16="http://schemas.microsoft.com/office/drawing/2014/main" id="{0D5D1202-6FC4-409D-86C8-32A537678280}"/>
                  </a:ext>
                </a:extLst>
              </p:cNvPr>
              <p:cNvSpPr>
                <a:spLocks noGrp="1" noRot="1" noChangeAspect="1" noMove="1" noResize="1" noEditPoints="1" noAdjustHandles="1" noChangeArrowheads="1" noChangeShapeType="1" noTextEdit="1"/>
              </p:cNvSpPr>
              <p:nvPr>
                <p:ph idx="1"/>
              </p:nvPr>
            </p:nvSpPr>
            <p:spPr>
              <a:blipFill>
                <a:blip r:embed="rId2"/>
                <a:stretch>
                  <a:fillRect l="-1333" t="-1515" r="-1455"/>
                </a:stretch>
              </a:blipFill>
            </p:spPr>
            <p:txBody>
              <a:bodyPr/>
              <a:lstStyle/>
              <a:p>
                <a:r>
                  <a:rPr lang="el-GR">
                    <a:noFill/>
                  </a:rPr>
                  <a:t> </a:t>
                </a:r>
              </a:p>
            </p:txBody>
          </p:sp>
        </mc:Fallback>
      </mc:AlternateContent>
      <p:pic>
        <p:nvPicPr>
          <p:cNvPr id="4" name="Εικόνα 3">
            <a:extLst>
              <a:ext uri="{FF2B5EF4-FFF2-40B4-BE49-F238E27FC236}">
                <a16:creationId xmlns:a16="http://schemas.microsoft.com/office/drawing/2014/main" id="{F59120EE-FCC4-4752-923D-38417C5A01F2}"/>
              </a:ext>
            </a:extLst>
          </p:cNvPr>
          <p:cNvPicPr>
            <a:picLocks noChangeAspect="1"/>
          </p:cNvPicPr>
          <p:nvPr/>
        </p:nvPicPr>
        <p:blipFill>
          <a:blip r:embed="rId3"/>
          <a:stretch>
            <a:fillRect/>
          </a:stretch>
        </p:blipFill>
        <p:spPr>
          <a:xfrm>
            <a:off x="4714875" y="2442329"/>
            <a:ext cx="2762250" cy="428625"/>
          </a:xfrm>
          <a:prstGeom prst="rect">
            <a:avLst/>
          </a:prstGeom>
        </p:spPr>
      </p:pic>
    </p:spTree>
    <p:extLst>
      <p:ext uri="{BB962C8B-B14F-4D97-AF65-F5344CB8AC3E}">
        <p14:creationId xmlns:p14="http://schemas.microsoft.com/office/powerpoint/2010/main" val="185370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9F52580-818A-47A9-8A21-FF3E3CAAB9D2}"/>
              </a:ext>
            </a:extLst>
          </p:cNvPr>
          <p:cNvSpPr>
            <a:spLocks noGrp="1"/>
          </p:cNvSpPr>
          <p:nvPr>
            <p:ph type="title"/>
          </p:nvPr>
        </p:nvSpPr>
        <p:spPr/>
        <p:txBody>
          <a:bodyPr/>
          <a:lstStyle/>
          <a:p>
            <a:endParaRPr lang="el-GR" dirty="0"/>
          </a:p>
        </p:txBody>
      </p:sp>
      <p:sp>
        <p:nvSpPr>
          <p:cNvPr id="3" name="Θέση περιεχομένου 2">
            <a:extLst>
              <a:ext uri="{FF2B5EF4-FFF2-40B4-BE49-F238E27FC236}">
                <a16:creationId xmlns:a16="http://schemas.microsoft.com/office/drawing/2014/main" id="{916179C7-A39E-4D29-BE45-5DB9C3B7D5F4}"/>
              </a:ext>
            </a:extLst>
          </p:cNvPr>
          <p:cNvSpPr>
            <a:spLocks noGrp="1"/>
          </p:cNvSpPr>
          <p:nvPr>
            <p:ph idx="1"/>
          </p:nvPr>
        </p:nvSpPr>
        <p:spPr/>
        <p:txBody>
          <a:bodyPr/>
          <a:lstStyle/>
          <a:p>
            <a:r>
              <a:rPr lang="en-US" dirty="0"/>
              <a:t>Overfitting</a:t>
            </a:r>
            <a:r>
              <a:rPr lang="el-GR" dirty="0"/>
              <a:t>!</a:t>
            </a:r>
          </a:p>
          <a:p>
            <a:pPr>
              <a:buFont typeface="Arial" panose="020B0604020202020204" pitchFamily="34" charset="0"/>
              <a:buChar char="•"/>
            </a:pPr>
            <a:r>
              <a:rPr lang="en-US" dirty="0"/>
              <a:t> Successive positions are strongly corelated differing by just one stone but the regression target is shared for the entire game. Memorization instead of generalization.</a:t>
            </a:r>
          </a:p>
          <a:p>
            <a:pPr marL="0" indent="0">
              <a:buNone/>
            </a:pPr>
            <a:r>
              <a:rPr lang="en-US" dirty="0"/>
              <a:t> </a:t>
            </a:r>
            <a:r>
              <a:rPr lang="en-US" u="sng" dirty="0"/>
              <a:t>Solution</a:t>
            </a:r>
          </a:p>
          <a:p>
            <a:pPr marL="0" indent="0">
              <a:buNone/>
            </a:pPr>
            <a:r>
              <a:rPr lang="en-US" dirty="0"/>
              <a:t>They generated a new self play data set consisting of 30 million distinct positions, each sampled from a separate game. Each game was played between the RL policy network and itself until the game terminated. </a:t>
            </a:r>
            <a:endParaRPr lang="el-GR" dirty="0"/>
          </a:p>
        </p:txBody>
      </p:sp>
    </p:spTree>
    <p:extLst>
      <p:ext uri="{BB962C8B-B14F-4D97-AF65-F5344CB8AC3E}">
        <p14:creationId xmlns:p14="http://schemas.microsoft.com/office/powerpoint/2010/main" val="369382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A8FFEA1-1B69-4F42-B552-0CCF725968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AA3C9226-5EC8-460B-82D7-72AA994DF95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62A90A9D-33DF-408E-BF4C-F82588935C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6BB9730C-14BA-4087-9AF5-4019567721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4C8AB72-CC2C-4452-A54B-A3EB92AD2D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48F3622B-3E4C-4435-A51C-9D6FD1C2A2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196" name="Picture 4" descr="Αποτέλεσμα εικόνας για alphago neural network">
            <a:extLst>
              <a:ext uri="{FF2B5EF4-FFF2-40B4-BE49-F238E27FC236}">
                <a16:creationId xmlns:a16="http://schemas.microsoft.com/office/drawing/2014/main" id="{A2DD7952-3E27-47A3-BD2D-A2572A151D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674" y="643538"/>
            <a:ext cx="10801751" cy="3618586"/>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B027AAD1-FEAF-4CBD-97DB-29F59C96A014}"/>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Searching with Policy and Value networks</a:t>
            </a:r>
          </a:p>
        </p:txBody>
      </p:sp>
    </p:spTree>
    <p:extLst>
      <p:ext uri="{BB962C8B-B14F-4D97-AF65-F5344CB8AC3E}">
        <p14:creationId xmlns:p14="http://schemas.microsoft.com/office/powerpoint/2010/main" val="276378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EFF6A1-02BA-4BDA-9866-947282C39111}"/>
              </a:ext>
            </a:extLst>
          </p:cNvPr>
          <p:cNvSpPr>
            <a:spLocks noGrp="1"/>
          </p:cNvSpPr>
          <p:nvPr>
            <p:ph type="title"/>
          </p:nvPr>
        </p:nvSpPr>
        <p:spPr/>
        <p:txBody>
          <a:bodyPr/>
          <a:lstStyle/>
          <a:p>
            <a:r>
              <a:rPr lang="en-US" dirty="0"/>
              <a:t>Searching with Policy and Value networks</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C40F874B-1471-41BC-9BA2-835DB92843D4}"/>
                  </a:ext>
                </a:extLst>
              </p:cNvPr>
              <p:cNvSpPr>
                <a:spLocks noGrp="1"/>
              </p:cNvSpPr>
              <p:nvPr>
                <p:ph idx="1"/>
              </p:nvPr>
            </p:nvSpPr>
            <p:spPr/>
            <p:txBody>
              <a:bodyPr/>
              <a:lstStyle/>
              <a:p>
                <a:r>
                  <a:rPr lang="en-US" dirty="0"/>
                  <a:t>Alpha go combines the policy and value networks in a Monte Carlo Tree algorithm that selects actions by lookahead search! </a:t>
                </a:r>
              </a:p>
              <a:p>
                <a:pPr>
                  <a:buFont typeface="Arial" panose="020B0604020202020204" pitchFamily="34" charset="0"/>
                  <a:buChar char="•"/>
                </a:pPr>
                <a:r>
                  <a:rPr lang="en-US" dirty="0"/>
                  <a:t> Each edge (s,</a:t>
                </a:r>
                <a:r>
                  <a:rPr lang="el-GR" dirty="0"/>
                  <a:t>α) </a:t>
                </a:r>
                <a:r>
                  <a:rPr lang="en-US" dirty="0"/>
                  <a:t>of the search tree stores an action value Q(s,</a:t>
                </a:r>
                <a:r>
                  <a:rPr lang="el-GR" dirty="0"/>
                  <a:t>α</a:t>
                </a:r>
                <a:r>
                  <a:rPr lang="en-US" dirty="0"/>
                  <a:t>)</a:t>
                </a:r>
                <a:r>
                  <a:rPr lang="el-GR" dirty="0"/>
                  <a:t>, </a:t>
                </a:r>
                <a:r>
                  <a:rPr lang="en-US" dirty="0"/>
                  <a:t>visit count N</a:t>
                </a:r>
                <a:r>
                  <a:rPr lang="el-GR" dirty="0"/>
                  <a:t>(</a:t>
                </a:r>
                <a:r>
                  <a:rPr lang="en-US" dirty="0"/>
                  <a:t>s,</a:t>
                </a:r>
                <a:r>
                  <a:rPr lang="el-GR" dirty="0"/>
                  <a:t>α</a:t>
                </a:r>
                <a:r>
                  <a:rPr lang="en-US" dirty="0"/>
                  <a:t>)</a:t>
                </a:r>
                <a:r>
                  <a:rPr lang="el-GR" dirty="0"/>
                  <a:t>, </a:t>
                </a:r>
                <a:r>
                  <a:rPr lang="en-US" dirty="0"/>
                  <a:t>and the prior probability P(s,</a:t>
                </a:r>
                <a:r>
                  <a:rPr lang="el-GR" dirty="0"/>
                  <a:t>α</a:t>
                </a:r>
                <a:r>
                  <a:rPr lang="en-US" dirty="0"/>
                  <a:t>)</a:t>
                </a:r>
                <a:r>
                  <a:rPr lang="el-GR" dirty="0"/>
                  <a:t>. </a:t>
                </a:r>
                <a:r>
                  <a:rPr lang="en-US" dirty="0"/>
                  <a:t>The tree is traversed by simulation, starting from the root state. </a:t>
                </a:r>
              </a:p>
              <a:p>
                <a:pPr>
                  <a:buFont typeface="Arial" panose="020B0604020202020204" pitchFamily="34" charset="0"/>
                  <a:buChar char="•"/>
                </a:pPr>
                <a:r>
                  <a:rPr lang="en-US" dirty="0"/>
                  <a:t> At each time step t of each simulation, an action </a:t>
                </a:r>
                <a14:m>
                  <m:oMath xmlns:m="http://schemas.openxmlformats.org/officeDocument/2006/math">
                    <m:sSub>
                      <m:sSubPr>
                        <m:ctrlPr>
                          <a:rPr lang="en-US" i="1" smtClean="0">
                            <a:latin typeface="Cambria Math" panose="02040503050406030204" pitchFamily="18" charset="0"/>
                          </a:rPr>
                        </m:ctrlPr>
                      </m:sSubPr>
                      <m:e>
                        <m:r>
                          <a:rPr lang="el-GR" b="0" i="1" smtClean="0">
                            <a:latin typeface="Cambria Math" panose="02040503050406030204" pitchFamily="18" charset="0"/>
                          </a:rPr>
                          <m:t>𝛼</m:t>
                        </m:r>
                      </m:e>
                      <m:sub>
                        <m:r>
                          <a:rPr lang="en-US" b="0" i="1" smtClean="0">
                            <a:latin typeface="Cambria Math" panose="02040503050406030204" pitchFamily="18" charset="0"/>
                          </a:rPr>
                          <m:t>𝑡</m:t>
                        </m:r>
                      </m:sub>
                    </m:sSub>
                  </m:oMath>
                </a14:m>
                <a:r>
                  <a:rPr lang="el-GR" dirty="0"/>
                  <a:t>, </a:t>
                </a:r>
                <a:r>
                  <a:rPr lang="en-US" dirty="0"/>
                  <a:t>is selected from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𝑡</m:t>
                        </m:r>
                      </m:sub>
                    </m:sSub>
                  </m:oMath>
                </a14:m>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When the traversal reaches a leaf node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sub>
                    </m:sSub>
                  </m:oMath>
                </a14:m>
                <a:r>
                  <a:rPr lang="en-US" dirty="0"/>
                  <a:t> at step L, the leaf node may be expanded. The leaf position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sub>
                    </m:sSub>
                  </m:oMath>
                </a14:m>
                <a:r>
                  <a:rPr lang="en-US" dirty="0"/>
                  <a:t> is processed just once by the SL policy network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l-GR" b="0" i="1" smtClean="0">
                            <a:latin typeface="Cambria Math" panose="02040503050406030204" pitchFamily="18" charset="0"/>
                          </a:rPr>
                          <m:t>𝜎</m:t>
                        </m:r>
                      </m:sub>
                    </m:sSub>
                  </m:oMath>
                </a14:m>
                <a:r>
                  <a:rPr lang="el-GR" dirty="0"/>
                  <a:t>. </a:t>
                </a:r>
                <a:r>
                  <a:rPr lang="en-US" dirty="0"/>
                  <a:t>The output probabilities are stored as prior probabilities P for each legal action</a:t>
                </a:r>
                <a:r>
                  <a:rPr lang="el-GR" dirty="0"/>
                  <a:t> α. </a:t>
                </a:r>
                <a:endParaRPr lang="en-US" dirty="0"/>
              </a:p>
            </p:txBody>
          </p:sp>
        </mc:Choice>
        <mc:Fallback xmlns="">
          <p:sp>
            <p:nvSpPr>
              <p:cNvPr id="3" name="Θέση περιεχομένου 2">
                <a:extLst>
                  <a:ext uri="{FF2B5EF4-FFF2-40B4-BE49-F238E27FC236}">
                    <a16:creationId xmlns:a16="http://schemas.microsoft.com/office/drawing/2014/main" id="{C40F874B-1471-41BC-9BA2-835DB92843D4}"/>
                  </a:ext>
                </a:extLst>
              </p:cNvPr>
              <p:cNvSpPr>
                <a:spLocks noGrp="1" noRot="1" noChangeAspect="1" noMove="1" noResize="1" noEditPoints="1" noAdjustHandles="1" noChangeArrowheads="1" noChangeShapeType="1" noTextEdit="1"/>
              </p:cNvSpPr>
              <p:nvPr>
                <p:ph idx="1"/>
              </p:nvPr>
            </p:nvSpPr>
            <p:spPr>
              <a:blipFill>
                <a:blip r:embed="rId2"/>
                <a:stretch>
                  <a:fillRect l="-1455" t="-1667" r="-909"/>
                </a:stretch>
              </a:blipFill>
            </p:spPr>
            <p:txBody>
              <a:bodyPr/>
              <a:lstStyle/>
              <a:p>
                <a:r>
                  <a:rPr lang="el-GR">
                    <a:noFill/>
                  </a:rPr>
                  <a:t> </a:t>
                </a:r>
              </a:p>
            </p:txBody>
          </p:sp>
        </mc:Fallback>
      </mc:AlternateContent>
      <p:pic>
        <p:nvPicPr>
          <p:cNvPr id="4" name="Εικόνα 3">
            <a:extLst>
              <a:ext uri="{FF2B5EF4-FFF2-40B4-BE49-F238E27FC236}">
                <a16:creationId xmlns:a16="http://schemas.microsoft.com/office/drawing/2014/main" id="{578580B4-5A63-4D68-B7E8-5B7C11848310}"/>
              </a:ext>
            </a:extLst>
          </p:cNvPr>
          <p:cNvPicPr>
            <a:picLocks noChangeAspect="1"/>
          </p:cNvPicPr>
          <p:nvPr/>
        </p:nvPicPr>
        <p:blipFill>
          <a:blip r:embed="rId3"/>
          <a:stretch>
            <a:fillRect/>
          </a:stretch>
        </p:blipFill>
        <p:spPr>
          <a:xfrm>
            <a:off x="1508704" y="4028864"/>
            <a:ext cx="2914650" cy="514350"/>
          </a:xfrm>
          <a:prstGeom prst="rect">
            <a:avLst/>
          </a:prstGeom>
        </p:spPr>
      </p:pic>
      <p:pic>
        <p:nvPicPr>
          <p:cNvPr id="5" name="Εικόνα 4">
            <a:extLst>
              <a:ext uri="{FF2B5EF4-FFF2-40B4-BE49-F238E27FC236}">
                <a16:creationId xmlns:a16="http://schemas.microsoft.com/office/drawing/2014/main" id="{1A59B640-2AC5-4E50-83E6-CD970E72265D}"/>
              </a:ext>
            </a:extLst>
          </p:cNvPr>
          <p:cNvPicPr>
            <a:picLocks noChangeAspect="1"/>
          </p:cNvPicPr>
          <p:nvPr/>
        </p:nvPicPr>
        <p:blipFill>
          <a:blip r:embed="rId4"/>
          <a:stretch>
            <a:fillRect/>
          </a:stretch>
        </p:blipFill>
        <p:spPr>
          <a:xfrm>
            <a:off x="6868783" y="3685964"/>
            <a:ext cx="2190750" cy="857250"/>
          </a:xfrm>
          <a:prstGeom prst="rect">
            <a:avLst/>
          </a:prstGeom>
        </p:spPr>
      </p:pic>
    </p:spTree>
    <p:extLst>
      <p:ext uri="{BB962C8B-B14F-4D97-AF65-F5344CB8AC3E}">
        <p14:creationId xmlns:p14="http://schemas.microsoft.com/office/powerpoint/2010/main" val="342114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98892C-CD9F-4A29-96DA-0EBBA523D46C}"/>
              </a:ext>
            </a:extLst>
          </p:cNvPr>
          <p:cNvSpPr>
            <a:spLocks noGrp="1"/>
          </p:cNvSpPr>
          <p:nvPr>
            <p:ph type="title"/>
          </p:nvPr>
        </p:nvSpPr>
        <p:spPr/>
        <p:txBody>
          <a:bodyPr/>
          <a:lstStyle/>
          <a:p>
            <a:r>
              <a:rPr lang="en-US" dirty="0"/>
              <a:t>Searching with Policy and Value networks</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841DEA88-861D-496A-9768-41F4FBDBCCC8}"/>
                  </a:ext>
                </a:extLst>
              </p:cNvPr>
              <p:cNvSpPr>
                <a:spLocks noGrp="1"/>
              </p:cNvSpPr>
              <p:nvPr>
                <p:ph idx="1"/>
              </p:nvPr>
            </p:nvSpPr>
            <p:spPr>
              <a:xfrm>
                <a:off x="1066800" y="1881245"/>
                <a:ext cx="10058400" cy="4023360"/>
              </a:xfrm>
            </p:spPr>
            <p:txBody>
              <a:bodyPr>
                <a:normAutofit fontScale="92500" lnSpcReduction="10000"/>
              </a:bodyPr>
              <a:lstStyle/>
              <a:p>
                <a:pPr>
                  <a:buFont typeface="Arial" panose="020B0604020202020204" pitchFamily="34" charset="0"/>
                  <a:buChar char="•"/>
                </a:pPr>
                <a:r>
                  <a:rPr lang="en-US" dirty="0"/>
                  <a:t> The leaf node is evaluated in two very different ways: first, by the value network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l-GR"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sub>
                        </m:sSub>
                      </m:e>
                    </m:d>
                  </m:oMath>
                </a14:m>
                <a:r>
                  <a:rPr lang="en-US" dirty="0"/>
                  <a:t>; and second, by the outcome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𝐿</m:t>
                        </m:r>
                      </m:sub>
                    </m:sSub>
                  </m:oMath>
                </a14:m>
                <a:r>
                  <a:rPr lang="en-US" dirty="0"/>
                  <a:t> of a random rollout policy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l-GR" b="0" i="1" smtClean="0">
                            <a:latin typeface="Cambria Math" panose="02040503050406030204" pitchFamily="18" charset="0"/>
                          </a:rPr>
                          <m:t>𝜋</m:t>
                        </m:r>
                      </m:sub>
                    </m:sSub>
                  </m:oMath>
                </a14:m>
                <a:r>
                  <a:rPr lang="el-GR" dirty="0"/>
                  <a:t>. </a:t>
                </a:r>
                <a:r>
                  <a:rPr lang="en-US" dirty="0"/>
                  <a:t>These evaluations are combined, using a mixing parameter </a:t>
                </a:r>
                <a:r>
                  <a:rPr lang="el-GR" dirty="0"/>
                  <a:t>λ</a:t>
                </a:r>
                <a:r>
                  <a:rPr lang="en-US" dirty="0"/>
                  <a:t>, into a leaf evaluation </a:t>
                </a:r>
              </a:p>
              <a:p>
                <a:pPr marL="0" indent="0">
                  <a:buNone/>
                </a:pPr>
                <a:endParaRPr lang="en-US" dirty="0"/>
              </a:p>
              <a:p>
                <a:pPr>
                  <a:buFont typeface="Arial" panose="020B0604020202020204" pitchFamily="34" charset="0"/>
                  <a:buChar char="•"/>
                </a:pPr>
                <a:r>
                  <a:rPr lang="en-US" dirty="0"/>
                  <a:t> At the end of the simulation the action values and visit counts of all traversed edges are updated. Each edge accumulates the visit count and mean evaluation of all simulations passing through that edge.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Finally… the algorithm chooses the most visited move from the root position!</a:t>
                </a:r>
              </a:p>
              <a:p>
                <a:pPr marL="0" indent="0">
                  <a:buNone/>
                </a:pPr>
                <a:endParaRPr lang="en-US" dirty="0"/>
              </a:p>
              <a:p>
                <a:pPr>
                  <a:buFont typeface="Arial" panose="020B0604020202020204" pitchFamily="34" charset="0"/>
                  <a:buChar char="•"/>
                </a:pPr>
                <a:endParaRPr lang="el-GR" dirty="0"/>
              </a:p>
            </p:txBody>
          </p:sp>
        </mc:Choice>
        <mc:Fallback xmlns="">
          <p:sp>
            <p:nvSpPr>
              <p:cNvPr id="3" name="Θέση περιεχομένου 2">
                <a:extLst>
                  <a:ext uri="{FF2B5EF4-FFF2-40B4-BE49-F238E27FC236}">
                    <a16:creationId xmlns:a16="http://schemas.microsoft.com/office/drawing/2014/main" id="{841DEA88-861D-496A-9768-41F4FBDBCCC8}"/>
                  </a:ext>
                </a:extLst>
              </p:cNvPr>
              <p:cNvSpPr>
                <a:spLocks noGrp="1" noRot="1" noChangeAspect="1" noMove="1" noResize="1" noEditPoints="1" noAdjustHandles="1" noChangeArrowheads="1" noChangeShapeType="1" noTextEdit="1"/>
              </p:cNvSpPr>
              <p:nvPr>
                <p:ph idx="1"/>
              </p:nvPr>
            </p:nvSpPr>
            <p:spPr>
              <a:xfrm>
                <a:off x="1066800" y="1881245"/>
                <a:ext cx="10058400" cy="4023360"/>
              </a:xfrm>
              <a:blipFill>
                <a:blip r:embed="rId2"/>
                <a:stretch>
                  <a:fillRect l="-1333" t="-1970" r="-1455"/>
                </a:stretch>
              </a:blipFill>
            </p:spPr>
            <p:txBody>
              <a:bodyPr/>
              <a:lstStyle/>
              <a:p>
                <a:r>
                  <a:rPr lang="el-GR">
                    <a:noFill/>
                  </a:rPr>
                  <a:t> </a:t>
                </a:r>
              </a:p>
            </p:txBody>
          </p:sp>
        </mc:Fallback>
      </mc:AlternateContent>
      <p:pic>
        <p:nvPicPr>
          <p:cNvPr id="4" name="Εικόνα 3">
            <a:extLst>
              <a:ext uri="{FF2B5EF4-FFF2-40B4-BE49-F238E27FC236}">
                <a16:creationId xmlns:a16="http://schemas.microsoft.com/office/drawing/2014/main" id="{E9895864-B624-4A65-B56D-6B1EEFF3354A}"/>
              </a:ext>
            </a:extLst>
          </p:cNvPr>
          <p:cNvPicPr>
            <a:picLocks noChangeAspect="1"/>
          </p:cNvPicPr>
          <p:nvPr/>
        </p:nvPicPr>
        <p:blipFill>
          <a:blip r:embed="rId3"/>
          <a:stretch>
            <a:fillRect/>
          </a:stretch>
        </p:blipFill>
        <p:spPr>
          <a:xfrm>
            <a:off x="4695824" y="2534791"/>
            <a:ext cx="2800350" cy="457200"/>
          </a:xfrm>
          <a:prstGeom prst="rect">
            <a:avLst/>
          </a:prstGeom>
        </p:spPr>
      </p:pic>
      <p:pic>
        <p:nvPicPr>
          <p:cNvPr id="5" name="Εικόνα 4">
            <a:extLst>
              <a:ext uri="{FF2B5EF4-FFF2-40B4-BE49-F238E27FC236}">
                <a16:creationId xmlns:a16="http://schemas.microsoft.com/office/drawing/2014/main" id="{4412081E-4C97-4882-A88C-EE75149F469E}"/>
              </a:ext>
            </a:extLst>
          </p:cNvPr>
          <p:cNvPicPr>
            <a:picLocks noChangeAspect="1"/>
          </p:cNvPicPr>
          <p:nvPr/>
        </p:nvPicPr>
        <p:blipFill>
          <a:blip r:embed="rId4"/>
          <a:stretch>
            <a:fillRect/>
          </a:stretch>
        </p:blipFill>
        <p:spPr>
          <a:xfrm>
            <a:off x="4252912" y="3866009"/>
            <a:ext cx="3686175" cy="1457325"/>
          </a:xfrm>
          <a:prstGeom prst="rect">
            <a:avLst/>
          </a:prstGeom>
        </p:spPr>
      </p:pic>
    </p:spTree>
    <p:extLst>
      <p:ext uri="{BB962C8B-B14F-4D97-AF65-F5344CB8AC3E}">
        <p14:creationId xmlns:p14="http://schemas.microsoft.com/office/powerpoint/2010/main" val="193643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83BAE65-D215-4292-9498-D9610AC2C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E922679-5189-4C5C-9FBB-6839F89C66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86C05757-249C-4F2B-B326-B940FDD9C4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5C99ACED-3F9B-471D-97BC-E5D2D23198C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31" name="Picture 4" descr="https://pre00.deviantart.net/6fc2/th/pre/f/2010/272/3/a/goban_by_buikkikaetsu-d2zqe1g.jpg">
            <a:extLst>
              <a:ext uri="{FF2B5EF4-FFF2-40B4-BE49-F238E27FC236}">
                <a16:creationId xmlns:a16="http://schemas.microsoft.com/office/drawing/2014/main" id="{B2AE11E4-C30E-46FF-B2AE-1E5F49A1A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991138"/>
            <a:ext cx="6909801" cy="4612292"/>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2AA58F20-A40D-4A49-B86A-53EF5DB8AC2D}"/>
              </a:ext>
            </a:extLst>
          </p:cNvPr>
          <p:cNvSpPr>
            <a:spLocks noGrp="1"/>
          </p:cNvSpPr>
          <p:nvPr>
            <p:ph type="title"/>
          </p:nvPr>
        </p:nvSpPr>
        <p:spPr>
          <a:xfrm>
            <a:off x="7859485" y="634946"/>
            <a:ext cx="3690257" cy="1450757"/>
          </a:xfrm>
        </p:spPr>
        <p:txBody>
          <a:bodyPr>
            <a:normAutofit/>
          </a:bodyPr>
          <a:lstStyle/>
          <a:p>
            <a:r>
              <a:rPr lang="el-GR" dirty="0"/>
              <a:t>Τι είναι το </a:t>
            </a:r>
            <a:r>
              <a:rPr lang="en-US" dirty="0"/>
              <a:t>Go</a:t>
            </a:r>
            <a:r>
              <a:rPr lang="el-GR" dirty="0"/>
              <a:t>;</a:t>
            </a:r>
          </a:p>
        </p:txBody>
      </p:sp>
      <p:sp>
        <p:nvSpPr>
          <p:cNvPr id="1033" name="Content Placeholder 1032">
            <a:extLst>
              <a:ext uri="{FF2B5EF4-FFF2-40B4-BE49-F238E27FC236}">
                <a16:creationId xmlns:a16="http://schemas.microsoft.com/office/drawing/2014/main" id="{F2D7DBFD-EC35-427F-B271-EAF8C70744EC}"/>
              </a:ext>
            </a:extLst>
          </p:cNvPr>
          <p:cNvSpPr>
            <a:spLocks noGrp="1"/>
          </p:cNvSpPr>
          <p:nvPr>
            <p:ph idx="1"/>
          </p:nvPr>
        </p:nvSpPr>
        <p:spPr>
          <a:xfrm>
            <a:off x="7859485" y="2198914"/>
            <a:ext cx="3690257" cy="3670180"/>
          </a:xfrm>
        </p:spPr>
        <p:txBody>
          <a:bodyPr>
            <a:normAutofit/>
          </a:bodyPr>
          <a:lstStyle/>
          <a:p>
            <a:pPr>
              <a:buFont typeface="Arial" panose="020B0604020202020204" pitchFamily="34" charset="0"/>
              <a:buChar char="•"/>
            </a:pPr>
            <a:r>
              <a:rPr lang="el-GR" dirty="0"/>
              <a:t> Επιτραπέζιο παιχνίδι στρατηγικής που παίζεται από δύο παίκτες.</a:t>
            </a:r>
          </a:p>
          <a:p>
            <a:pPr>
              <a:buFont typeface="Arial" panose="020B0604020202020204" pitchFamily="34" charset="0"/>
              <a:buChar char="•"/>
            </a:pPr>
            <a:r>
              <a:rPr lang="el-GR" dirty="0"/>
              <a:t> Το κινέζικο όνομα του, </a:t>
            </a:r>
            <a:r>
              <a:rPr lang="el-GR" dirty="0" err="1"/>
              <a:t>Ουέι</a:t>
            </a:r>
            <a:r>
              <a:rPr lang="el-GR" dirty="0"/>
              <a:t> – Τσι, μεταφράζεται σαν παιχνίδι της περικύκλωσης.</a:t>
            </a:r>
          </a:p>
          <a:p>
            <a:pPr>
              <a:buFont typeface="Arial" panose="020B0604020202020204" pitchFamily="34" charset="0"/>
              <a:buChar char="•"/>
            </a:pPr>
            <a:r>
              <a:rPr lang="el-GR" dirty="0"/>
              <a:t>Οι κανόνες του είναι απλούστατοι!</a:t>
            </a:r>
          </a:p>
        </p:txBody>
      </p:sp>
    </p:spTree>
    <p:extLst>
      <p:ext uri="{BB962C8B-B14F-4D97-AF65-F5344CB8AC3E}">
        <p14:creationId xmlns:p14="http://schemas.microsoft.com/office/powerpoint/2010/main" val="82487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8FFEA1-1B69-4F42-B552-0CCF725968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A3C9226-5EC8-460B-82D7-72AA994DF95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2A90A9D-33DF-408E-BF4C-F82588935C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BB9730C-14BA-4087-9AF5-4019567721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C8AB72-CC2C-4452-A54B-A3EB92AD2D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8F3622B-3E4C-4435-A51C-9D6FD1C2A2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Θέση περιεχομένου 5">
            <a:extLst>
              <a:ext uri="{FF2B5EF4-FFF2-40B4-BE49-F238E27FC236}">
                <a16:creationId xmlns:a16="http://schemas.microsoft.com/office/drawing/2014/main" id="{E11431A1-6A1C-459B-8A78-E38FD4A80E2F}"/>
              </a:ext>
            </a:extLst>
          </p:cNvPr>
          <p:cNvPicPr>
            <a:picLocks noGrp="1" noChangeAspect="1"/>
          </p:cNvPicPr>
          <p:nvPr>
            <p:ph idx="1"/>
          </p:nvPr>
        </p:nvPicPr>
        <p:blipFill>
          <a:blip r:embed="rId2"/>
          <a:stretch>
            <a:fillRect/>
          </a:stretch>
        </p:blipFill>
        <p:spPr>
          <a:xfrm>
            <a:off x="889952" y="643538"/>
            <a:ext cx="10413196" cy="3618586"/>
          </a:xfrm>
          <a:prstGeom prst="rect">
            <a:avLst/>
          </a:prstGeom>
        </p:spPr>
      </p:pic>
      <p:sp>
        <p:nvSpPr>
          <p:cNvPr id="2" name="Τίτλος 1">
            <a:extLst>
              <a:ext uri="{FF2B5EF4-FFF2-40B4-BE49-F238E27FC236}">
                <a16:creationId xmlns:a16="http://schemas.microsoft.com/office/drawing/2014/main" id="{FAA78248-B0F2-4A42-BFB8-AA114C2AEF0E}"/>
              </a:ext>
            </a:extLst>
          </p:cNvPr>
          <p:cNvSpPr>
            <a:spLocks noGrp="1"/>
          </p:cNvSpPr>
          <p:nvPr>
            <p:ph type="title"/>
          </p:nvPr>
        </p:nvSpPr>
        <p:spPr>
          <a:xfrm>
            <a:off x="1065197" y="5120640"/>
            <a:ext cx="10058400" cy="822960"/>
          </a:xfrm>
        </p:spPr>
        <p:txBody>
          <a:bodyPr vert="horz" lIns="91440" tIns="45720" rIns="91440" bIns="45720" rtlCol="0" anchor="b">
            <a:normAutofit/>
          </a:bodyPr>
          <a:lstStyle/>
          <a:p>
            <a:endParaRPr lang="en-US" sz="3600" dirty="0">
              <a:solidFill>
                <a:srgbClr val="FFFFFF"/>
              </a:solidFill>
            </a:endParaRPr>
          </a:p>
        </p:txBody>
      </p:sp>
    </p:spTree>
    <p:extLst>
      <p:ext uri="{BB962C8B-B14F-4D97-AF65-F5344CB8AC3E}">
        <p14:creationId xmlns:p14="http://schemas.microsoft.com/office/powerpoint/2010/main" val="167535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9F6E21-C060-4D11-8CDB-02F9FB0BC145}"/>
              </a:ext>
            </a:extLst>
          </p:cNvPr>
          <p:cNvSpPr>
            <a:spLocks noGrp="1"/>
          </p:cNvSpPr>
          <p:nvPr>
            <p:ph type="title"/>
          </p:nvPr>
        </p:nvSpPr>
        <p:spPr/>
        <p:txBody>
          <a:bodyPr/>
          <a:lstStyle/>
          <a:p>
            <a:r>
              <a:rPr lang="en-US" dirty="0"/>
              <a:t>References</a:t>
            </a:r>
            <a:endParaRPr lang="el-GR" dirty="0"/>
          </a:p>
        </p:txBody>
      </p:sp>
      <p:sp>
        <p:nvSpPr>
          <p:cNvPr id="3" name="Θέση περιεχομένου 2">
            <a:extLst>
              <a:ext uri="{FF2B5EF4-FFF2-40B4-BE49-F238E27FC236}">
                <a16:creationId xmlns:a16="http://schemas.microsoft.com/office/drawing/2014/main" id="{4BD6C47F-3CB0-4ABB-84FD-D551E6E9C665}"/>
              </a:ext>
            </a:extLst>
          </p:cNvPr>
          <p:cNvSpPr>
            <a:spLocks noGrp="1"/>
          </p:cNvSpPr>
          <p:nvPr>
            <p:ph idx="1"/>
          </p:nvPr>
        </p:nvSpPr>
        <p:spPr/>
        <p:txBody>
          <a:bodyPr/>
          <a:lstStyle/>
          <a:p>
            <a:pPr>
              <a:buFont typeface="Arial" panose="020B0604020202020204" pitchFamily="34" charset="0"/>
              <a:buChar char="•"/>
            </a:pPr>
            <a:r>
              <a:rPr lang="en-US" dirty="0"/>
              <a:t> Silver, David, et al. “Mastering the Game of Go with Deep Neural Networks and Tree Search.” </a:t>
            </a:r>
            <a:r>
              <a:rPr lang="en-US" i="1" dirty="0"/>
              <a:t>Nature</a:t>
            </a:r>
            <a:r>
              <a:rPr lang="en-US" dirty="0"/>
              <a:t>, vol. 529, no. 7587, 2016, pp. 484–489., doi:10.1038/nature16961</a:t>
            </a:r>
          </a:p>
          <a:p>
            <a:pPr>
              <a:buFont typeface="Arial" panose="020B0604020202020204" pitchFamily="34" charset="0"/>
              <a:buChar char="•"/>
            </a:pPr>
            <a:r>
              <a:rPr lang="en-US" dirty="0"/>
              <a:t> “AlphaGo.” </a:t>
            </a:r>
            <a:r>
              <a:rPr lang="en-US" i="1" dirty="0"/>
              <a:t>DeepMind</a:t>
            </a:r>
            <a:r>
              <a:rPr lang="en-US" dirty="0"/>
              <a:t>, deepmind.com/research/</a:t>
            </a:r>
            <a:r>
              <a:rPr lang="en-US" dirty="0" err="1"/>
              <a:t>alphago</a:t>
            </a:r>
            <a:r>
              <a:rPr lang="en-US" dirty="0"/>
              <a:t>/</a:t>
            </a:r>
          </a:p>
          <a:p>
            <a:pPr>
              <a:buFont typeface="Arial" panose="020B0604020202020204" pitchFamily="34" charset="0"/>
              <a:buChar char="•"/>
            </a:pPr>
            <a:r>
              <a:rPr lang="en-US"/>
              <a:t> “</a:t>
            </a:r>
            <a:r>
              <a:rPr lang="en-US" dirty="0"/>
              <a:t>Understanding AlphaGo – Machine Learnings.” </a:t>
            </a:r>
            <a:r>
              <a:rPr lang="en-US" i="1" dirty="0"/>
              <a:t>Machine Learnings</a:t>
            </a:r>
            <a:r>
              <a:rPr lang="en-US" dirty="0"/>
              <a:t>, Machine Learnings, 5 Mar. 2017, machinelearnings.co/understanding-alphago-948607845bb1</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7190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83BAE65-D215-4292-9498-D9610AC2C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E922679-5189-4C5C-9FBB-6839F89C66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86C05757-249C-4F2B-B326-B940FDD9C4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5C99ACED-3F9B-471D-97BC-E5D2D23198C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053" name="Picture 2" descr="https://senseis.xmp.net/diagrams/29/ad217a381dbb8bc75d8420f6aec40af5.png">
            <a:extLst>
              <a:ext uri="{FF2B5EF4-FFF2-40B4-BE49-F238E27FC236}">
                <a16:creationId xmlns:a16="http://schemas.microsoft.com/office/drawing/2014/main" id="{580AFF86-B5E7-4452-B735-313F905DE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696" y="640081"/>
            <a:ext cx="5314406" cy="5314406"/>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1C27C07F-316C-4AAA-AF2D-B71790ACB3F3}"/>
              </a:ext>
            </a:extLst>
          </p:cNvPr>
          <p:cNvSpPr>
            <a:spLocks noGrp="1"/>
          </p:cNvSpPr>
          <p:nvPr>
            <p:ph type="title"/>
          </p:nvPr>
        </p:nvSpPr>
        <p:spPr>
          <a:xfrm>
            <a:off x="7859485" y="634946"/>
            <a:ext cx="3690257" cy="1450757"/>
          </a:xfrm>
        </p:spPr>
        <p:txBody>
          <a:bodyPr>
            <a:normAutofit/>
          </a:bodyPr>
          <a:lstStyle/>
          <a:p>
            <a:r>
              <a:rPr lang="el-GR" dirty="0"/>
              <a:t>Πως παίζεται το </a:t>
            </a:r>
            <a:r>
              <a:rPr lang="en-US" dirty="0"/>
              <a:t>Go</a:t>
            </a:r>
            <a:r>
              <a:rPr lang="el-GR" dirty="0"/>
              <a:t>;</a:t>
            </a:r>
          </a:p>
        </p:txBody>
      </p:sp>
      <p:sp>
        <p:nvSpPr>
          <p:cNvPr id="2055" name="Content Placeholder 2054">
            <a:extLst>
              <a:ext uri="{FF2B5EF4-FFF2-40B4-BE49-F238E27FC236}">
                <a16:creationId xmlns:a16="http://schemas.microsoft.com/office/drawing/2014/main" id="{048E4699-4EEA-44DF-9B76-BBB2F4891D74}"/>
              </a:ext>
            </a:extLst>
          </p:cNvPr>
          <p:cNvSpPr>
            <a:spLocks noGrp="1"/>
          </p:cNvSpPr>
          <p:nvPr>
            <p:ph idx="1"/>
          </p:nvPr>
        </p:nvSpPr>
        <p:spPr>
          <a:xfrm>
            <a:off x="7124700" y="2198915"/>
            <a:ext cx="4425042" cy="3670180"/>
          </a:xfrm>
        </p:spPr>
        <p:txBody>
          <a:bodyPr>
            <a:normAutofit fontScale="92500" lnSpcReduction="10000"/>
          </a:bodyPr>
          <a:lstStyle/>
          <a:p>
            <a:pPr>
              <a:buFont typeface="Arial" panose="020B0604020202020204" pitchFamily="34" charset="0"/>
              <a:buChar char="•"/>
            </a:pPr>
            <a:r>
              <a:rPr lang="en-US" dirty="0"/>
              <a:t> </a:t>
            </a:r>
            <a:r>
              <a:rPr lang="el-GR" dirty="0"/>
              <a:t>Το </a:t>
            </a:r>
            <a:r>
              <a:rPr lang="en-US" dirty="0"/>
              <a:t>Go </a:t>
            </a:r>
            <a:r>
              <a:rPr lang="el-GR" dirty="0"/>
              <a:t>παίζεται στο </a:t>
            </a:r>
            <a:r>
              <a:rPr lang="en-US" dirty="0" err="1"/>
              <a:t>Goban</a:t>
            </a:r>
            <a:r>
              <a:rPr lang="el-GR" dirty="0"/>
              <a:t> το οποίο συνήθως έχει διαστάσεις 9</a:t>
            </a:r>
            <a:r>
              <a:rPr lang="en-US" dirty="0"/>
              <a:t> x </a:t>
            </a:r>
            <a:r>
              <a:rPr lang="el-GR" dirty="0"/>
              <a:t>9, 13 </a:t>
            </a:r>
            <a:r>
              <a:rPr lang="en-US" dirty="0"/>
              <a:t>x 13 </a:t>
            </a:r>
            <a:r>
              <a:rPr lang="el-GR" dirty="0"/>
              <a:t>και 19 </a:t>
            </a:r>
            <a:r>
              <a:rPr lang="en-US" dirty="0"/>
              <a:t>x </a:t>
            </a:r>
            <a:r>
              <a:rPr lang="el-GR" dirty="0"/>
              <a:t>19.</a:t>
            </a:r>
          </a:p>
          <a:p>
            <a:pPr>
              <a:buFont typeface="Arial" panose="020B0604020202020204" pitchFamily="34" charset="0"/>
              <a:buChar char="•"/>
            </a:pPr>
            <a:r>
              <a:rPr lang="el-GR" dirty="0"/>
              <a:t> Οι παίκτες (μαύρος και άσπρος) τοποθετούν εναλλάξ πέτρες στα </a:t>
            </a:r>
            <a:r>
              <a:rPr lang="el-GR" b="1" dirty="0"/>
              <a:t>σημεία τομής</a:t>
            </a:r>
            <a:r>
              <a:rPr lang="el-GR" dirty="0"/>
              <a:t> των γραμμών, με τον μαύρο παίκτη να παίζει πρώτος...και να έχει σημαντικό πλεονέκτημα. </a:t>
            </a:r>
          </a:p>
          <a:p>
            <a:pPr>
              <a:buFont typeface="Arial" panose="020B0604020202020204" pitchFamily="34" charset="0"/>
              <a:buChar char="•"/>
            </a:pPr>
            <a:r>
              <a:rPr lang="el-GR" dirty="0"/>
              <a:t> Οι παίκτες έχουν δικαίωμα </a:t>
            </a:r>
            <a:r>
              <a:rPr lang="en-US" dirty="0"/>
              <a:t>pass</a:t>
            </a:r>
            <a:r>
              <a:rPr lang="el-GR" dirty="0"/>
              <a:t>. Το</a:t>
            </a:r>
            <a:r>
              <a:rPr lang="en-US" dirty="0"/>
              <a:t> </a:t>
            </a:r>
            <a:r>
              <a:rPr lang="el-GR" dirty="0"/>
              <a:t>παιχνίδι τελειώνει όταν οι παίκτες κάνουν </a:t>
            </a:r>
            <a:r>
              <a:rPr lang="en-US" dirty="0"/>
              <a:t>pass </a:t>
            </a:r>
            <a:r>
              <a:rPr lang="el-GR" dirty="0"/>
              <a:t>σε συνεχόμενες κινήσεις, δηλαδή συμφωνήσουν ότι δεν έχει νόημα να προσθέσουν στο </a:t>
            </a:r>
            <a:r>
              <a:rPr lang="en-US" dirty="0" err="1"/>
              <a:t>Goban</a:t>
            </a:r>
            <a:r>
              <a:rPr lang="en-US" dirty="0"/>
              <a:t> </a:t>
            </a:r>
            <a:r>
              <a:rPr lang="el-GR" dirty="0"/>
              <a:t>άλλες πέτρες.</a:t>
            </a:r>
            <a:endParaRPr lang="en-US" dirty="0"/>
          </a:p>
        </p:txBody>
      </p:sp>
    </p:spTree>
    <p:extLst>
      <p:ext uri="{BB962C8B-B14F-4D97-AF65-F5344CB8AC3E}">
        <p14:creationId xmlns:p14="http://schemas.microsoft.com/office/powerpoint/2010/main" val="351643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AD4E35D-A118-48D3-A2D3-3CEE5A0C74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68DC746-DF72-4A62-B759-3115310161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30F84B10-5D81-46AE-920D-E07497CDB1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5" name="Straight Connector 84">
            <a:extLst>
              <a:ext uri="{FF2B5EF4-FFF2-40B4-BE49-F238E27FC236}">
                <a16:creationId xmlns:a16="http://schemas.microsoft.com/office/drawing/2014/main" id="{8A1FC8F0-6475-4788-9B10-7CF183FC516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080" name="Picture 8" descr="https://upload.wikimedia.org/wikipedia/commons/6/6e/Go_capturing.png">
            <a:extLst>
              <a:ext uri="{FF2B5EF4-FFF2-40B4-BE49-F238E27FC236}">
                <a16:creationId xmlns:a16="http://schemas.microsoft.com/office/drawing/2014/main" id="{0ECC6D93-D578-4315-B1D1-84ADF3B8D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770811"/>
            <a:ext cx="4020297" cy="2096710"/>
          </a:xfrm>
          <a:prstGeom prst="rect">
            <a:avLst/>
          </a:prstGeom>
          <a:noFill/>
          <a:extLst>
            <a:ext uri="{909E8E84-426E-40DD-AFC4-6F175D3DCCD1}">
              <a14:hiddenFill xmlns:a14="http://schemas.microsoft.com/office/drawing/2010/main">
                <a:solidFill>
                  <a:srgbClr val="FFFFFF"/>
                </a:solidFill>
              </a14:hiddenFill>
            </a:ext>
          </a:extLst>
        </p:spPr>
      </p:pic>
      <p:pic>
        <p:nvPicPr>
          <p:cNvPr id="3083" name="Θέση περιεχομένου 10">
            <a:extLst>
              <a:ext uri="{FF2B5EF4-FFF2-40B4-BE49-F238E27FC236}">
                <a16:creationId xmlns:a16="http://schemas.microsoft.com/office/drawing/2014/main" id="{5E7869CB-ED99-4929-9BB6-A1B6BF28E796}"/>
              </a:ext>
            </a:extLst>
          </p:cNvPr>
          <p:cNvPicPr>
            <a:picLocks noChangeAspect="1"/>
          </p:cNvPicPr>
          <p:nvPr/>
        </p:nvPicPr>
        <p:blipFill>
          <a:blip r:embed="rId3"/>
          <a:stretch>
            <a:fillRect/>
          </a:stretch>
        </p:blipFill>
        <p:spPr>
          <a:xfrm>
            <a:off x="1551125" y="3218101"/>
            <a:ext cx="2186044" cy="2476136"/>
          </a:xfrm>
          <a:prstGeom prst="rect">
            <a:avLst/>
          </a:prstGeom>
        </p:spPr>
      </p:pic>
      <p:sp>
        <p:nvSpPr>
          <p:cNvPr id="2" name="Τίτλος 1">
            <a:extLst>
              <a:ext uri="{FF2B5EF4-FFF2-40B4-BE49-F238E27FC236}">
                <a16:creationId xmlns:a16="http://schemas.microsoft.com/office/drawing/2014/main" id="{15F323D3-83D6-4D81-91E1-41F1E7956483}"/>
              </a:ext>
            </a:extLst>
          </p:cNvPr>
          <p:cNvSpPr>
            <a:spLocks noGrp="1"/>
          </p:cNvSpPr>
          <p:nvPr>
            <p:ph type="title"/>
          </p:nvPr>
        </p:nvSpPr>
        <p:spPr>
          <a:xfrm>
            <a:off x="5144679" y="634946"/>
            <a:ext cx="6405063" cy="1450757"/>
          </a:xfrm>
        </p:spPr>
        <p:txBody>
          <a:bodyPr>
            <a:normAutofit/>
          </a:bodyPr>
          <a:lstStyle/>
          <a:p>
            <a:r>
              <a:rPr lang="el-GR" dirty="0"/>
              <a:t>Πως παίζεται το </a:t>
            </a:r>
            <a:r>
              <a:rPr lang="en-US" dirty="0"/>
              <a:t>Go</a:t>
            </a:r>
            <a:r>
              <a:rPr lang="el-GR" dirty="0"/>
              <a:t>;</a:t>
            </a:r>
          </a:p>
        </p:txBody>
      </p:sp>
      <p:sp>
        <p:nvSpPr>
          <p:cNvPr id="3085" name="Content Placeholder 3084">
            <a:extLst>
              <a:ext uri="{FF2B5EF4-FFF2-40B4-BE49-F238E27FC236}">
                <a16:creationId xmlns:a16="http://schemas.microsoft.com/office/drawing/2014/main" id="{154D7393-357F-4CE7-A6B3-8A5B4D92ED2E}"/>
              </a:ext>
            </a:extLst>
          </p:cNvPr>
          <p:cNvSpPr>
            <a:spLocks noGrp="1"/>
          </p:cNvSpPr>
          <p:nvPr>
            <p:ph idx="1"/>
          </p:nvPr>
        </p:nvSpPr>
        <p:spPr>
          <a:xfrm>
            <a:off x="5144679" y="2198914"/>
            <a:ext cx="6405063" cy="3670180"/>
          </a:xfrm>
        </p:spPr>
        <p:txBody>
          <a:bodyPr>
            <a:normAutofit/>
          </a:bodyPr>
          <a:lstStyle/>
          <a:p>
            <a:pPr>
              <a:buFont typeface="Arial" panose="020B0604020202020204" pitchFamily="34" charset="0"/>
              <a:buChar char="•"/>
            </a:pPr>
            <a:r>
              <a:rPr lang="en-US" dirty="0"/>
              <a:t> </a:t>
            </a:r>
            <a:r>
              <a:rPr lang="el-GR" dirty="0"/>
              <a:t>Κάθε πέτρα έχει ελευθερίες (εξερχόμενες από αυτή ακμές).</a:t>
            </a:r>
          </a:p>
          <a:p>
            <a:pPr>
              <a:buFont typeface="Arial" panose="020B0604020202020204" pitchFamily="34" charset="0"/>
              <a:buChar char="•"/>
            </a:pPr>
            <a:r>
              <a:rPr lang="el-GR" dirty="0"/>
              <a:t> Οι ομάδες πετρών μοιράζονται τις ελευθερίες τους.</a:t>
            </a:r>
          </a:p>
          <a:p>
            <a:pPr>
              <a:buFont typeface="Arial" panose="020B0604020202020204" pitchFamily="34" charset="0"/>
              <a:buChar char="•"/>
            </a:pPr>
            <a:r>
              <a:rPr lang="el-GR" dirty="0"/>
              <a:t> Αν μια ομάδα πετρών περικυκλωθεί από αντίπαλες πέτρες, έτσι ώστε να μην έχει ελευθερίες, </a:t>
            </a:r>
            <a:r>
              <a:rPr lang="el-GR" i="1" dirty="0"/>
              <a:t>φυλακίζεται </a:t>
            </a:r>
            <a:r>
              <a:rPr lang="el-GR" dirty="0"/>
              <a:t>και αφαιρείται από το </a:t>
            </a:r>
            <a:r>
              <a:rPr lang="en-US" dirty="0" err="1"/>
              <a:t>Goban</a:t>
            </a:r>
            <a:r>
              <a:rPr lang="en-US" dirty="0"/>
              <a:t>.</a:t>
            </a:r>
          </a:p>
          <a:p>
            <a:pPr marL="0" indent="0">
              <a:buNone/>
            </a:pPr>
            <a:r>
              <a:rPr lang="el-GR" dirty="0"/>
              <a:t> </a:t>
            </a:r>
            <a:endParaRPr lang="en-US" dirty="0"/>
          </a:p>
        </p:txBody>
      </p:sp>
    </p:spTree>
    <p:extLst>
      <p:ext uri="{BB962C8B-B14F-4D97-AF65-F5344CB8AC3E}">
        <p14:creationId xmlns:p14="http://schemas.microsoft.com/office/powerpoint/2010/main" val="122432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83BAE65-D215-4292-9498-D9610AC2C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E922679-5189-4C5C-9FBB-6839F89C66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86C05757-249C-4F2B-B326-B940FDD9C4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5C99ACED-3F9B-471D-97BC-E5D2D23198C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101" name="Picture 2" descr="https://pbs.twimg.com/media/DMVJlrvUMAYO9DE.jpg">
            <a:extLst>
              <a:ext uri="{FF2B5EF4-FFF2-40B4-BE49-F238E27FC236}">
                <a16:creationId xmlns:a16="http://schemas.microsoft.com/office/drawing/2014/main" id="{7C2342FA-F8A6-4403-B799-460C79916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696" y="640081"/>
            <a:ext cx="5314406" cy="5314406"/>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E8C70A05-1F48-4697-AD64-326607244069}"/>
              </a:ext>
            </a:extLst>
          </p:cNvPr>
          <p:cNvSpPr>
            <a:spLocks noGrp="1"/>
          </p:cNvSpPr>
          <p:nvPr>
            <p:ph type="title"/>
          </p:nvPr>
        </p:nvSpPr>
        <p:spPr>
          <a:xfrm>
            <a:off x="7859485" y="634946"/>
            <a:ext cx="3690257" cy="1450757"/>
          </a:xfrm>
        </p:spPr>
        <p:txBody>
          <a:bodyPr>
            <a:normAutofit/>
          </a:bodyPr>
          <a:lstStyle/>
          <a:p>
            <a:r>
              <a:rPr lang="el-GR" dirty="0"/>
              <a:t>Πως παίζεται το </a:t>
            </a:r>
            <a:r>
              <a:rPr lang="en-US" dirty="0"/>
              <a:t>Go</a:t>
            </a:r>
            <a:r>
              <a:rPr lang="el-GR" dirty="0"/>
              <a:t>;</a:t>
            </a:r>
          </a:p>
        </p:txBody>
      </p:sp>
      <p:sp>
        <p:nvSpPr>
          <p:cNvPr id="4103" name="Content Placeholder 4102">
            <a:extLst>
              <a:ext uri="{FF2B5EF4-FFF2-40B4-BE49-F238E27FC236}">
                <a16:creationId xmlns:a16="http://schemas.microsoft.com/office/drawing/2014/main" id="{2776E291-63E7-46CA-A010-C389D741DB6D}"/>
              </a:ext>
            </a:extLst>
          </p:cNvPr>
          <p:cNvSpPr>
            <a:spLocks noGrp="1"/>
          </p:cNvSpPr>
          <p:nvPr>
            <p:ph idx="1"/>
          </p:nvPr>
        </p:nvSpPr>
        <p:spPr>
          <a:xfrm>
            <a:off x="7859485" y="2198914"/>
            <a:ext cx="3690257" cy="3670180"/>
          </a:xfrm>
        </p:spPr>
        <p:txBody>
          <a:bodyPr>
            <a:normAutofit/>
          </a:bodyPr>
          <a:lstStyle/>
          <a:p>
            <a:pPr>
              <a:buFont typeface="Arial" panose="020B0604020202020204" pitchFamily="34" charset="0"/>
              <a:buChar char="•"/>
            </a:pPr>
            <a:r>
              <a:rPr lang="el-GR" dirty="0"/>
              <a:t> Η βαθμολογία του κάθε παίκτη υπολογίζεται από το άθροισμα της περιοχής που ελέγχει (άδεια σημεία περικυκλωμένα από τις δικές του πέτρες) και του αριθμού των αντίπαλων πετρών που φυλάκισε και αφαίρεσε από το </a:t>
            </a:r>
            <a:r>
              <a:rPr lang="en-US" dirty="0" err="1"/>
              <a:t>Goban</a:t>
            </a:r>
            <a:r>
              <a:rPr lang="en-US" dirty="0"/>
              <a:t>.</a:t>
            </a:r>
          </a:p>
          <a:p>
            <a:pPr marL="0" indent="0">
              <a:buNone/>
            </a:pPr>
            <a:r>
              <a:rPr lang="el-GR" dirty="0"/>
              <a:t>Ο παίκτης με τη μεγαλύτερη βαθμολογία κερδίζει.</a:t>
            </a:r>
            <a:endParaRPr lang="en-US" dirty="0"/>
          </a:p>
        </p:txBody>
      </p:sp>
    </p:spTree>
    <p:extLst>
      <p:ext uri="{BB962C8B-B14F-4D97-AF65-F5344CB8AC3E}">
        <p14:creationId xmlns:p14="http://schemas.microsoft.com/office/powerpoint/2010/main" val="349247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B488D2-41B5-4334-B56B-C6FBF517F6D0}"/>
              </a:ext>
            </a:extLst>
          </p:cNvPr>
          <p:cNvSpPr>
            <a:spLocks noGrp="1"/>
          </p:cNvSpPr>
          <p:nvPr>
            <p:ph type="title"/>
          </p:nvPr>
        </p:nvSpPr>
        <p:spPr/>
        <p:txBody>
          <a:bodyPr/>
          <a:lstStyle/>
          <a:p>
            <a:r>
              <a:rPr lang="el-GR" dirty="0"/>
              <a:t>Η προσέγγιση της Τεχνητής Νοημοσύνης</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BF6C7BB3-6694-4CA7-AE59-3AB45376E636}"/>
                  </a:ext>
                </a:extLst>
              </p:cNvPr>
              <p:cNvSpPr>
                <a:spLocks noGrp="1"/>
              </p:cNvSpPr>
              <p:nvPr>
                <p:ph idx="1"/>
              </p:nvPr>
            </p:nvSpPr>
            <p:spPr/>
            <p:txBody>
              <a:bodyPr>
                <a:normAutofit/>
              </a:bodyPr>
              <a:lstStyle/>
              <a:p>
                <a:r>
                  <a:rPr lang="el-GR" u="sng" dirty="0"/>
                  <a:t>Πρόβλημα</a:t>
                </a:r>
              </a:p>
              <a:p>
                <a:pPr>
                  <a:buFont typeface="Arial" panose="020B0604020202020204" pitchFamily="34" charset="0"/>
                  <a:buChar char="•"/>
                </a:pPr>
                <a:r>
                  <a:rPr lang="el-GR" dirty="0"/>
                  <a:t> Τα παιχνίδια όπως το σκάκι και το </a:t>
                </a:r>
                <a:r>
                  <a:rPr lang="en-US" dirty="0"/>
                  <a:t>Go </a:t>
                </a:r>
                <a:r>
                  <a:rPr lang="el-GR" dirty="0"/>
                  <a:t>έχουν εκθετικά μεγάλο χώρο αναζήτησης.</a:t>
                </a:r>
              </a:p>
              <a:p>
                <a:pPr marL="0" indent="0">
                  <a:buNone/>
                </a:pPr>
                <a:r>
                  <a:rPr lang="el-GR" dirty="0"/>
                  <a:t>Υπάρχουν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l-GR" dirty="0"/>
                  <a:t>ακολουθίες κινήσεων, όπου </a:t>
                </a:r>
                <a:r>
                  <a:rPr lang="en-US" dirty="0"/>
                  <a:t>b </a:t>
                </a:r>
                <a:r>
                  <a:rPr lang="el-GR" dirty="0"/>
                  <a:t>το εύρος επιλογών (αριθμός διαθέσιμων κινήσεων) και </a:t>
                </a:r>
                <a:r>
                  <a:rPr lang="en-US" dirty="0"/>
                  <a:t>d </a:t>
                </a:r>
                <a:r>
                  <a:rPr lang="el-GR" dirty="0"/>
                  <a:t>το βάθος του παιχνιδιού (πλήθος κινήσεων).</a:t>
                </a:r>
              </a:p>
              <a:p>
                <a:pPr marL="0" indent="0">
                  <a:buNone/>
                </a:pPr>
                <a:r>
                  <a:rPr lang="el-GR" dirty="0"/>
                  <a:t>Ενδεικτικά για το σκάκι </a:t>
                </a:r>
                <a:r>
                  <a:rPr lang="en-US" dirty="0"/>
                  <a:t>b ≈ 35, d ≈ 80 </a:t>
                </a:r>
                <a:r>
                  <a:rPr lang="el-GR" dirty="0"/>
                  <a:t>και για το </a:t>
                </a:r>
                <a:r>
                  <a:rPr lang="en-US" dirty="0"/>
                  <a:t>Go b ≈250 </a:t>
                </a:r>
                <a:r>
                  <a:rPr lang="el-GR" dirty="0"/>
                  <a:t>και </a:t>
                </a:r>
                <a:r>
                  <a:rPr lang="en-US" dirty="0"/>
                  <a:t>d ≈ 150…</a:t>
                </a:r>
              </a:p>
              <a:p>
                <a:pPr>
                  <a:buFont typeface="Arial" panose="020B0604020202020204" pitchFamily="34" charset="0"/>
                  <a:buChar char="•"/>
                </a:pPr>
                <a:r>
                  <a:rPr lang="el-GR" dirty="0"/>
                  <a:t> Δεν έχει νόημα να προσεγγίσουμε εξαντλητικά αυτά τα προβλήματα.</a:t>
                </a:r>
              </a:p>
              <a:p>
                <a:pPr>
                  <a:buFont typeface="Arial" panose="020B0604020202020204" pitchFamily="34" charset="0"/>
                  <a:buChar char="•"/>
                </a:pPr>
                <a:r>
                  <a:rPr lang="el-GR" dirty="0"/>
                  <a:t> Γνωστές σε εμάς προσεγγίσεις: </a:t>
                </a:r>
                <a:r>
                  <a:rPr lang="en-US" dirty="0"/>
                  <a:t>Minimax, Alpha-beta pruning</a:t>
                </a:r>
                <a:endParaRPr lang="el-GR" dirty="0"/>
              </a:p>
            </p:txBody>
          </p:sp>
        </mc:Choice>
        <mc:Fallback xmlns="">
          <p:sp>
            <p:nvSpPr>
              <p:cNvPr id="3" name="Θέση περιεχομένου 2">
                <a:extLst>
                  <a:ext uri="{FF2B5EF4-FFF2-40B4-BE49-F238E27FC236}">
                    <a16:creationId xmlns:a16="http://schemas.microsoft.com/office/drawing/2014/main" id="{BF6C7BB3-6694-4CA7-AE59-3AB45376E636}"/>
                  </a:ext>
                </a:extLst>
              </p:cNvPr>
              <p:cNvSpPr>
                <a:spLocks noGrp="1" noRot="1" noChangeAspect="1" noMove="1" noResize="1" noEditPoints="1" noAdjustHandles="1" noChangeArrowheads="1" noChangeShapeType="1" noTextEdit="1"/>
              </p:cNvSpPr>
              <p:nvPr>
                <p:ph idx="1"/>
              </p:nvPr>
            </p:nvSpPr>
            <p:spPr>
              <a:blipFill>
                <a:blip r:embed="rId2"/>
                <a:stretch>
                  <a:fillRect l="-1515" t="-1667" r="-242"/>
                </a:stretch>
              </a:blipFill>
            </p:spPr>
            <p:txBody>
              <a:bodyPr/>
              <a:lstStyle/>
              <a:p>
                <a:r>
                  <a:rPr lang="el-GR">
                    <a:noFill/>
                  </a:rPr>
                  <a:t> </a:t>
                </a:r>
              </a:p>
            </p:txBody>
          </p:sp>
        </mc:Fallback>
      </mc:AlternateContent>
    </p:spTree>
    <p:extLst>
      <p:ext uri="{BB962C8B-B14F-4D97-AF65-F5344CB8AC3E}">
        <p14:creationId xmlns:p14="http://schemas.microsoft.com/office/powerpoint/2010/main" val="390714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67092B-8E18-4215-A1CB-AC6896521B44}"/>
              </a:ext>
            </a:extLst>
          </p:cNvPr>
          <p:cNvSpPr>
            <a:spLocks noGrp="1"/>
          </p:cNvSpPr>
          <p:nvPr>
            <p:ph type="title"/>
          </p:nvPr>
        </p:nvSpPr>
        <p:spPr/>
        <p:txBody>
          <a:bodyPr/>
          <a:lstStyle/>
          <a:p>
            <a:r>
              <a:rPr lang="el-GR" dirty="0"/>
              <a:t>Δύο βασικές αρχές ως λύση</a:t>
            </a:r>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E377CF0-4E67-4C9E-B90F-9B5C9CEDC6EB}"/>
                  </a:ext>
                </a:extLst>
              </p:cNvPr>
              <p:cNvSpPr>
                <a:spLocks noGrp="1"/>
              </p:cNvSpPr>
              <p:nvPr>
                <p:ph idx="1"/>
              </p:nvPr>
            </p:nvSpPr>
            <p:spPr/>
            <p:txBody>
              <a:bodyPr/>
              <a:lstStyle/>
              <a:p>
                <a:pPr>
                  <a:buFont typeface="Arial" panose="020B0604020202020204" pitchFamily="34" charset="0"/>
                  <a:buChar char="•"/>
                </a:pPr>
                <a:r>
                  <a:rPr lang="el-GR" dirty="0"/>
                  <a:t> </a:t>
                </a:r>
                <a:r>
                  <a:rPr lang="en-US" dirty="0"/>
                  <a:t>Position Evaluation</a:t>
                </a:r>
              </a:p>
              <a:p>
                <a:pPr marL="0" indent="0">
                  <a:buNone/>
                </a:pPr>
                <a:r>
                  <a:rPr lang="el-GR" dirty="0"/>
                  <a:t>Υπολογίζουμε μια τιμή </a:t>
                </a: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oMath>
                </a14:m>
                <a:r>
                  <a:rPr lang="en-US" dirty="0"/>
                  <a:t> </a:t>
                </a:r>
                <a:r>
                  <a:rPr lang="el-GR" dirty="0"/>
                  <a:t>η οποία αξιολογεί την κατάσταση </a:t>
                </a:r>
                <a:r>
                  <a:rPr lang="en-US" dirty="0"/>
                  <a:t>s </a:t>
                </a:r>
                <a:r>
                  <a:rPr lang="el-GR" dirty="0"/>
                  <a:t>και πραγματοποιεί πρόβλεψη αποτελέσματος. Αντικαθιστούμε το </a:t>
                </a:r>
                <a:r>
                  <a:rPr lang="el-GR" dirty="0" err="1"/>
                  <a:t>υποδέντρο</a:t>
                </a:r>
                <a:r>
                  <a:rPr lang="el-GR" dirty="0"/>
                  <a:t> κάτω από αυτή την </a:t>
                </a:r>
                <a:r>
                  <a:rPr lang="en-US" dirty="0"/>
                  <a:t>s </a:t>
                </a:r>
                <a:r>
                  <a:rPr lang="el-GR" dirty="0"/>
                  <a:t> την τιμή αυτή. Με τον τρόπο αυτό κουρεύουμε το δέντρο, και περιορίζουμε το εύρος αναζήτησης.</a:t>
                </a:r>
                <a:endParaRPr lang="en-US" dirty="0"/>
              </a:p>
              <a:p>
                <a:pPr marL="0" indent="0">
                  <a:buNone/>
                </a:pPr>
                <a:r>
                  <a:rPr lang="el-GR" dirty="0"/>
                  <a:t>Έχει εκπληκτικά αποτελέσματα για σκάκι, ντάμα και </a:t>
                </a:r>
                <a:r>
                  <a:rPr lang="en-US" dirty="0"/>
                  <a:t>Othello(</a:t>
                </a:r>
                <a:r>
                  <a:rPr lang="en-US" dirty="0" err="1"/>
                  <a:t>Riversi</a:t>
                </a:r>
                <a:r>
                  <a:rPr lang="en-US" dirty="0"/>
                  <a:t>)… </a:t>
                </a:r>
                <a:r>
                  <a:rPr lang="el-GR" dirty="0"/>
                  <a:t>αλλά όχι για το </a:t>
                </a:r>
                <a:r>
                  <a:rPr lang="en-US" dirty="0"/>
                  <a:t>Go</a:t>
                </a:r>
                <a:endParaRPr lang="el-GR" dirty="0"/>
              </a:p>
              <a:p>
                <a:pPr>
                  <a:buFont typeface="Arial" panose="020B0604020202020204" pitchFamily="34" charset="0"/>
                  <a:buChar char="•"/>
                </a:pPr>
                <a:r>
                  <a:rPr lang="el-GR" dirty="0"/>
                  <a:t> </a:t>
                </a:r>
                <a:r>
                  <a:rPr lang="en-US" dirty="0"/>
                  <a:t>Monte Carlo Rollouts</a:t>
                </a:r>
                <a:endParaRPr lang="el-GR" dirty="0"/>
              </a:p>
              <a:p>
                <a:pPr marL="0" indent="0">
                  <a:buNone/>
                </a:pPr>
                <a:r>
                  <a:rPr lang="el-GR" dirty="0"/>
                  <a:t>Δειγματοληψία αποφάσεων με πολιτική </a:t>
                </a:r>
                <a:r>
                  <a:rPr lang="en-US" dirty="0"/>
                  <a:t>p(</a:t>
                </a:r>
                <a:r>
                  <a:rPr lang="en-US" dirty="0" err="1"/>
                  <a:t>a|s</a:t>
                </a:r>
                <a:r>
                  <a:rPr lang="en-US" dirty="0"/>
                  <a:t>), </a:t>
                </a:r>
                <a:r>
                  <a:rPr lang="el-GR" dirty="0"/>
                  <a:t>όπου </a:t>
                </a:r>
                <a:r>
                  <a:rPr lang="en-US" dirty="0"/>
                  <a:t>p </a:t>
                </a:r>
                <a:r>
                  <a:rPr lang="el-GR" dirty="0"/>
                  <a:t>είναι κατανομή πιθανότητας για κάθε δυνατή κίνηση </a:t>
                </a:r>
                <a:r>
                  <a:rPr lang="en-US" dirty="0"/>
                  <a:t>a </a:t>
                </a:r>
                <a:r>
                  <a:rPr lang="el-GR" dirty="0"/>
                  <a:t>από τη θέση </a:t>
                </a:r>
                <a:r>
                  <a:rPr lang="en-US" dirty="0"/>
                  <a:t>s.</a:t>
                </a:r>
              </a:p>
              <a:p>
                <a:pPr marL="0" indent="0">
                  <a:buNone/>
                </a:pPr>
                <a:r>
                  <a:rPr lang="el-GR" dirty="0"/>
                  <a:t>  </a:t>
                </a:r>
              </a:p>
            </p:txBody>
          </p:sp>
        </mc:Choice>
        <mc:Fallback xmlns="">
          <p:sp>
            <p:nvSpPr>
              <p:cNvPr id="3" name="Θέση περιεχομένου 2">
                <a:extLst>
                  <a:ext uri="{FF2B5EF4-FFF2-40B4-BE49-F238E27FC236}">
                    <a16:creationId xmlns:a16="http://schemas.microsoft.com/office/drawing/2014/main" id="{3E377CF0-4E67-4C9E-B90F-9B5C9CEDC6EB}"/>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l-GR">
                    <a:noFill/>
                  </a:rPr>
                  <a:t> </a:t>
                </a:r>
              </a:p>
            </p:txBody>
          </p:sp>
        </mc:Fallback>
      </mc:AlternateContent>
    </p:spTree>
    <p:extLst>
      <p:ext uri="{BB962C8B-B14F-4D97-AF65-F5344CB8AC3E}">
        <p14:creationId xmlns:p14="http://schemas.microsoft.com/office/powerpoint/2010/main" val="33740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83BAE65-D215-4292-9498-D9610AC2C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E922679-5189-4C5C-9FBB-6839F89C66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86C05757-249C-4F2B-B326-B940FDD9C4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5C99ACED-3F9B-471D-97BC-E5D2D23198C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127" name="Picture 4" descr="Αποτέλεσμα εικόνας για monte carlo tree search">
            <a:extLst>
              <a:ext uri="{FF2B5EF4-FFF2-40B4-BE49-F238E27FC236}">
                <a16:creationId xmlns:a16="http://schemas.microsoft.com/office/drawing/2014/main" id="{7536EFFB-89D8-4998-AAF7-C5134DB5D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1008412"/>
            <a:ext cx="6909801" cy="4577743"/>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71CE0D9A-E1CD-4426-9D42-11392146BBB9}"/>
              </a:ext>
            </a:extLst>
          </p:cNvPr>
          <p:cNvSpPr>
            <a:spLocks noGrp="1"/>
          </p:cNvSpPr>
          <p:nvPr>
            <p:ph type="title"/>
          </p:nvPr>
        </p:nvSpPr>
        <p:spPr>
          <a:xfrm>
            <a:off x="7859485" y="634946"/>
            <a:ext cx="3690257" cy="1450757"/>
          </a:xfrm>
        </p:spPr>
        <p:txBody>
          <a:bodyPr>
            <a:normAutofit/>
          </a:bodyPr>
          <a:lstStyle/>
          <a:p>
            <a:r>
              <a:rPr lang="en-US" dirty="0"/>
              <a:t>Monte Carlo Tree Search</a:t>
            </a:r>
            <a:endParaRPr lang="el-GR" dirty="0"/>
          </a:p>
        </p:txBody>
      </p:sp>
      <p:sp>
        <p:nvSpPr>
          <p:cNvPr id="5129" name="Content Placeholder 5128">
            <a:extLst>
              <a:ext uri="{FF2B5EF4-FFF2-40B4-BE49-F238E27FC236}">
                <a16:creationId xmlns:a16="http://schemas.microsoft.com/office/drawing/2014/main" id="{58F2FE73-336C-489F-9DD0-9356DC72FBF7}"/>
              </a:ext>
            </a:extLst>
          </p:cNvPr>
          <p:cNvSpPr>
            <a:spLocks noGrp="1"/>
          </p:cNvSpPr>
          <p:nvPr>
            <p:ph idx="1"/>
          </p:nvPr>
        </p:nvSpPr>
        <p:spPr>
          <a:xfrm>
            <a:off x="7859485" y="2198914"/>
            <a:ext cx="3690257" cy="3670180"/>
          </a:xfrm>
        </p:spPr>
        <p:txBody>
          <a:bodyPr>
            <a:normAutofit/>
          </a:bodyPr>
          <a:lstStyle/>
          <a:p>
            <a:pPr>
              <a:buFont typeface="Arial" panose="020B0604020202020204" pitchFamily="34" charset="0"/>
              <a:buChar char="•"/>
            </a:pPr>
            <a:r>
              <a:rPr lang="el-GR" dirty="0"/>
              <a:t> Χρησιμοποιούμε τα </a:t>
            </a:r>
            <a:r>
              <a:rPr lang="en-US" dirty="0"/>
              <a:t>rollouts </a:t>
            </a:r>
            <a:r>
              <a:rPr lang="el-GR" dirty="0"/>
              <a:t>για να προσεγγίσουμε τις τιμές του δέντρου αναζήτησης. </a:t>
            </a:r>
          </a:p>
          <a:p>
            <a:pPr>
              <a:buFont typeface="Arial" panose="020B0604020202020204" pitchFamily="34" charset="0"/>
              <a:buChar char="•"/>
            </a:pPr>
            <a:r>
              <a:rPr lang="el-GR" dirty="0"/>
              <a:t> Καθώς αυξάνεται ο αριθμός των προσομοιώσεων, έχουμε μεγαλύτερη ακρίβεια στις τιμές μας.</a:t>
            </a:r>
          </a:p>
          <a:p>
            <a:pPr>
              <a:buFont typeface="Arial" panose="020B0604020202020204" pitchFamily="34" charset="0"/>
              <a:buChar char="•"/>
            </a:pPr>
            <a:r>
              <a:rPr lang="el-GR" dirty="0"/>
              <a:t> Σταδιακά βελτιώνεται και η πολιτική επιλογής καθώς επιλέγουμε παιδιά με μεγαλύτερη τιμή. </a:t>
            </a:r>
            <a:endParaRPr lang="en-US" dirty="0"/>
          </a:p>
        </p:txBody>
      </p:sp>
    </p:spTree>
    <p:extLst>
      <p:ext uri="{BB962C8B-B14F-4D97-AF65-F5344CB8AC3E}">
        <p14:creationId xmlns:p14="http://schemas.microsoft.com/office/powerpoint/2010/main" val="172711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C5138816-AF06-47EE-964C-EC93C016D5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6015513-D3C4-4477-AA12-D8FF240AA3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0DC0642-5384-4897-BC9B-E85F63D7BC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87ED8B4E-BB7E-447F-A35F-4D3AF6C0A6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149" name="Picture 2" descr="AlphaGo logo">
            <a:extLst>
              <a:ext uri="{FF2B5EF4-FFF2-40B4-BE49-F238E27FC236}">
                <a16:creationId xmlns:a16="http://schemas.microsoft.com/office/drawing/2014/main" id="{1F8E1D34-F0B7-49A3-AB8A-C21C5E85FC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8" r="76708" b="-1"/>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sp>
        <p:nvSpPr>
          <p:cNvPr id="2" name="Τίτλος 1">
            <a:extLst>
              <a:ext uri="{FF2B5EF4-FFF2-40B4-BE49-F238E27FC236}">
                <a16:creationId xmlns:a16="http://schemas.microsoft.com/office/drawing/2014/main" id="{B69EB603-70BD-4EDE-A7EA-25A50410172F}"/>
              </a:ext>
            </a:extLst>
          </p:cNvPr>
          <p:cNvSpPr>
            <a:spLocks noGrp="1"/>
          </p:cNvSpPr>
          <p:nvPr>
            <p:ph type="title"/>
          </p:nvPr>
        </p:nvSpPr>
        <p:spPr>
          <a:xfrm>
            <a:off x="4974771" y="634946"/>
            <a:ext cx="6574972" cy="1450757"/>
          </a:xfrm>
        </p:spPr>
        <p:txBody>
          <a:bodyPr>
            <a:normAutofit/>
          </a:bodyPr>
          <a:lstStyle/>
          <a:p>
            <a:r>
              <a:rPr lang="en-US" dirty="0"/>
              <a:t>AlphaGo!</a:t>
            </a:r>
            <a:endParaRPr lang="el-GR" dirty="0"/>
          </a:p>
        </p:txBody>
      </p:sp>
      <p:sp>
        <p:nvSpPr>
          <p:cNvPr id="6151" name="Content Placeholder 6150">
            <a:extLst>
              <a:ext uri="{FF2B5EF4-FFF2-40B4-BE49-F238E27FC236}">
                <a16:creationId xmlns:a16="http://schemas.microsoft.com/office/drawing/2014/main" id="{A554356D-1F4B-4C15-90BD-D8C3E6B449A6}"/>
              </a:ext>
            </a:extLst>
          </p:cNvPr>
          <p:cNvSpPr>
            <a:spLocks noGrp="1"/>
          </p:cNvSpPr>
          <p:nvPr>
            <p:ph idx="1"/>
          </p:nvPr>
        </p:nvSpPr>
        <p:spPr>
          <a:xfrm>
            <a:off x="4974769" y="2198914"/>
            <a:ext cx="6574973" cy="3670180"/>
          </a:xfrm>
        </p:spPr>
        <p:txBody>
          <a:bodyPr>
            <a:normAutofit/>
          </a:bodyPr>
          <a:lstStyle/>
          <a:p>
            <a:r>
              <a:rPr lang="en-US" dirty="0"/>
              <a:t>Created by Google’s Deep Mind</a:t>
            </a:r>
            <a:r>
              <a:rPr lang="el-GR" dirty="0"/>
              <a:t> </a:t>
            </a:r>
            <a:r>
              <a:rPr lang="en-US" dirty="0"/>
              <a:t>in 2016</a:t>
            </a:r>
          </a:p>
          <a:p>
            <a:r>
              <a:rPr lang="en-US" dirty="0"/>
              <a:t>Uses deep convolutional neural networks for the representation of a position. </a:t>
            </a:r>
          </a:p>
          <a:p>
            <a:r>
              <a:rPr lang="en-US" dirty="0"/>
              <a:t>Neural networks reduce the effective depth and breadth o the search tree.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65379235"/>
      </p:ext>
    </p:extLst>
  </p:cSld>
  <p:clrMapOvr>
    <a:masterClrMapping/>
  </p:clrMapOvr>
</p:sld>
</file>

<file path=ppt/theme/theme1.xml><?xml version="1.0" encoding="utf-8"?>
<a:theme xmlns:a="http://schemas.openxmlformats.org/drawingml/2006/main" name="Ανασκόπηση">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330</TotalTime>
  <Words>1296</Words>
  <Application>Microsoft Office PowerPoint</Application>
  <PresentationFormat>Ευρεία οθόνη</PresentationFormat>
  <Paragraphs>94</Paragraphs>
  <Slides>21</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21</vt:i4>
      </vt:variant>
    </vt:vector>
  </HeadingPairs>
  <TitlesOfParts>
    <vt:vector size="27" baseType="lpstr">
      <vt:lpstr>Arial</vt:lpstr>
      <vt:lpstr>Calibri</vt:lpstr>
      <vt:lpstr>Calibri Light</vt:lpstr>
      <vt:lpstr>Cambria Math</vt:lpstr>
      <vt:lpstr>Wingdings</vt:lpstr>
      <vt:lpstr>Ανασκόπηση</vt:lpstr>
      <vt:lpstr>Κατακτώντας το Go</vt:lpstr>
      <vt:lpstr>Τι είναι το Go;</vt:lpstr>
      <vt:lpstr>Πως παίζεται το Go;</vt:lpstr>
      <vt:lpstr>Πως παίζεται το Go;</vt:lpstr>
      <vt:lpstr>Πως παίζεται το Go;</vt:lpstr>
      <vt:lpstr>Η προσέγγιση της Τεχνητής Νοημοσύνης</vt:lpstr>
      <vt:lpstr>Δύο βασικές αρχές ως λύση</vt:lpstr>
      <vt:lpstr>Monte Carlo Tree Search</vt:lpstr>
      <vt:lpstr>AlphaGo!</vt:lpstr>
      <vt:lpstr>Using two “brains”</vt:lpstr>
      <vt:lpstr>Policy networks – Supervised Learning</vt:lpstr>
      <vt:lpstr>Παρουσίαση του PowerPoint</vt:lpstr>
      <vt:lpstr>Policy networks – Reinforcement Learning</vt:lpstr>
      <vt:lpstr>Παρουσίαση του PowerPoint</vt:lpstr>
      <vt:lpstr>Value networks – Reinforcement Learning</vt:lpstr>
      <vt:lpstr>Παρουσίαση του PowerPoint</vt:lpstr>
      <vt:lpstr>Searching with Policy and Value networks</vt:lpstr>
      <vt:lpstr>Searching with Policy and Value networks</vt:lpstr>
      <vt:lpstr>Searching with Policy and Value networks</vt:lpstr>
      <vt:lpstr>Παρουσίαση του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Κατακτόντας το Go</dc:title>
  <dc:creator>barbara baxevani</dc:creator>
  <cp:lastModifiedBy>barbara baxevani</cp:lastModifiedBy>
  <cp:revision>29</cp:revision>
  <dcterms:created xsi:type="dcterms:W3CDTF">2018-03-05T20:51:43Z</dcterms:created>
  <dcterms:modified xsi:type="dcterms:W3CDTF">2018-03-06T02:25:11Z</dcterms:modified>
</cp:coreProperties>
</file>