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22" autoAdjust="0"/>
  </p:normalViewPr>
  <p:slideViewPr>
    <p:cSldViewPr>
      <p:cViewPr varScale="1">
        <p:scale>
          <a:sx n="109" d="100"/>
          <a:sy n="109" d="100"/>
        </p:scale>
        <p:origin x="9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3CC1B-D7BC-419D-AD5C-663108D6E813}" type="datetimeFigureOut">
              <a:rPr lang="el-GR" smtClean="0"/>
              <a:pPr/>
              <a:t>13/1/2018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57499-ABA5-4207-A380-C47F782036AC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D9F0F-8EA8-448A-83AE-56C52293BE57}" type="datetimeFigureOut">
              <a:rPr lang="el-GR" smtClean="0"/>
              <a:pPr/>
              <a:t>13/1/2018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0024C-DA8C-491F-B303-A7CDA890083B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0024C-DA8C-491F-B303-A7CDA890083B}" type="slidenum">
              <a:rPr lang="el-GR" smtClean="0"/>
              <a:pPr/>
              <a:t>1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/>
              <a:t>Software Engineering</a:t>
            </a:r>
            <a:endParaRPr lang="el-GR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2286000"/>
            <a:ext cx="624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Introduction to</a:t>
            </a:r>
            <a:r>
              <a:rPr lang="el-GR" sz="2600" dirty="0"/>
              <a:t> </a:t>
            </a:r>
            <a:r>
              <a:rPr lang="en-US" sz="2600" dirty="0"/>
              <a:t>Apache </a:t>
            </a:r>
            <a:r>
              <a:rPr lang="en-US" sz="2600" dirty="0" err="1"/>
              <a:t>Hadoop</a:t>
            </a:r>
            <a:r>
              <a:rPr lang="en-US" sz="2600" dirty="0"/>
              <a:t> Map Reduce</a:t>
            </a:r>
            <a:endParaRPr lang="el-GR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40386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Lamprakis</a:t>
            </a:r>
            <a:r>
              <a:rPr lang="en-US" dirty="0"/>
              <a:t> </a:t>
            </a:r>
            <a:r>
              <a:rPr lang="en-US" dirty="0" err="1"/>
              <a:t>Panagiotis</a:t>
            </a:r>
            <a:r>
              <a:rPr lang="el-GR" dirty="0"/>
              <a:t> – 03113118</a:t>
            </a:r>
          </a:p>
        </p:txBody>
      </p:sp>
    </p:spTree>
  </p:cSld>
  <p:clrMapOvr>
    <a:masterClrMapping/>
  </p:clrMapOvr>
  <p:transition>
    <p:cut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Architecture</a:t>
            </a:r>
            <a:endParaRPr lang="el-GR" dirty="0"/>
          </a:p>
        </p:txBody>
      </p:sp>
      <p:pic>
        <p:nvPicPr>
          <p:cNvPr id="4" name="Content Placeholder 3" descr="hadoop-mapreduce-execution-framewor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57400"/>
            <a:ext cx="8263839" cy="448548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  <a:p>
            <a:endParaRPr lang="el-GR" dirty="0"/>
          </a:p>
          <a:p>
            <a:r>
              <a:rPr lang="en-US" dirty="0"/>
              <a:t>YARN (Yet Another Resource Negotiator) has been introduced to </a:t>
            </a:r>
            <a:r>
              <a:rPr lang="en-US" dirty="0" err="1"/>
              <a:t>Hadoop</a:t>
            </a:r>
            <a:r>
              <a:rPr lang="en-US" dirty="0"/>
              <a:t> with version 2.0 and solves a few issues with the</a:t>
            </a:r>
            <a:r>
              <a:rPr lang="el-GR" dirty="0"/>
              <a:t> </a:t>
            </a:r>
            <a:r>
              <a:rPr lang="en-US" dirty="0"/>
              <a:t>resources scheduling of </a:t>
            </a:r>
            <a:r>
              <a:rPr lang="en-US" dirty="0" err="1"/>
              <a:t>MapReduce</a:t>
            </a:r>
            <a:r>
              <a:rPr lang="en-US" dirty="0"/>
              <a:t> in version 1.0.</a:t>
            </a:r>
            <a:endParaRPr lang="el-G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YARN</a:t>
            </a:r>
            <a:endParaRPr lang="el-G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766" y="1600200"/>
            <a:ext cx="80044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1470025"/>
          </a:xfrm>
        </p:spPr>
        <p:txBody>
          <a:bodyPr/>
          <a:lstStyle/>
          <a:p>
            <a:r>
              <a:rPr lang="en-US" dirty="0"/>
              <a:t>Cheat Sheet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590800"/>
            <a:ext cx="884171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	</a:t>
            </a:r>
            <a:r>
              <a:rPr lang="en-US" dirty="0"/>
              <a:t>A </a:t>
            </a:r>
            <a:r>
              <a:rPr lang="en-US" dirty="0" err="1"/>
              <a:t>MapReduce</a:t>
            </a:r>
            <a:r>
              <a:rPr lang="en-US" dirty="0"/>
              <a:t> job is split by the framework into tasks (Map tasks, Reducer tasks) </a:t>
            </a:r>
            <a:endParaRPr lang="el-GR" dirty="0"/>
          </a:p>
          <a:p>
            <a:r>
              <a:rPr lang="en-US" dirty="0"/>
              <a:t>and each</a:t>
            </a:r>
            <a:r>
              <a:rPr lang="el-GR" dirty="0"/>
              <a:t> </a:t>
            </a:r>
            <a:r>
              <a:rPr lang="en-US" dirty="0"/>
              <a:t>task is run on of the </a:t>
            </a:r>
            <a:r>
              <a:rPr lang="en-US" dirty="0" err="1"/>
              <a:t>DataNode</a:t>
            </a:r>
            <a:r>
              <a:rPr lang="en-US" dirty="0"/>
              <a:t> machines on the cluster. For the execution of tasks, </a:t>
            </a:r>
            <a:endParaRPr lang="el-GR" dirty="0"/>
          </a:p>
          <a:p>
            <a:r>
              <a:rPr lang="en-US" dirty="0"/>
              <a:t>each </a:t>
            </a:r>
            <a:r>
              <a:rPr lang="el-GR" dirty="0"/>
              <a:t> </a:t>
            </a:r>
            <a:r>
              <a:rPr lang="en-US" dirty="0" err="1"/>
              <a:t>DataNode</a:t>
            </a:r>
            <a:r>
              <a:rPr lang="en-US" dirty="0"/>
              <a:t> machine provided a predefined number of slots (map slots, reducers slots). </a:t>
            </a:r>
          </a:p>
          <a:p>
            <a:r>
              <a:rPr lang="en-US" dirty="0"/>
              <a:t>The </a:t>
            </a:r>
            <a:r>
              <a:rPr lang="en-US" dirty="0" err="1"/>
              <a:t>JobTracker</a:t>
            </a:r>
            <a:r>
              <a:rPr lang="en-US" dirty="0"/>
              <a:t> was responsible for the reservation of execution slots for the different tasks </a:t>
            </a:r>
          </a:p>
          <a:p>
            <a:r>
              <a:rPr lang="en-US" dirty="0"/>
              <a:t>of a job and monitored their execution. If the execution failed, it reserved another slot and </a:t>
            </a:r>
          </a:p>
          <a:p>
            <a:r>
              <a:rPr lang="en-US" dirty="0"/>
              <a:t>re-started the task. It also </a:t>
            </a:r>
            <a:r>
              <a:rPr lang="en-US" dirty="0" err="1"/>
              <a:t>cleand</a:t>
            </a:r>
            <a:r>
              <a:rPr lang="en-US" dirty="0"/>
              <a:t> up </a:t>
            </a:r>
            <a:r>
              <a:rPr lang="en-US" dirty="0" err="1"/>
              <a:t>temoprary</a:t>
            </a:r>
            <a:r>
              <a:rPr lang="en-US" dirty="0"/>
              <a:t> resources and make the reserved slot </a:t>
            </a:r>
          </a:p>
          <a:p>
            <a:r>
              <a:rPr lang="en-US" dirty="0"/>
              <a:t>available to other tasks</a:t>
            </a:r>
            <a:r>
              <a:rPr lang="el-GR" dirty="0"/>
              <a:t>.</a:t>
            </a:r>
            <a:r>
              <a:rPr lang="en-US" dirty="0"/>
              <a:t> </a:t>
            </a:r>
            <a:r>
              <a:rPr lang="el-GR" dirty="0"/>
              <a:t>Η</a:t>
            </a:r>
            <a:r>
              <a:rPr lang="en-US" dirty="0" err="1"/>
              <a:t>aving</a:t>
            </a:r>
            <a:r>
              <a:rPr lang="en-US" dirty="0"/>
              <a:t> only one instance of the </a:t>
            </a:r>
            <a:r>
              <a:rPr lang="en-US" dirty="0" err="1"/>
              <a:t>JobTracker</a:t>
            </a:r>
            <a:r>
              <a:rPr lang="en-US" dirty="0"/>
              <a:t> limits</a:t>
            </a:r>
            <a:r>
              <a:rPr lang="el-GR" dirty="0"/>
              <a:t> </a:t>
            </a:r>
            <a:r>
              <a:rPr lang="en-US" dirty="0"/>
              <a:t>scalability </a:t>
            </a:r>
            <a:endParaRPr lang="el-GR" dirty="0"/>
          </a:p>
          <a:p>
            <a:r>
              <a:rPr lang="en-US" dirty="0"/>
              <a:t>(for very large clusters with thousands of nodes).</a:t>
            </a:r>
          </a:p>
          <a:p>
            <a:r>
              <a:rPr lang="el-GR" dirty="0"/>
              <a:t>	</a:t>
            </a:r>
            <a:r>
              <a:rPr lang="en-US" dirty="0"/>
              <a:t>The concept of predefined map and reduce slots also caused resource problems </a:t>
            </a:r>
            <a:endParaRPr lang="el-GR" dirty="0"/>
          </a:p>
          <a:p>
            <a:r>
              <a:rPr lang="en-US" dirty="0"/>
              <a:t>in case all map slots are used while reduce</a:t>
            </a:r>
            <a:r>
              <a:rPr lang="el-GR" dirty="0"/>
              <a:t> </a:t>
            </a:r>
            <a:r>
              <a:rPr lang="en-US" dirty="0"/>
              <a:t>slots are still available and vice versa.</a:t>
            </a:r>
            <a:endParaRPr lang="el-GR" dirty="0"/>
          </a:p>
          <a:p>
            <a:endParaRPr lang="el-G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YARN</a:t>
            </a:r>
            <a:endParaRPr lang="el-G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90167"/>
            <a:ext cx="8229600" cy="394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/>
              <a:t>Cheat Sheet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590800"/>
            <a:ext cx="88689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	</a:t>
            </a:r>
            <a:r>
              <a:rPr lang="en-US" dirty="0"/>
              <a:t>Hence </a:t>
            </a:r>
            <a:r>
              <a:rPr lang="en-US" dirty="0" err="1"/>
              <a:t>Hadoop</a:t>
            </a:r>
            <a:r>
              <a:rPr lang="en-US" dirty="0"/>
              <a:t> 2.0 introduced YARN as resource manager, which no longer uses </a:t>
            </a:r>
            <a:endParaRPr lang="el-GR" dirty="0"/>
          </a:p>
          <a:p>
            <a:r>
              <a:rPr lang="en-US" dirty="0"/>
              <a:t>slots to manage resources. Instead nodes have</a:t>
            </a:r>
            <a:r>
              <a:rPr lang="el-GR" dirty="0"/>
              <a:t> </a:t>
            </a:r>
            <a:r>
              <a:rPr lang="en-US" dirty="0"/>
              <a:t>"resources" (like memory and CPU cores) </a:t>
            </a:r>
            <a:endParaRPr lang="el-GR" dirty="0"/>
          </a:p>
          <a:p>
            <a:r>
              <a:rPr lang="en-US" dirty="0"/>
              <a:t>which can be allocated by applications on a per request basis. This way </a:t>
            </a:r>
            <a:r>
              <a:rPr lang="en-US" dirty="0" err="1"/>
              <a:t>MapReduce</a:t>
            </a:r>
            <a:r>
              <a:rPr lang="el-GR" dirty="0"/>
              <a:t> </a:t>
            </a:r>
            <a:r>
              <a:rPr lang="en-US" dirty="0"/>
              <a:t>jobs </a:t>
            </a:r>
            <a:endParaRPr lang="el-GR" dirty="0"/>
          </a:p>
          <a:p>
            <a:r>
              <a:rPr lang="en-US" dirty="0"/>
              <a:t>can run together with non-</a:t>
            </a:r>
            <a:r>
              <a:rPr lang="en-US" dirty="0" err="1"/>
              <a:t>MapReduce</a:t>
            </a:r>
            <a:r>
              <a:rPr lang="en-US" dirty="0"/>
              <a:t> jobs in the same cluster</a:t>
            </a:r>
            <a:r>
              <a:rPr lang="el-GR" dirty="0"/>
              <a:t>.</a:t>
            </a:r>
          </a:p>
          <a:p>
            <a:r>
              <a:rPr lang="el-GR" dirty="0"/>
              <a:t>	</a:t>
            </a:r>
            <a:r>
              <a:rPr lang="en-US" dirty="0"/>
              <a:t>The heart of YARN is the Resource Manager (RM) which runs on the master node </a:t>
            </a:r>
            <a:endParaRPr lang="el-GR" dirty="0"/>
          </a:p>
          <a:p>
            <a:r>
              <a:rPr lang="en-US" dirty="0"/>
              <a:t>and acts as a global resource scheduler. It</a:t>
            </a:r>
            <a:r>
              <a:rPr lang="el-GR" dirty="0"/>
              <a:t> </a:t>
            </a:r>
            <a:r>
              <a:rPr lang="en-US" dirty="0"/>
              <a:t>also arbitrates resources between competing </a:t>
            </a:r>
            <a:endParaRPr lang="el-GR" dirty="0"/>
          </a:p>
          <a:p>
            <a:r>
              <a:rPr lang="en-US" dirty="0"/>
              <a:t>applications. In contrast to the Resource Manager, the Node Managers (NM) run on</a:t>
            </a:r>
            <a:r>
              <a:rPr lang="el-GR" dirty="0"/>
              <a:t> </a:t>
            </a:r>
            <a:r>
              <a:rPr lang="en-US" dirty="0"/>
              <a:t>slave </a:t>
            </a:r>
            <a:endParaRPr lang="el-GR" dirty="0"/>
          </a:p>
          <a:p>
            <a:r>
              <a:rPr lang="en-US" dirty="0"/>
              <a:t>nodes and communicate with the RM. The </a:t>
            </a:r>
            <a:r>
              <a:rPr lang="en-US" dirty="0" err="1"/>
              <a:t>NodeManager</a:t>
            </a:r>
            <a:r>
              <a:rPr lang="en-US" dirty="0"/>
              <a:t> is responsible for creating </a:t>
            </a:r>
            <a:endParaRPr lang="el-GR" dirty="0"/>
          </a:p>
          <a:p>
            <a:r>
              <a:rPr lang="en-US" dirty="0"/>
              <a:t>containers in which the applications</a:t>
            </a:r>
            <a:r>
              <a:rPr lang="el-GR" dirty="0"/>
              <a:t> </a:t>
            </a:r>
            <a:r>
              <a:rPr lang="en-US" dirty="0"/>
              <a:t>run, monitors their CPU and memory usage and reports </a:t>
            </a:r>
            <a:endParaRPr lang="el-GR" dirty="0"/>
          </a:p>
          <a:p>
            <a:r>
              <a:rPr lang="en-US" dirty="0"/>
              <a:t>them to the RM.</a:t>
            </a:r>
            <a:endParaRPr lang="el-G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see a hands-on example on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MapReduce</a:t>
            </a:r>
            <a:r>
              <a:rPr lang="en-US" dirty="0"/>
              <a:t>… </a:t>
            </a:r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</a:t>
            </a:r>
            <a:r>
              <a:rPr lang="en-US" dirty="0" err="1"/>
              <a:t>Hadoop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Hadoop</a:t>
            </a:r>
            <a:r>
              <a:rPr lang="en-US" dirty="0"/>
              <a:t> is a framework designed for the processing of big data sets distributed over large sets of machines with commodity</a:t>
            </a:r>
            <a:r>
              <a:rPr lang="el-GR" dirty="0"/>
              <a:t> </a:t>
            </a:r>
            <a:r>
              <a:rPr lang="en-US" dirty="0"/>
              <a:t>hardware.</a:t>
            </a:r>
            <a:endParaRPr lang="el-GR" dirty="0"/>
          </a:p>
          <a:p>
            <a:r>
              <a:rPr lang="en-US" dirty="0"/>
              <a:t>The basic ideas have been taken from the Google File System (GFS or </a:t>
            </a:r>
            <a:r>
              <a:rPr lang="en-US" dirty="0" err="1"/>
              <a:t>GoogleFS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Apache </a:t>
            </a:r>
            <a:r>
              <a:rPr lang="en-US" dirty="0" err="1"/>
              <a:t>Hadoop</a:t>
            </a:r>
            <a:r>
              <a:rPr lang="en-US" dirty="0"/>
              <a:t> encompass.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sz="2600" dirty="0"/>
          </a:p>
          <a:p>
            <a:r>
              <a:rPr lang="en-US" sz="2600" b="1" dirty="0" err="1"/>
              <a:t>Hadoop</a:t>
            </a:r>
            <a:r>
              <a:rPr lang="en-US" sz="2600" b="1" dirty="0"/>
              <a:t> Common</a:t>
            </a:r>
            <a:r>
              <a:rPr lang="en-US" sz="2600" dirty="0"/>
              <a:t>: Utilities that are used by the other modules.</a:t>
            </a:r>
          </a:p>
          <a:p>
            <a:r>
              <a:rPr lang="en-US" sz="2600" b="1" dirty="0" err="1"/>
              <a:t>Hadoop</a:t>
            </a:r>
            <a:r>
              <a:rPr lang="en-US" sz="2600" b="1" dirty="0"/>
              <a:t> Distributed File System (HDFS)</a:t>
            </a:r>
            <a:r>
              <a:rPr lang="en-US" sz="2600" dirty="0"/>
              <a:t>: A distributed file system similar to the one developed by Google under the name GFS.</a:t>
            </a:r>
          </a:p>
          <a:p>
            <a:r>
              <a:rPr lang="en-US" sz="2600" b="1" dirty="0" err="1"/>
              <a:t>Hadoop</a:t>
            </a:r>
            <a:r>
              <a:rPr lang="en-US" sz="2600" b="1" dirty="0"/>
              <a:t> YARN</a:t>
            </a:r>
            <a:r>
              <a:rPr lang="en-US" sz="2600" dirty="0"/>
              <a:t>: This module provides the job scheduling resources used by the </a:t>
            </a:r>
            <a:r>
              <a:rPr lang="en-US" sz="2600" dirty="0" err="1"/>
              <a:t>MapReduce</a:t>
            </a:r>
            <a:r>
              <a:rPr lang="en-US" sz="2600" dirty="0"/>
              <a:t> framework.</a:t>
            </a:r>
            <a:endParaRPr lang="el-GR" sz="2600" dirty="0"/>
          </a:p>
          <a:p>
            <a:r>
              <a:rPr lang="en-US" sz="2600" b="1" dirty="0" err="1"/>
              <a:t>Hadoop</a:t>
            </a:r>
            <a:r>
              <a:rPr lang="en-US" sz="2600" b="1" dirty="0"/>
              <a:t> </a:t>
            </a:r>
            <a:r>
              <a:rPr lang="en-US" sz="2600" b="1" dirty="0" err="1"/>
              <a:t>MapReduce</a:t>
            </a:r>
            <a:r>
              <a:rPr lang="en-US" sz="2600" dirty="0"/>
              <a:t>: A framework designed to process huge amount of data</a:t>
            </a:r>
            <a:endParaRPr lang="el-GR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Architecture</a:t>
            </a:r>
            <a:r>
              <a:rPr lang="el-GR" dirty="0"/>
              <a:t> (1)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/>
          <a:lstStyle/>
          <a:p>
            <a:r>
              <a:rPr lang="el-GR" dirty="0"/>
              <a:t>		</a:t>
            </a:r>
            <a:r>
              <a:rPr lang="en-US" dirty="0"/>
              <a:t>	Assumptions of HDFS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8229600" cy="4149725"/>
          </a:xfrm>
        </p:spPr>
        <p:txBody>
          <a:bodyPr>
            <a:normAutofit fontScale="92500"/>
          </a:bodyPr>
          <a:lstStyle/>
          <a:p>
            <a:endParaRPr lang="el-GR" dirty="0"/>
          </a:p>
          <a:p>
            <a:r>
              <a:rPr lang="en-US" dirty="0"/>
              <a:t>Hardware Failure is seen more as a norm than as an exception. Instead of relying on expensive fault-tolerant hardware systems,</a:t>
            </a:r>
            <a:r>
              <a:rPr lang="el-GR" dirty="0"/>
              <a:t> </a:t>
            </a:r>
            <a:r>
              <a:rPr lang="en-US" dirty="0"/>
              <a:t>commodity hardware is chosen. This not only reduces the investment for the whole cluster setup but also enables the easy</a:t>
            </a:r>
            <a:r>
              <a:rPr lang="el-GR" dirty="0"/>
              <a:t> </a:t>
            </a:r>
            <a:r>
              <a:rPr lang="en-US" dirty="0"/>
              <a:t>replacement of failed hardware.</a:t>
            </a:r>
          </a:p>
          <a:p>
            <a:endParaRPr lang="el-GR" dirty="0"/>
          </a:p>
          <a:p>
            <a:r>
              <a:rPr lang="en-US" dirty="0"/>
              <a:t>As </a:t>
            </a:r>
            <a:r>
              <a:rPr lang="en-US" dirty="0" err="1"/>
              <a:t>Hadoop</a:t>
            </a:r>
            <a:r>
              <a:rPr lang="en-US" dirty="0"/>
              <a:t> is designed for batch processing of large data sets,</a:t>
            </a:r>
            <a:r>
              <a:rPr lang="el-GR" dirty="0"/>
              <a:t> </a:t>
            </a:r>
            <a:r>
              <a:rPr lang="en-US" dirty="0"/>
              <a:t>requirements that stem from the more user-centered POSIX</a:t>
            </a:r>
            <a:r>
              <a:rPr lang="el-GR" dirty="0"/>
              <a:t> </a:t>
            </a:r>
            <a:r>
              <a:rPr lang="en-US" dirty="0"/>
              <a:t>standard are relaxed. Hence low-latency access to random parts of a file is less desirable than streaming files with high</a:t>
            </a:r>
            <a:r>
              <a:rPr lang="el-GR" dirty="0"/>
              <a:t> </a:t>
            </a:r>
            <a:r>
              <a:rPr lang="en-US" dirty="0"/>
              <a:t>throughput.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Architecture</a:t>
            </a:r>
            <a:r>
              <a:rPr lang="el-GR" dirty="0"/>
              <a:t> (2)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/>
          <a:lstStyle/>
          <a:p>
            <a:r>
              <a:rPr lang="el-GR" dirty="0"/>
              <a:t>		</a:t>
            </a:r>
            <a:r>
              <a:rPr lang="en-US" dirty="0"/>
              <a:t>	Assumptions of HDFS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229600" cy="3951288"/>
          </a:xfrm>
        </p:spPr>
        <p:txBody>
          <a:bodyPr>
            <a:normAutofit lnSpcReduction="10000"/>
          </a:bodyPr>
          <a:lstStyle/>
          <a:p>
            <a:endParaRPr lang="el-GR" dirty="0"/>
          </a:p>
          <a:p>
            <a:r>
              <a:rPr lang="en-US" dirty="0"/>
              <a:t>The applications using </a:t>
            </a:r>
            <a:r>
              <a:rPr lang="en-US" dirty="0" err="1"/>
              <a:t>Hadoop</a:t>
            </a:r>
            <a:r>
              <a:rPr lang="en-US" dirty="0"/>
              <a:t> process large data sets that reside in large files. Hence </a:t>
            </a:r>
            <a:r>
              <a:rPr lang="en-US" dirty="0" err="1"/>
              <a:t>Hadoop</a:t>
            </a:r>
            <a:r>
              <a:rPr lang="en-US" dirty="0"/>
              <a:t> is tuned to handle big files</a:t>
            </a:r>
            <a:r>
              <a:rPr lang="el-GR" dirty="0"/>
              <a:t> </a:t>
            </a:r>
            <a:r>
              <a:rPr lang="en-US" dirty="0"/>
              <a:t>instead of a lot of small files.</a:t>
            </a:r>
            <a:endParaRPr lang="el-GR" dirty="0"/>
          </a:p>
          <a:p>
            <a:endParaRPr lang="en-US" dirty="0"/>
          </a:p>
          <a:p>
            <a:r>
              <a:rPr lang="en-US" dirty="0"/>
              <a:t>Most big data applications write the data once and read it often (log files, HTML pages, user-provided images, etc.). Therefore</a:t>
            </a:r>
            <a:r>
              <a:rPr lang="el-GR" dirty="0"/>
              <a:t> </a:t>
            </a:r>
            <a:r>
              <a:rPr lang="en-US" dirty="0" err="1"/>
              <a:t>Hadoop</a:t>
            </a:r>
            <a:r>
              <a:rPr lang="en-US" dirty="0"/>
              <a:t> makes the assumption that a file is once created and then never updated. This simplifies</a:t>
            </a:r>
            <a:r>
              <a:rPr lang="el-GR" dirty="0"/>
              <a:t> </a:t>
            </a:r>
            <a:r>
              <a:rPr lang="en-US" dirty="0"/>
              <a:t>the coherency model and</a:t>
            </a:r>
            <a:r>
              <a:rPr lang="el-GR" dirty="0"/>
              <a:t> </a:t>
            </a:r>
            <a:r>
              <a:rPr lang="en-US" dirty="0"/>
              <a:t>enables high throughput.</a:t>
            </a:r>
            <a:endParaRPr lang="el-GR" dirty="0"/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DataNodes</a:t>
            </a:r>
            <a:endParaRPr lang="el-GR" dirty="0"/>
          </a:p>
        </p:txBody>
      </p:sp>
      <p:pic>
        <p:nvPicPr>
          <p:cNvPr id="4" name="Content Placeholder 3" descr="3529146393_5c2e2c8065_o[1]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057400"/>
            <a:ext cx="7500828" cy="4525963"/>
          </a:xfrm>
        </p:spPr>
      </p:pic>
      <p:sp>
        <p:nvSpPr>
          <p:cNvPr id="5" name="TextBox 4"/>
          <p:cNvSpPr txBox="1"/>
          <p:nvPr/>
        </p:nvSpPr>
        <p:spPr>
          <a:xfrm>
            <a:off x="2286000" y="1600200"/>
            <a:ext cx="4667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One image is equal to a thousand words ... </a:t>
            </a:r>
            <a:endParaRPr lang="el-GR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HDFS: Robust against failures</a:t>
            </a:r>
            <a:r>
              <a:rPr lang="el-GR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DataNode</a:t>
            </a:r>
            <a:r>
              <a:rPr lang="en-US" b="1" dirty="0"/>
              <a:t> failure</a:t>
            </a:r>
            <a:r>
              <a:rPr lang="en-US" dirty="0"/>
              <a:t>: Each </a:t>
            </a:r>
            <a:r>
              <a:rPr lang="en-US" dirty="0" err="1"/>
              <a:t>DataNode</a:t>
            </a:r>
            <a:r>
              <a:rPr lang="en-US" dirty="0"/>
              <a:t> sends from time to time a heartbeat message to the </a:t>
            </a:r>
            <a:r>
              <a:rPr lang="en-US" dirty="0" err="1"/>
              <a:t>NameNode</a:t>
            </a:r>
            <a:r>
              <a:rPr lang="en-US" dirty="0"/>
              <a:t>. If the </a:t>
            </a:r>
            <a:r>
              <a:rPr lang="en-US" dirty="0" err="1"/>
              <a:t>NameNode</a:t>
            </a:r>
            <a:r>
              <a:rPr lang="en-US" dirty="0"/>
              <a:t> does not receive any heartbeat for a specific amount of time from a </a:t>
            </a:r>
            <a:r>
              <a:rPr lang="en-US" dirty="0" err="1"/>
              <a:t>DataNode</a:t>
            </a:r>
            <a:r>
              <a:rPr lang="en-US" dirty="0"/>
              <a:t>, the node is seen to be dead and no further operations are scheduled for it. A dead </a:t>
            </a:r>
            <a:r>
              <a:rPr lang="en-US" dirty="0" err="1"/>
              <a:t>DataNode</a:t>
            </a:r>
            <a:r>
              <a:rPr lang="en-US" dirty="0"/>
              <a:t> decreases the replication factor of the data blocks it stored. To prevent data loss, the</a:t>
            </a:r>
            <a:r>
              <a:rPr lang="el-GR" dirty="0"/>
              <a:t> </a:t>
            </a:r>
            <a:r>
              <a:rPr lang="en-US" dirty="0" err="1"/>
              <a:t>NameNode</a:t>
            </a:r>
            <a:r>
              <a:rPr lang="en-US" dirty="0"/>
              <a:t> can start new replication processes to increase the replication factor for these blocks.</a:t>
            </a:r>
          </a:p>
          <a:p>
            <a:r>
              <a:rPr lang="en-US" b="1" dirty="0"/>
              <a:t>Network partitions</a:t>
            </a:r>
            <a:r>
              <a:rPr lang="en-US" dirty="0"/>
              <a:t>: If the cluster breaks up into two or more partitions, the </a:t>
            </a:r>
            <a:r>
              <a:rPr lang="en-US" dirty="0" err="1"/>
              <a:t>NameNode</a:t>
            </a:r>
            <a:r>
              <a:rPr lang="en-US" dirty="0"/>
              <a:t> loses the connection to a set of</a:t>
            </a:r>
            <a:r>
              <a:rPr lang="el-GR" dirty="0"/>
              <a:t> </a:t>
            </a:r>
            <a:r>
              <a:rPr lang="en-US" dirty="0" err="1"/>
              <a:t>DataNodes</a:t>
            </a:r>
            <a:r>
              <a:rPr lang="en-US" dirty="0"/>
              <a:t>. These </a:t>
            </a:r>
            <a:r>
              <a:rPr lang="en-US" dirty="0" err="1"/>
              <a:t>DataNodes</a:t>
            </a:r>
            <a:r>
              <a:rPr lang="en-US" dirty="0"/>
              <a:t> are seen as dead and no further I/O operations are scheduled for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HDFS: Robust against failures</a:t>
            </a:r>
            <a:r>
              <a:rPr lang="el-GR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err="1"/>
              <a:t>NameNode</a:t>
            </a:r>
            <a:r>
              <a:rPr lang="en-US" b="1" dirty="0"/>
              <a:t> failure</a:t>
            </a:r>
            <a:r>
              <a:rPr lang="en-US" dirty="0"/>
              <a:t>: As the </a:t>
            </a:r>
            <a:r>
              <a:rPr lang="en-US" dirty="0" err="1"/>
              <a:t>NameNode</a:t>
            </a:r>
            <a:r>
              <a:rPr lang="en-US" dirty="0"/>
              <a:t> is a single point of failure, it is critical that its data (</a:t>
            </a:r>
            <a:r>
              <a:rPr lang="en-US" dirty="0" err="1"/>
              <a:t>EditLog</a:t>
            </a:r>
            <a:r>
              <a:rPr lang="en-US" dirty="0"/>
              <a:t> and </a:t>
            </a:r>
            <a:r>
              <a:rPr lang="en-US" dirty="0" err="1"/>
              <a:t>FsImage</a:t>
            </a:r>
            <a:r>
              <a:rPr lang="en-US" dirty="0"/>
              <a:t>) can be</a:t>
            </a:r>
            <a:r>
              <a:rPr lang="el-GR" dirty="0"/>
              <a:t> </a:t>
            </a:r>
            <a:r>
              <a:rPr lang="en-US" dirty="0"/>
              <a:t>restored. Therefore one can configure to store more than one copy of the </a:t>
            </a:r>
            <a:r>
              <a:rPr lang="en-US" dirty="0" err="1"/>
              <a:t>EditLog</a:t>
            </a:r>
            <a:r>
              <a:rPr lang="en-US" dirty="0"/>
              <a:t> and </a:t>
            </a:r>
            <a:r>
              <a:rPr lang="en-US" dirty="0" err="1"/>
              <a:t>FsImage</a:t>
            </a:r>
            <a:r>
              <a:rPr lang="en-US" dirty="0"/>
              <a:t> file. Although this decreases</a:t>
            </a:r>
            <a:r>
              <a:rPr lang="el-GR" dirty="0"/>
              <a:t> </a:t>
            </a:r>
            <a:r>
              <a:rPr lang="en-US" dirty="0"/>
              <a:t>the speed with which the </a:t>
            </a:r>
            <a:r>
              <a:rPr lang="en-US" dirty="0" err="1"/>
              <a:t>NameNode</a:t>
            </a:r>
            <a:r>
              <a:rPr lang="en-US" dirty="0"/>
              <a:t> can process operations, it ensures at the same time that multiple copies of the critical </a:t>
            </a:r>
            <a:r>
              <a:rPr lang="en-US" dirty="0" err="1"/>
              <a:t>filesexist</a:t>
            </a:r>
            <a:r>
              <a:rPr lang="en-US" dirty="0"/>
              <a:t>.</a:t>
            </a:r>
            <a:endParaRPr lang="el-G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MapReduce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	Jeffrey </a:t>
            </a:r>
            <a:r>
              <a:rPr lang="en-US" dirty="0"/>
              <a:t>Dean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	Sanjay </a:t>
            </a:r>
            <a:r>
              <a:rPr lang="en-US" dirty="0" err="1"/>
              <a:t>Ghewamat</a:t>
            </a:r>
            <a:endParaRPr lang="el-GR" dirty="0"/>
          </a:p>
        </p:txBody>
      </p:sp>
      <p:pic>
        <p:nvPicPr>
          <p:cNvPr id="10" name="Content Placeholder 9" descr="sanjayghemawat214.jp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800600" y="2438400"/>
            <a:ext cx="4041775" cy="2895600"/>
          </a:xfrm>
        </p:spPr>
      </p:pic>
      <p:pic>
        <p:nvPicPr>
          <p:cNvPr id="9" name="Content Placeholder 8" descr="jeff-dean-google-badass-engineer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09600" y="2438400"/>
            <a:ext cx="3886200" cy="291465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587</Words>
  <Application>Microsoft Office PowerPoint</Application>
  <PresentationFormat>On-screen Show (4:3)</PresentationFormat>
  <Paragraphs>65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Software Engineering</vt:lpstr>
      <vt:lpstr>What is Apache Hadoop</vt:lpstr>
      <vt:lpstr>What does Apache Hadoop encompass.</vt:lpstr>
      <vt:lpstr>HDFS Architecture (1)</vt:lpstr>
      <vt:lpstr>HDFS Architecture (2)</vt:lpstr>
      <vt:lpstr>NameNode and DataNodes</vt:lpstr>
      <vt:lpstr>HDFS: Robust against failures (1)</vt:lpstr>
      <vt:lpstr>HDFS: Robust against failures (2)</vt:lpstr>
      <vt:lpstr>Hadoop MapReduce</vt:lpstr>
      <vt:lpstr>MapReduce Architecture</vt:lpstr>
      <vt:lpstr>YARN</vt:lpstr>
      <vt:lpstr>Before YARN</vt:lpstr>
      <vt:lpstr>Cheat Sheet</vt:lpstr>
      <vt:lpstr>With YARN</vt:lpstr>
      <vt:lpstr>Cheat Sheet</vt:lpstr>
      <vt:lpstr>Let’s see a hands-on example on Hadoop MapReduce…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Τεχνολογία Λογισμικού</dc:title>
  <dc:creator>PanosLam</dc:creator>
  <cp:lastModifiedBy>Kostas Saidis</cp:lastModifiedBy>
  <cp:revision>27</cp:revision>
  <dcterms:created xsi:type="dcterms:W3CDTF">2006-08-16T00:00:00Z</dcterms:created>
  <dcterms:modified xsi:type="dcterms:W3CDTF">2018-01-13T17:19:33Z</dcterms:modified>
</cp:coreProperties>
</file>