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81" r:id="rId4"/>
    <p:sldId id="270" r:id="rId5"/>
    <p:sldId id="269" r:id="rId6"/>
    <p:sldId id="259" r:id="rId7"/>
    <p:sldId id="260" r:id="rId8"/>
    <p:sldId id="261" r:id="rId9"/>
    <p:sldId id="263" r:id="rId10"/>
    <p:sldId id="271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3" r:id="rId33"/>
    <p:sldId id="297" r:id="rId34"/>
    <p:sldId id="298" r:id="rId35"/>
    <p:sldId id="299" r:id="rId36"/>
    <p:sldId id="300" r:id="rId37"/>
    <p:sldId id="301" r:id="rId38"/>
    <p:sldId id="291" r:id="rId39"/>
    <p:sldId id="295" r:id="rId40"/>
    <p:sldId id="296" r:id="rId4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9F8A-F383-4183-A1C5-DAB62B7F0BEC}" type="datetimeFigureOut">
              <a:rPr lang="el-GR" smtClean="0"/>
              <a:t>8/3/2018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F1700-25F4-4ED8-B235-FF4EF9E9E2A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5525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6097-2D88-42E7-9D2E-574B8DD11FB3}" type="datetimeFigureOut">
              <a:rPr lang="el-GR" smtClean="0"/>
              <a:t>8/3/2018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F466-3654-4A9E-8125-91C0D71351B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5107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AF466-3654-4A9E-8125-91C0D71351BD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95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AF466-3654-4A9E-8125-91C0D71351BD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35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FEB912-D049-40A8-BE5B-E4307E928CA8}" type="datetime1">
              <a:rPr lang="el-GR" smtClean="0"/>
              <a:t>8/3/2018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1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FB6-EFB8-423D-9B48-79D719413C80}" type="datetime1">
              <a:rPr lang="el-GR" smtClean="0"/>
              <a:t>8/3/2018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974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4026-85B5-4D4C-8A4C-6EFA2FE1EDFC}" type="datetime1">
              <a:rPr lang="el-GR" smtClean="0"/>
              <a:t>8/3/2018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81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8F47-C52A-4467-97F7-01E73EAFAE32}" type="datetime1">
              <a:rPr lang="el-GR" smtClean="0"/>
              <a:t>8/3/2018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EE33-212F-4399-8B0A-293F847BB03B}" type="datetime1">
              <a:rPr lang="el-GR" smtClean="0"/>
              <a:t>8/3/2018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517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872F-2482-42E9-B8AB-FAFAE1918413}" type="datetime1">
              <a:rPr lang="el-GR" smtClean="0"/>
              <a:t>8/3/2018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19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E70D-BBC7-4020-8385-1BC067AD533A}" type="datetime1">
              <a:rPr lang="el-GR" smtClean="0"/>
              <a:t>8/3/2018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42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3733-D19F-4247-889E-2857C15FB686}" type="datetime1">
              <a:rPr lang="el-GR" smtClean="0"/>
              <a:t>8/3/2018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2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533A-D801-4CB5-892D-0600C0578D6E}" type="datetime1">
              <a:rPr lang="el-GR" smtClean="0"/>
              <a:t>8/3/2018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C2CD-998B-43D4-9AE1-61BB48DE018A}" type="datetime1">
              <a:rPr lang="el-GR" smtClean="0"/>
              <a:t>8/3/2018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04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A0BF-8108-41FD-B667-2A216FEEC47A}" type="datetime1">
              <a:rPr lang="el-GR" smtClean="0"/>
              <a:t>8/3/2018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9F0A-8536-45FF-A1FF-7545F7884815}" type="datetime1">
              <a:rPr lang="el-GR" smtClean="0"/>
              <a:t>8/3/2018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922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A874-77BB-4753-ACA1-46542A1A89D3}" type="datetime1">
              <a:rPr lang="el-GR" smtClean="0"/>
              <a:t>8/3/2018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9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DE8-B55C-4989-9298-D172DA05EF8A}" type="datetime1">
              <a:rPr lang="el-GR" smtClean="0"/>
              <a:t>8/3/2018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7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7CBB-6FAD-4136-A11B-4BBFA5044ACE}" type="datetime1">
              <a:rPr lang="el-GR" smtClean="0"/>
              <a:t>8/3/2018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275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8C5-9DC6-4E08-A6A5-7E0B8756837B}" type="datetime1">
              <a:rPr lang="el-GR" smtClean="0"/>
              <a:t>8/3/2018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B39-7AFE-4F62-BCFA-C5EF56548BBC}" type="datetime1">
              <a:rPr lang="el-GR" smtClean="0"/>
              <a:t>8/3/2018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50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AF79BD-C204-46FF-AFC7-0B10D1DC67AC}" type="datetime1">
              <a:rPr lang="el-GR" smtClean="0"/>
              <a:t>8/3/2018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20C437-DFF6-43D1-8BC5-808F1D90A1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373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isii.azc.uam.mx/mcbc/Cursos/IntCompt/Lectura15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920622"/>
            <a:ext cx="12337576" cy="11464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FUZZY LOGIC IN SOFTWARE ENGINEERING</a:t>
            </a:r>
            <a:endParaRPr lang="el-GR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323834" y="1078173"/>
            <a:ext cx="9403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/>
              <a:t>	ΤΕΧΝΟΛΟΓΙΑ ΛΟΓΙΣΜΙΚΟΥ</a:t>
            </a:r>
            <a:endParaRPr lang="el-GR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8098302" y="5655213"/>
            <a:ext cx="368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Προμπονάς Παναγιώτης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1282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3457" y="996287"/>
                <a:ext cx="10440537" cy="280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Fuzzy Set Operators</a:t>
                </a:r>
                <a:r>
                  <a:rPr lang="el-GR" sz="2800" b="1" dirty="0" smtClean="0"/>
                  <a:t> (Συνέχεια)</a:t>
                </a:r>
                <a:r>
                  <a:rPr lang="en-US" sz="2800" b="1" dirty="0" smtClean="0"/>
                  <a:t> :</a:t>
                </a:r>
                <a:r>
                  <a:rPr lang="el-GR" sz="2400" b="1" dirty="0" smtClean="0"/>
                  <a:t>                                             </a:t>
                </a:r>
                <a:endParaRPr lang="en-US" sz="2400" b="1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Κάποιες ιδιότητες της κλασικής </a:t>
                </a:r>
                <a:r>
                  <a:rPr lang="el-GR" sz="2800" dirty="0" err="1" smtClean="0"/>
                  <a:t>συνολοθεωρίας</a:t>
                </a:r>
                <a:r>
                  <a:rPr lang="el-GR" sz="2800" dirty="0" smtClean="0"/>
                  <a:t> που </a:t>
                </a:r>
                <a:r>
                  <a:rPr lang="el-GR" sz="2800" b="1" i="1" u="sng" dirty="0" smtClean="0"/>
                  <a:t>δεν</a:t>
                </a:r>
                <a:r>
                  <a:rPr lang="el-GR" sz="2800" dirty="0" smtClean="0"/>
                  <a:t> ισχύουν:</a:t>
                </a:r>
              </a:p>
              <a:p>
                <a:r>
                  <a:rPr lang="el-GR" sz="2800" dirty="0"/>
                  <a:t> </a:t>
                </a:r>
                <a:r>
                  <a:rPr lang="el-GR" sz="2800" dirty="0" smtClean="0"/>
                  <a:t>    - Νόμος της αντίφασης: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acc>
                    <m: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el-GR" sz="2800" dirty="0" smtClean="0"/>
              </a:p>
              <a:p>
                <a:r>
                  <a:rPr lang="el-GR" sz="2800" dirty="0"/>
                  <a:t> </a:t>
                </a:r>
                <a:r>
                  <a:rPr lang="el-GR" sz="2800" dirty="0" smtClean="0"/>
                  <a:t>    - Νόμος της αποκλίσεως του τρίτου: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acc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l-G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endParaRPr lang="el-GR" sz="2800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>
                        <a:latin typeface="Cambria Math" panose="02040503050406030204" pitchFamily="18" charset="0"/>
                      </a:rPr>
                      <m:t>Ο</m:t>
                    </m:r>
                    <m:r>
                      <m:rPr>
                        <m:sty m:val="p"/>
                      </m:rPr>
                      <a:rPr lang="el-GR" sz="2800" b="0" i="0" smtClean="0">
                        <a:latin typeface="Cambria Math" panose="02040503050406030204" pitchFamily="18" charset="0"/>
                      </a:rPr>
                      <m:t>ρίζουμε</m:t>
                    </m:r>
                    <m:r>
                      <a:rPr lang="el-GR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80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l-G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l-GR" sz="2800" dirty="0"/>
              </a:p>
              <a:p>
                <a:endParaRPr lang="el-GR" sz="28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996287"/>
                <a:ext cx="10440537" cy="2805961"/>
              </a:xfrm>
              <a:prstGeom prst="rect">
                <a:avLst/>
              </a:prstGeom>
              <a:blipFill rotWithShape="0">
                <a:blip r:embed="rId2"/>
                <a:stretch>
                  <a:fillRect l="-1168" t="-21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97" y="3420111"/>
            <a:ext cx="3514726" cy="2339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19" y="3379034"/>
            <a:ext cx="4066721" cy="23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3457" y="996287"/>
                <a:ext cx="10440537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Reasoning in fuzzy logic:</a:t>
                </a:r>
                <a:r>
                  <a:rPr lang="el-GR" sz="2400" b="1" dirty="0" smtClean="0"/>
                  <a:t>                                                         </a:t>
                </a:r>
                <a:endParaRPr lang="en-US" sz="2400" b="1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Στην κλασική λογική, οι προτάσεις έχουν την μορφή </a:t>
                </a:r>
                <a:endParaRPr lang="en-US" sz="2800" dirty="0" smtClean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“if p then q”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“p true then q true”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Σε επίπεδο </a:t>
                </a:r>
                <a:r>
                  <a:rPr lang="en-US" sz="2800" dirty="0" smtClean="0"/>
                  <a:t>fuzzy logic </a:t>
                </a:r>
                <a:r>
                  <a:rPr lang="el-GR" sz="2800" dirty="0" smtClean="0"/>
                  <a:t>οι προτάσεις έχουν την μορφή: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“if x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 smtClean="0"/>
                  <a:t> A and </a:t>
                </a:r>
                <a:r>
                  <a:rPr lang="en-US" sz="2800" dirty="0"/>
                  <a:t>y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 smtClean="0"/>
                  <a:t> B then z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 smtClean="0"/>
                  <a:t> C, A, B, C fuzzy sets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“if (the quality of the food is delicious) then (tip is high)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Ο «βαθμός» ο οποίος η μεταβλητή </a:t>
                </a:r>
                <a:r>
                  <a:rPr lang="en-US" sz="2800" dirty="0" smtClean="0"/>
                  <a:t>tip </a:t>
                </a:r>
                <a:r>
                  <a:rPr lang="el-GR" sz="2800" dirty="0" smtClean="0"/>
                  <a:t>ανήκει στο σετ </a:t>
                </a:r>
                <a:r>
                  <a:rPr lang="en-US" sz="2800" dirty="0" smtClean="0"/>
                  <a:t>high </a:t>
                </a:r>
                <a:r>
                  <a:rPr lang="el-GR" sz="2800" dirty="0" smtClean="0"/>
                  <a:t>εξαρτάται από τον «βαθμό» εγκυρότητας της προϋπόθεση</a:t>
                </a:r>
                <a:r>
                  <a:rPr lang="el-GR" sz="2800" dirty="0"/>
                  <a:t>ς</a:t>
                </a:r>
                <a:r>
                  <a:rPr lang="el-GR" sz="2800" dirty="0" smtClean="0"/>
                  <a:t>.</a:t>
                </a:r>
                <a:endParaRPr lang="en-US" sz="2800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Βασική ιδέα: όσο περισσότερο ικανοποιείται η προϋπόθεση τόσο περισσότερο πρέπει να εφαρμοστεί η προτεινόμενη έξοδος.  </a:t>
                </a:r>
                <a:r>
                  <a:rPr lang="en-US" sz="2800" dirty="0"/>
                  <a:t>	</a:t>
                </a:r>
                <a:r>
                  <a:rPr lang="en-US" sz="2800" dirty="0" smtClean="0"/>
                  <a:t>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996287"/>
                <a:ext cx="10440537" cy="4832092"/>
              </a:xfrm>
              <a:prstGeom prst="rect">
                <a:avLst/>
              </a:prstGeom>
              <a:blipFill rotWithShape="0">
                <a:blip r:embed="rId2"/>
                <a:stretch>
                  <a:fillRect l="-1168" t="-1261" b="-252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6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3457" y="996287"/>
                <a:ext cx="10440537" cy="360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Reasoning in fuzzy logic (</a:t>
                </a:r>
                <a:r>
                  <a:rPr lang="el-GR" sz="2800" b="1" dirty="0" smtClean="0"/>
                  <a:t>Συνέχεια</a:t>
                </a:r>
                <a:r>
                  <a:rPr lang="en-US" sz="2800" b="1" dirty="0" smtClean="0"/>
                  <a:t>):</a:t>
                </a:r>
                <a:r>
                  <a:rPr lang="el-GR" sz="2400" b="1" dirty="0" smtClean="0"/>
                  <a:t>                                                         </a:t>
                </a:r>
                <a:endParaRPr lang="en-US" sz="2400" b="1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Για να ορίσουμε τον βαθμό αληθείας στην πρόταση </a:t>
                </a:r>
                <a:r>
                  <a:rPr lang="en-US" sz="2800" dirty="0" smtClean="0"/>
                  <a:t>tip will be high </a:t>
                </a:r>
                <a:r>
                  <a:rPr lang="el-GR" sz="2800" dirty="0" smtClean="0"/>
                  <a:t>πρέπει να ορίσουμε έναν νέο τελεστή.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b="1" dirty="0" smtClean="0"/>
                  <a:t>Fuzzy implication</a:t>
                </a:r>
                <a:r>
                  <a:rPr lang="en-US" sz="2800" dirty="0" smtClean="0"/>
                  <a:t>: </a:t>
                </a:r>
                <a:r>
                  <a:rPr lang="el-GR" sz="2800" dirty="0" smtClean="0"/>
                  <a:t>Όπως πολλο</a:t>
                </a:r>
                <a:r>
                  <a:rPr lang="el-GR" sz="2800" dirty="0"/>
                  <a:t>ί</a:t>
                </a:r>
                <a:r>
                  <a:rPr lang="el-GR" sz="2800" dirty="0" smtClean="0"/>
                  <a:t> τελεστές στην ασαφή λογική έτσι και αυτός δεν έχει μοναδικό ορισμό.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Ορισμός κατά </a:t>
                </a:r>
                <a:r>
                  <a:rPr lang="en-US" sz="2800" dirty="0" err="1" smtClean="0"/>
                  <a:t>Mamdani</a:t>
                </a:r>
                <a:r>
                  <a:rPr lang="en-US" sz="2800" dirty="0" smtClean="0"/>
                  <a:t>:</a:t>
                </a:r>
                <a:r>
                  <a:rPr lang="el-GR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truth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l-G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l-G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800" dirty="0" smtClean="0"/>
              </a:p>
              <a:p>
                <a:r>
                  <a:rPr lang="en-US" sz="2800" dirty="0"/>
                  <a:t>	</a:t>
                </a:r>
                <a:r>
                  <a:rPr lang="el-GR" sz="2800" dirty="0" err="1" smtClean="0"/>
                  <a:t>Π.χ</a:t>
                </a:r>
                <a:r>
                  <a:rPr lang="en-US" sz="2800" dirty="0" smtClean="0"/>
                  <a:t>1</a:t>
                </a:r>
                <a:r>
                  <a:rPr lang="el-GR" sz="2800" dirty="0" smtClean="0"/>
                  <a:t>: Έστω ότι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𝑞𝑢𝑎𝑙𝑖𝑡𝑦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=8.31=</m:t>
                    </m:r>
                    <m:r>
                      <a:rPr lang="el-GR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l-GR" sz="2800" dirty="0" smtClean="0"/>
                  <a:t>και </a:t>
                </a:r>
                <a14:m>
                  <m:oMath xmlns:m="http://schemas.openxmlformats.org/officeDocument/2006/math">
                    <m:r>
                      <a:rPr lang="el-GR" sz="2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l-G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8.31</m:t>
                        </m:r>
                      </m:e>
                    </m:d>
                    <m:r>
                      <a:rPr lang="el-G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l-GR" sz="2800" dirty="0" smtClean="0"/>
                  <a:t> τότε:</a:t>
                </a:r>
                <a:r>
                  <a:rPr lang="en-US" sz="2800" dirty="0"/>
                  <a:t>	</a:t>
                </a:r>
                <a:r>
                  <a:rPr lang="en-US" sz="2800" dirty="0" smtClean="0"/>
                  <a:t>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996287"/>
                <a:ext cx="10440537" cy="3600601"/>
              </a:xfrm>
              <a:prstGeom prst="rect">
                <a:avLst/>
              </a:prstGeom>
              <a:blipFill rotWithShape="0">
                <a:blip r:embed="rId2"/>
                <a:stretch>
                  <a:fillRect l="-1168" t="-1692" r="-29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16" y="4206944"/>
            <a:ext cx="6745762" cy="193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Αποτίμηση ασαφών κανόνων:</a:t>
            </a:r>
            <a:endParaRPr lang="en-US" sz="2800" b="1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Για τον υπολογισμό του βαθμού ενεργοποίησης του αποτελέσματος κάθε κανόνα απαιτούνται 5 βασικά βήματα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sz="2800" dirty="0" err="1" smtClean="0"/>
              <a:t>Ασαφοποίηση</a:t>
            </a:r>
            <a:r>
              <a:rPr lang="el-GR" sz="2800" dirty="0" smtClean="0"/>
              <a:t> εισόδων.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sz="2800" dirty="0" smtClean="0"/>
              <a:t>Χρήση ασαφών τελεστών.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sz="2800" dirty="0" smtClean="0"/>
              <a:t>Χρήση μεθόδων συμπερασμού.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sz="2800" dirty="0" smtClean="0"/>
              <a:t>Συνάθροιση των εξόδων.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sz="2800" dirty="0" err="1" smtClean="0"/>
              <a:t>Αποασαφοποίηση</a:t>
            </a:r>
            <a:r>
              <a:rPr lang="el-GR" sz="2800" dirty="0" smtClean="0"/>
              <a:t>. </a:t>
            </a:r>
            <a:r>
              <a:rPr lang="el-GR" sz="2800" dirty="0"/>
              <a:t>	</a:t>
            </a:r>
            <a:r>
              <a:rPr lang="el-GR" sz="2800" dirty="0" smtClean="0"/>
              <a:t>     </a:t>
            </a:r>
            <a:r>
              <a:rPr lang="en-US" sz="2800" dirty="0"/>
              <a:t>	</a:t>
            </a:r>
            <a:r>
              <a:rPr lang="en-US" sz="2800" dirty="0" smtClean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94" y="4484377"/>
            <a:ext cx="5513206" cy="168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Αποτίμηση ασαφών κανόνων (Συνέχεια):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Παράδειγμα: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sz="2800" dirty="0" smtClean="0"/>
              <a:t>Είσοδοι:</a:t>
            </a:r>
            <a:r>
              <a:rPr lang="en-US" sz="2800" dirty="0" smtClean="0"/>
              <a:t> </a:t>
            </a:r>
            <a:r>
              <a:rPr lang="el-GR" sz="2800" dirty="0" smtClean="0"/>
              <a:t>οι μεταβλητές </a:t>
            </a:r>
            <a:r>
              <a:rPr lang="en-US" sz="2800" dirty="0" smtClean="0"/>
              <a:t>service, food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sz="2800" dirty="0" smtClean="0"/>
              <a:t>Έξοδος: η μεταβλητή </a:t>
            </a:r>
            <a:r>
              <a:rPr lang="en-US" sz="2800" dirty="0" smtClean="0"/>
              <a:t>tip</a:t>
            </a:r>
            <a:r>
              <a:rPr lang="el-GR" sz="2800" dirty="0" smtClean="0"/>
              <a:t> με ασαφή σύνολα 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l-GR" sz="2800" dirty="0" smtClean="0"/>
              <a:t>Κανόνες:</a:t>
            </a:r>
            <a:r>
              <a:rPr lang="en-US" sz="2800" dirty="0" smtClean="0"/>
              <a:t> </a:t>
            </a:r>
            <a:r>
              <a:rPr lang="en-US" sz="2400" dirty="0" smtClean="0"/>
              <a:t>“if (service is excellent) or (food is delicious) then (tip is generous)”</a:t>
            </a:r>
          </a:p>
          <a:p>
            <a:pPr lvl="4"/>
            <a:r>
              <a:rPr lang="en-US" sz="2800" dirty="0"/>
              <a:t> </a:t>
            </a:r>
            <a:r>
              <a:rPr lang="en-US" sz="2800" dirty="0" smtClean="0"/>
              <a:t>   “if (service is poor) or (food is rancid) then (tip is cheap)” </a:t>
            </a:r>
          </a:p>
          <a:p>
            <a:pPr lvl="1"/>
            <a:r>
              <a:rPr lang="en-US" sz="2800" dirty="0" smtClean="0"/>
              <a:t>                    “if (service is good) then (tip is average)”</a:t>
            </a:r>
          </a:p>
          <a:p>
            <a:r>
              <a:rPr lang="el-GR" sz="2800" dirty="0"/>
              <a:t>	</a:t>
            </a:r>
            <a:r>
              <a:rPr lang="el-GR" sz="2800" dirty="0" smtClean="0"/>
              <a:t>     </a:t>
            </a:r>
            <a:r>
              <a:rPr lang="en-US" sz="2800" dirty="0"/>
              <a:t>	</a:t>
            </a:r>
            <a:r>
              <a:rPr lang="en-US" sz="2800" dirty="0" smtClean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8" y="4075700"/>
            <a:ext cx="5037773" cy="21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Αποτίμηση ασαφών κανόνων (Συνέχεια):</a:t>
            </a:r>
          </a:p>
          <a:p>
            <a:pPr marL="0" lvl="1"/>
            <a:r>
              <a:rPr lang="el-GR" sz="2800" b="1" dirty="0" smtClean="0"/>
              <a:t>   1. </a:t>
            </a:r>
            <a:r>
              <a:rPr lang="el-GR" sz="2800" b="1" dirty="0" err="1" smtClean="0"/>
              <a:t>Ασαφοποίηση</a:t>
            </a:r>
            <a:r>
              <a:rPr lang="el-GR" sz="2800" b="1" dirty="0" smtClean="0"/>
              <a:t> εισόδων</a:t>
            </a:r>
            <a:r>
              <a:rPr lang="en-US" sz="2800" b="1" dirty="0" smtClean="0"/>
              <a:t>: </a:t>
            </a:r>
            <a:endParaRPr lang="el-GR" sz="2800" b="1" dirty="0"/>
          </a:p>
          <a:p>
            <a:pPr lvl="3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Για κάθε μεταβλητή εισόδου παίρνουμε από τις </a:t>
            </a:r>
            <a:r>
              <a:rPr lang="en-US" sz="2800" dirty="0" smtClean="0"/>
              <a:t>crisp </a:t>
            </a:r>
            <a:r>
              <a:rPr lang="el-GR" sz="2800" dirty="0" smtClean="0"/>
              <a:t>τιμές (</a:t>
            </a:r>
            <a:r>
              <a:rPr lang="el-GR" sz="2800" dirty="0" err="1" smtClean="0"/>
              <a:t>π.χ</a:t>
            </a:r>
            <a:r>
              <a:rPr lang="el-GR" sz="2800" dirty="0" smtClean="0"/>
              <a:t> 0-10) μέσω της συνάρτησης συμμετοχής τον αντίστοιχο βαθμό συμμετοχής σε κάθε ασαφές σύνολο του σύμπαντος που μελετάμε.</a:t>
            </a:r>
          </a:p>
          <a:p>
            <a:pPr lvl="3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Για τον όρο </a:t>
            </a:r>
            <a:r>
              <a:rPr lang="en-US" sz="2800" dirty="0"/>
              <a:t>(food is delicious) </a:t>
            </a:r>
            <a:r>
              <a:rPr lang="el-GR" sz="2800" dirty="0" smtClean="0"/>
              <a:t>παίρνουμε την </a:t>
            </a:r>
            <a:r>
              <a:rPr lang="en-US" sz="2800" dirty="0" smtClean="0"/>
              <a:t>crisp </a:t>
            </a:r>
            <a:r>
              <a:rPr lang="el-GR" sz="2800" dirty="0" smtClean="0"/>
              <a:t>τιμή που έχει δοθεί στο </a:t>
            </a:r>
            <a:r>
              <a:rPr lang="en-US" sz="2800" dirty="0" smtClean="0"/>
              <a:t>food </a:t>
            </a:r>
            <a:r>
              <a:rPr lang="el-GR" sz="2800" dirty="0" smtClean="0"/>
              <a:t>και την </a:t>
            </a:r>
            <a:r>
              <a:rPr lang="el-GR" sz="2800" dirty="0" err="1" smtClean="0"/>
              <a:t>ασαφοποιούμε</a:t>
            </a:r>
            <a:r>
              <a:rPr lang="el-GR" sz="2800" dirty="0"/>
              <a:t> </a:t>
            </a:r>
            <a:r>
              <a:rPr lang="el-GR" sz="2800" dirty="0" smtClean="0"/>
              <a:t>μέσω της συνάρτησης συμμετοχής του ασαφούς συνόλου </a:t>
            </a:r>
            <a:r>
              <a:rPr lang="en-US" sz="2800" dirty="0" smtClean="0"/>
              <a:t>delicious. </a:t>
            </a:r>
            <a:r>
              <a:rPr lang="el-GR" sz="2800" dirty="0"/>
              <a:t>	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99" y="4454202"/>
            <a:ext cx="3998596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Αποτίμηση ασαφών κανόνων (Συνέχεια):</a:t>
            </a:r>
          </a:p>
          <a:p>
            <a:pPr marL="0" lvl="1"/>
            <a:r>
              <a:rPr lang="el-GR" sz="2800" b="1" dirty="0" smtClean="0"/>
              <a:t>   </a:t>
            </a:r>
            <a:r>
              <a:rPr lang="en-US" sz="2800" b="1" dirty="0" smtClean="0"/>
              <a:t>2</a:t>
            </a:r>
            <a:r>
              <a:rPr lang="el-GR" sz="2800" b="1" dirty="0" smtClean="0"/>
              <a:t>. </a:t>
            </a:r>
            <a:r>
              <a:rPr lang="el-GR" sz="2800" b="1" dirty="0"/>
              <a:t>Χρήση ασαφών τελεστών</a:t>
            </a:r>
            <a:r>
              <a:rPr lang="el-GR" sz="2800" b="1" dirty="0" smtClean="0"/>
              <a:t>.</a:t>
            </a:r>
            <a:endParaRPr lang="el-GR" sz="2800" b="1" dirty="0"/>
          </a:p>
          <a:p>
            <a:pPr lvl="3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Αν δίνονται παραπάνω από δύο είσοδοι, πρέπει σε κάθε πρόταση να εφαρμόσουμε τον αντίστοιχο τελεστή που χρησιμοποιείται</a:t>
            </a:r>
          </a:p>
          <a:p>
            <a:pPr lvl="3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Για το παράδειγμα μας για την πρόταση </a:t>
            </a:r>
            <a:r>
              <a:rPr lang="en-US" sz="2800" dirty="0"/>
              <a:t>“if (service is excellent) or (food is delicious) then (tip is generous</a:t>
            </a:r>
            <a:r>
              <a:rPr lang="en-US" sz="2800" dirty="0" smtClean="0"/>
              <a:t>)”</a:t>
            </a:r>
            <a:r>
              <a:rPr lang="el-GR" sz="2800" dirty="0" smtClean="0"/>
              <a:t> </a:t>
            </a:r>
            <a:r>
              <a:rPr lang="el-GR" sz="2800" dirty="0" err="1" smtClean="0"/>
              <a:t>ασαφοποιούμε</a:t>
            </a:r>
            <a:r>
              <a:rPr lang="el-GR" sz="2800" dirty="0" smtClean="0"/>
              <a:t> μέσω του πρώτου βήματος τις </a:t>
            </a:r>
            <a:r>
              <a:rPr lang="en-US" sz="2800" dirty="0" smtClean="0"/>
              <a:t>crisp </a:t>
            </a:r>
            <a:r>
              <a:rPr lang="el-GR" sz="2800" dirty="0" smtClean="0"/>
              <a:t>τιμές κάθε μεταβλητής</a:t>
            </a:r>
            <a:r>
              <a:rPr lang="en-US" sz="2800" dirty="0" smtClean="0"/>
              <a:t> </a:t>
            </a:r>
            <a:r>
              <a:rPr lang="el-GR" sz="2800" dirty="0" smtClean="0"/>
              <a:t>και εφαρμόζουμε τον τελεστή </a:t>
            </a:r>
            <a:r>
              <a:rPr lang="en-US" sz="2800" dirty="0" smtClean="0"/>
              <a:t>OR </a:t>
            </a:r>
            <a:r>
              <a:rPr lang="el-GR" sz="2800" dirty="0" smtClean="0"/>
              <a:t>(ΜΑΧ των συναρτήσεων συμμετοχής)  </a:t>
            </a:r>
            <a:r>
              <a:rPr lang="el-GR" sz="2800" dirty="0"/>
              <a:t>	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213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Αποτίμηση ασαφών κανόνων (Συνέχεια):</a:t>
            </a:r>
          </a:p>
          <a:p>
            <a:pPr marL="0" lvl="1"/>
            <a:r>
              <a:rPr lang="el-GR" sz="2800" b="1" dirty="0" smtClean="0"/>
              <a:t>   </a:t>
            </a:r>
            <a:r>
              <a:rPr lang="en-US" sz="2800" b="1" dirty="0" smtClean="0"/>
              <a:t>2</a:t>
            </a:r>
            <a:r>
              <a:rPr lang="el-GR" sz="2800" b="1" dirty="0" smtClean="0"/>
              <a:t>. </a:t>
            </a:r>
            <a:r>
              <a:rPr lang="el-GR" sz="2800" b="1" dirty="0"/>
              <a:t>Χρήση ασαφών </a:t>
            </a:r>
            <a:r>
              <a:rPr lang="el-GR" sz="2800" b="1" dirty="0" smtClean="0"/>
              <a:t>τελεστών (Συνέχεια).</a:t>
            </a:r>
          </a:p>
          <a:p>
            <a:pPr marL="0" lvl="1"/>
            <a:r>
              <a:rPr lang="el-GR" sz="2800" b="1" dirty="0"/>
              <a:t> </a:t>
            </a:r>
            <a:r>
              <a:rPr lang="el-GR" sz="2800" b="1" dirty="0" smtClean="0"/>
              <a:t>     </a:t>
            </a:r>
            <a:r>
              <a:rPr lang="el-GR" sz="2800" dirty="0" smtClean="0"/>
              <a:t>Οι μεταβλητές εισόδου συμμετέχουν κατά 0.7 στην υπόθεση.</a:t>
            </a:r>
            <a:endParaRPr lang="el-GR" sz="2800" b="1" dirty="0"/>
          </a:p>
          <a:p>
            <a:pPr marL="914400" lvl="3"/>
            <a:r>
              <a:rPr lang="el-GR" sz="2800" dirty="0"/>
              <a:t>	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26" y="2381282"/>
            <a:ext cx="5999798" cy="31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Αποτίμηση ασαφών κανόνων (Συνέχεια):</a:t>
            </a:r>
          </a:p>
          <a:p>
            <a:pPr lvl="1"/>
            <a:r>
              <a:rPr lang="el-GR" sz="2800" b="1" dirty="0" smtClean="0"/>
              <a:t>  3. </a:t>
            </a:r>
            <a:r>
              <a:rPr lang="el-GR" sz="2800" b="1" dirty="0"/>
              <a:t>Χρήση μεθόδων </a:t>
            </a:r>
            <a:r>
              <a:rPr lang="el-GR" sz="2800" b="1" dirty="0" smtClean="0"/>
              <a:t>συμπερασμού (</a:t>
            </a:r>
            <a:r>
              <a:rPr lang="en-US" sz="2800" b="1" dirty="0" smtClean="0"/>
              <a:t>implication method</a:t>
            </a:r>
            <a:r>
              <a:rPr lang="el-GR" sz="2800" b="1" dirty="0" smtClean="0"/>
              <a:t>)</a:t>
            </a:r>
            <a:r>
              <a:rPr lang="el-GR" sz="2800" dirty="0" smtClean="0"/>
              <a:t>.</a:t>
            </a:r>
            <a:endParaRPr lang="el-GR" sz="2800" dirty="0"/>
          </a:p>
          <a:p>
            <a:pPr lvl="3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Για μέθοδο συμπερασμού θα χρησιμοποιήσουμε την μέθοδο του </a:t>
            </a:r>
            <a:r>
              <a:rPr lang="en-US" sz="2800" dirty="0" err="1" smtClean="0"/>
              <a:t>mamdani</a:t>
            </a:r>
            <a:r>
              <a:rPr lang="en-US" sz="2800" dirty="0" smtClean="0"/>
              <a:t>.</a:t>
            </a:r>
          </a:p>
          <a:p>
            <a:pPr lvl="3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Από το προηγούμενο βήμα, σε κάθε πρόταση έχουμε βρει τον βαθμό συμμετοχής των μεταβλητών σε κάθε υπόθεση.</a:t>
            </a:r>
          </a:p>
          <a:p>
            <a:pPr lvl="3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Έτσι, παίρνουμε σαν συνάρτηση συμμετοχής για το συμπέρασμα την συνάρτηση ελαχίστου από τον βαθμό αυτό και από την συνάρτηση συμμετοχής της εξόδου. 	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472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Αποτίμηση ασαφών κανόνων (Συνέχεια):</a:t>
            </a:r>
          </a:p>
          <a:p>
            <a:pPr lvl="1"/>
            <a:r>
              <a:rPr lang="el-GR" sz="2800" b="1" dirty="0" smtClean="0"/>
              <a:t>  3. </a:t>
            </a:r>
            <a:r>
              <a:rPr lang="el-GR" sz="2800" b="1" dirty="0"/>
              <a:t>Χρήση μεθόδων </a:t>
            </a:r>
            <a:r>
              <a:rPr lang="el-GR" sz="2800" b="1" dirty="0" smtClean="0"/>
              <a:t>συμπερασμού (</a:t>
            </a:r>
            <a:r>
              <a:rPr lang="en-US" sz="2800" b="1" dirty="0" smtClean="0"/>
              <a:t>implication method</a:t>
            </a:r>
            <a:r>
              <a:rPr lang="el-GR" sz="2800" b="1" dirty="0" smtClean="0"/>
              <a:t>)</a:t>
            </a:r>
            <a:r>
              <a:rPr lang="el-GR" sz="2800" dirty="0" smtClean="0"/>
              <a:t>.</a:t>
            </a:r>
            <a:endParaRPr lang="el-GR" sz="2800" dirty="0"/>
          </a:p>
          <a:p>
            <a:pPr lvl="3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Για την πρόταση </a:t>
            </a:r>
            <a:r>
              <a:rPr lang="en-US" sz="2800" dirty="0"/>
              <a:t>“if (service is excellent) or (food is delicious) then (tip is generous)”</a:t>
            </a:r>
            <a:r>
              <a:rPr lang="el-GR" sz="2800" dirty="0"/>
              <a:t> </a:t>
            </a:r>
            <a:r>
              <a:rPr lang="el-GR" sz="2800" dirty="0" smtClean="0"/>
              <a:t>είδαμε ότι η είσοδος συμμετέχει κατά 0.7 στην υπόθεση. Έτσι φράσσουμε άνω την συνάρτηση συμμετοχής της εξόδου στο 0.7 και έχουμε την συνάρτηση συμμετοχής της εξόδου στο συμπέρασμα.	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33" y="4041856"/>
            <a:ext cx="3316727" cy="21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4134" y="3539064"/>
            <a:ext cx="9601196" cy="3318936"/>
          </a:xfrm>
        </p:spPr>
        <p:txBody>
          <a:bodyPr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l-GR" sz="3200" dirty="0" smtClean="0"/>
              <a:t>Ασαφής λογική</a:t>
            </a:r>
          </a:p>
          <a:p>
            <a:pPr marL="1885950" lvl="3" indent="-514350">
              <a:buFont typeface="+mj-lt"/>
              <a:buAutoNum type="arabicPeriod"/>
            </a:pPr>
            <a:r>
              <a:rPr lang="el-GR" sz="3200" dirty="0" smtClean="0"/>
              <a:t>Μοντέλο υπολογισμού της μετρικής </a:t>
            </a:r>
            <a:r>
              <a:rPr lang="en-US" sz="3200" dirty="0" smtClean="0"/>
              <a:t>Reusability</a:t>
            </a:r>
            <a:r>
              <a:rPr lang="el-GR" sz="3200" dirty="0" smtClean="0"/>
              <a:t> ενός </a:t>
            </a:r>
            <a:r>
              <a:rPr lang="en-US" sz="3200" dirty="0" smtClean="0"/>
              <a:t>component. </a:t>
            </a:r>
            <a:r>
              <a:rPr lang="el-GR" sz="3200" dirty="0"/>
              <a:t>		</a:t>
            </a:r>
            <a:r>
              <a:rPr lang="el-GR" dirty="0" smtClean="0"/>
              <a:t>	</a:t>
            </a:r>
          </a:p>
          <a:p>
            <a:pPr lvl="3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15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Αποτίμηση ασαφών κανόνων (Συνέχεια):</a:t>
            </a:r>
          </a:p>
          <a:p>
            <a:pPr lvl="1"/>
            <a:r>
              <a:rPr lang="el-GR" sz="2800" b="1" dirty="0" smtClean="0"/>
              <a:t> 4. </a:t>
            </a:r>
            <a:r>
              <a:rPr lang="el-GR" sz="2800" b="1" dirty="0"/>
              <a:t>Συνάθροιση των εξόδων.</a:t>
            </a:r>
          </a:p>
          <a:p>
            <a:pPr lvl="3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Η συνάθροιση πραγματοποιείται ώστε να βεβαιωθούμε ότι όλα τα ενδεχόμενα συμβάλλουν στο συμπέρασμα.	</a:t>
            </a:r>
          </a:p>
          <a:p>
            <a:pPr lvl="3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Στο προηγούμενο βήμα έχουμε βρει τις συναρτήσεις συμμετοχής της εξόδου στα συμπεράσματα.</a:t>
            </a:r>
          </a:p>
          <a:p>
            <a:pPr lvl="3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Σε αυτό το βήμα υπολογίζουμε το ασαφές σύνολο της εξόδου ως διάζευξη (</a:t>
            </a:r>
            <a:r>
              <a:rPr lang="en-US" sz="2800" dirty="0" smtClean="0"/>
              <a:t>max</a:t>
            </a:r>
            <a:r>
              <a:rPr lang="el-GR" sz="2800" dirty="0" smtClean="0"/>
              <a:t>)</a:t>
            </a:r>
            <a:r>
              <a:rPr lang="en-US" sz="2800" dirty="0" smtClean="0"/>
              <a:t> </a:t>
            </a:r>
            <a:r>
              <a:rPr lang="el-GR" sz="2800" dirty="0" smtClean="0"/>
              <a:t>των ασαφών συνόλων των αποτελεσμάτων των κανόνων που βρήκαμε στο προηγούμενο βήμα.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834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Αποτίμηση ασαφών κανόνων (Συνέχεια):</a:t>
            </a:r>
          </a:p>
          <a:p>
            <a:pPr lvl="1"/>
            <a:r>
              <a:rPr lang="el-GR" sz="2800" b="1" dirty="0" smtClean="0"/>
              <a:t> 4. </a:t>
            </a:r>
            <a:r>
              <a:rPr lang="el-GR" sz="2800" b="1" dirty="0"/>
              <a:t>Συνάθροιση των </a:t>
            </a:r>
            <a:r>
              <a:rPr lang="el-GR" sz="2800" b="1" dirty="0" smtClean="0"/>
              <a:t>εξόδων (Συνέχεια).</a:t>
            </a:r>
          </a:p>
          <a:p>
            <a:pPr lvl="1"/>
            <a:r>
              <a:rPr lang="el-GR" sz="2800" b="1" dirty="0"/>
              <a:t> </a:t>
            </a:r>
            <a:r>
              <a:rPr lang="el-GR" sz="2800" b="1" dirty="0" smtClean="0"/>
              <a:t>    </a:t>
            </a:r>
            <a:r>
              <a:rPr lang="el-GR" sz="2800" dirty="0" smtClean="0"/>
              <a:t>Μέσω των δεδομένων κανόνων η μεταβλητή </a:t>
            </a:r>
            <a:r>
              <a:rPr lang="en-US" sz="2800" dirty="0" smtClean="0"/>
              <a:t>tip </a:t>
            </a:r>
            <a:r>
              <a:rPr lang="el-GR" sz="2800" dirty="0" smtClean="0"/>
              <a:t>συμμετέχει στο τελικό συμπέρασμα με την παρακάτω συνάρτηση. </a:t>
            </a:r>
            <a:endParaRPr lang="el-GR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56" y="2812169"/>
            <a:ext cx="5502493" cy="328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-Αποτίμηση ασαφών κανόνων (Συνέχεια):</a:t>
            </a:r>
          </a:p>
          <a:p>
            <a:pPr lvl="1"/>
            <a:r>
              <a:rPr lang="el-GR" sz="2800" b="1" dirty="0" smtClean="0"/>
              <a:t> 5. </a:t>
            </a:r>
            <a:r>
              <a:rPr lang="el-GR" sz="2800" b="1" dirty="0" err="1" smtClean="0"/>
              <a:t>Αποασαφοποίηση</a:t>
            </a:r>
            <a:r>
              <a:rPr lang="el-GR" sz="2800" b="1" dirty="0" smtClean="0"/>
              <a:t> (</a:t>
            </a:r>
            <a:r>
              <a:rPr lang="en-US" sz="2800" b="1" dirty="0" err="1" smtClean="0"/>
              <a:t>Defuzzify</a:t>
            </a:r>
            <a:r>
              <a:rPr lang="el-GR" sz="2800" b="1" dirty="0" smtClean="0"/>
              <a:t>). 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Μετατροπή του συναθροισμένου ασαφούς συνόλου εξόδου σε έναν μη ασαφή αριθμό. 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Η τελική τιμή μπορεί να παρθεί με οποιονδήποτε τρόπο θεωρείται καταλληλότερος. 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Μία μέθοδος είναι να πάρουμε την κεντρική τιμή του ασαφούς συνόλου.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83" y="4348321"/>
            <a:ext cx="433482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368" y="3164825"/>
            <a:ext cx="12368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/>
              <a:t>Μοντέλο υπολογισμού της μετρικής </a:t>
            </a:r>
            <a:r>
              <a:rPr lang="en-US" sz="3200" b="1" dirty="0"/>
              <a:t>Reusability</a:t>
            </a:r>
            <a:r>
              <a:rPr lang="el-GR" sz="3200" b="1" dirty="0"/>
              <a:t> ενός </a:t>
            </a:r>
            <a:r>
              <a:rPr lang="en-US" sz="3200" b="1" dirty="0"/>
              <a:t>component</a:t>
            </a:r>
            <a:endParaRPr lang="el-GR" sz="3200" b="1" dirty="0"/>
          </a:p>
        </p:txBody>
      </p:sp>
    </p:spTree>
    <p:extLst>
      <p:ext uri="{BB962C8B-B14F-4D97-AF65-F5344CB8AC3E}">
        <p14:creationId xmlns:p14="http://schemas.microsoft.com/office/powerpoint/2010/main" val="10205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Εισαγωγή:</a:t>
            </a:r>
          </a:p>
          <a:p>
            <a:endParaRPr lang="el-GR" sz="2800" b="1" dirty="0" smtClean="0"/>
          </a:p>
          <a:p>
            <a:endParaRPr lang="el-GR" sz="2800" b="1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Οι περισσότερες εφαρμογές είναι πλέον αρκετά εκτενείς και πολύπλοκες.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Οι εφαρμογές πρέπει να πληρούν κάποια χαρακτηριστικά ώστε να αντέξουν στις ολοένα αυξανόμενες αλλαγές των απαιτήσεων και στην ανάπτυξη της τεχνολογίας (εύχρηστη, εύκολη στην εγκατάσταση </a:t>
            </a:r>
            <a:r>
              <a:rPr lang="el-GR" sz="2800" dirty="0" err="1" smtClean="0"/>
              <a:t>κ.α</a:t>
            </a:r>
            <a:r>
              <a:rPr lang="el-GR" sz="2800" dirty="0" smtClean="0"/>
              <a:t>).</a:t>
            </a:r>
            <a:endParaRPr lang="el-GR" sz="2800" dirty="0"/>
          </a:p>
          <a:p>
            <a:r>
              <a:rPr lang="el-GR" sz="28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053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Component Based Development (CBD)</a:t>
            </a:r>
            <a:r>
              <a:rPr lang="el-GR" sz="2800" b="1" dirty="0" smtClean="0"/>
              <a:t>:</a:t>
            </a:r>
          </a:p>
          <a:p>
            <a:endParaRPr lang="el-GR" sz="2800" b="1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Reuse but not reinvent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Assemble pre build components rather than coding line by line.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Έτσι, μπορούμε να μειώσουμε το κόστος της ανάπτυξης του λογισμικού αλλά ταυτόχρονα να το κάνουμε πιο έμπιστο. 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Component: </a:t>
            </a:r>
            <a:r>
              <a:rPr lang="el-GR" sz="2800" dirty="0" smtClean="0"/>
              <a:t>Ένα επαναχρησιμοποιήσιμο, και αυτοτελές κομμάτι λογισμικού με καλά ορισμένη </a:t>
            </a:r>
            <a:r>
              <a:rPr lang="el-GR" sz="2800" dirty="0" err="1" smtClean="0"/>
              <a:t>διεπαφή</a:t>
            </a:r>
            <a:r>
              <a:rPr lang="el-GR" sz="2800" dirty="0" smtClean="0"/>
              <a:t>. (Από μία συνάρτηση </a:t>
            </a:r>
            <a:r>
              <a:rPr lang="el-GR" sz="2800" dirty="0" err="1" smtClean="0"/>
              <a:t>εως</a:t>
            </a:r>
            <a:r>
              <a:rPr lang="el-GR" sz="2800" dirty="0" smtClean="0"/>
              <a:t> μία ολόκληρη εφαρμογή).</a:t>
            </a:r>
            <a:endParaRPr lang="el-GR" sz="2800" dirty="0"/>
          </a:p>
          <a:p>
            <a:r>
              <a:rPr lang="el-GR" sz="28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50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Reusability</a:t>
            </a:r>
            <a:r>
              <a:rPr lang="el-GR" sz="2800" b="1" dirty="0" smtClean="0"/>
              <a:t>:</a:t>
            </a:r>
            <a:endParaRPr lang="en-US" sz="2800" b="1" dirty="0" smtClean="0"/>
          </a:p>
          <a:p>
            <a:endParaRPr lang="en-US" sz="2800" b="1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Reusability </a:t>
            </a:r>
            <a:r>
              <a:rPr lang="el-GR" sz="2800" dirty="0" smtClean="0"/>
              <a:t>είναι ο βαθμός με τον οποίο ένα </a:t>
            </a:r>
            <a:r>
              <a:rPr lang="en-US" sz="2800" dirty="0" smtClean="0"/>
              <a:t>component  </a:t>
            </a:r>
            <a:r>
              <a:rPr lang="el-GR" sz="2800" dirty="0" smtClean="0"/>
              <a:t>μπορεί να επαναχρησιμοποιηθεί.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Έτσι, μειώνεται το κόστος της ανάπτυξης λογισμικού αφού χρειαζόμαστε λιγότερες γραμμές κώδικα.</a:t>
            </a:r>
          </a:p>
          <a:p>
            <a:pPr lvl="2"/>
            <a:endParaRPr lang="el-GR" sz="2800" dirty="0" smtClean="0"/>
          </a:p>
          <a:p>
            <a:pPr lvl="2"/>
            <a:r>
              <a:rPr lang="el-GR" sz="2800" dirty="0" smtClean="0"/>
              <a:t>Στόχος: Ένα μοντέλο για τον υπολογισμό της μετρικής αυτής με χρήση της ασαφούς λογικής (με την μέθοδο συμπερασμού της). Αυτό θα έχει 5 εισόδους (5 </a:t>
            </a:r>
            <a:r>
              <a:rPr lang="en-US" sz="2800" dirty="0" smtClean="0"/>
              <a:t>Linguistic variables</a:t>
            </a:r>
            <a:r>
              <a:rPr lang="el-GR" sz="2800" dirty="0" smtClean="0"/>
              <a:t>)</a:t>
            </a:r>
            <a:r>
              <a:rPr lang="en-US" sz="2800" dirty="0" smtClean="0"/>
              <a:t> </a:t>
            </a:r>
            <a:r>
              <a:rPr lang="el-GR" sz="2800" dirty="0" smtClean="0"/>
              <a:t>και θα έχει σαν έξοδο τον βαθμό της ζητούμενης μετρικής. Οι είσοδοι στο σύστημα μας είναι οι </a:t>
            </a:r>
            <a:r>
              <a:rPr lang="el-GR" sz="2800" dirty="0" err="1" smtClean="0"/>
              <a:t>εξείς</a:t>
            </a:r>
            <a:r>
              <a:rPr lang="el-GR" sz="2800" dirty="0" smtClean="0"/>
              <a:t>:</a:t>
            </a:r>
          </a:p>
          <a:p>
            <a:pPr lvl="2"/>
            <a:endParaRPr lang="el-GR" sz="2800" dirty="0" smtClean="0"/>
          </a:p>
          <a:p>
            <a:endParaRPr lang="el-GR" sz="2800" b="1" dirty="0"/>
          </a:p>
          <a:p>
            <a:r>
              <a:rPr lang="en-US" sz="2800" b="1" dirty="0" smtClean="0"/>
              <a:t>	</a:t>
            </a:r>
            <a:r>
              <a:rPr lang="el-GR" sz="28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69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1. </a:t>
            </a:r>
            <a:r>
              <a:rPr lang="en-US" sz="2800" b="1" dirty="0" smtClean="0"/>
              <a:t>Customizability</a:t>
            </a:r>
            <a:r>
              <a:rPr lang="el-GR" sz="2800" b="1" dirty="0" smtClean="0"/>
              <a:t>:</a:t>
            </a:r>
            <a:endParaRPr lang="en-US" sz="2800" b="1" dirty="0" smtClean="0"/>
          </a:p>
          <a:p>
            <a:endParaRPr lang="en-US" sz="2800" b="1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Η ικανότητα αλλαγής ενός </a:t>
            </a:r>
            <a:r>
              <a:rPr lang="en-US" sz="2800" dirty="0" smtClean="0"/>
              <a:t>component </a:t>
            </a:r>
            <a:r>
              <a:rPr lang="el-GR" sz="2800" dirty="0" smtClean="0"/>
              <a:t>ανάλογα με την εφαρμογή.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Όσο μεγαλύτερη η μετρική τόσο καλύτερο </a:t>
            </a:r>
            <a:r>
              <a:rPr lang="en-US" sz="2800" dirty="0" smtClean="0"/>
              <a:t>reusability </a:t>
            </a:r>
            <a:r>
              <a:rPr lang="el-GR" sz="2800" dirty="0" smtClean="0"/>
              <a:t>έχουμε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endParaRPr lang="el-GR" sz="2800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endParaRPr lang="el-GR" sz="2800" dirty="0" smtClean="0"/>
          </a:p>
          <a:p>
            <a:pPr lvl="2"/>
            <a:r>
              <a:rPr lang="el-GR" sz="2800" dirty="0"/>
              <a:t> </a:t>
            </a:r>
            <a:r>
              <a:rPr lang="en-US" sz="2800" dirty="0" smtClean="0"/>
              <a:t>Customizability = </a:t>
            </a:r>
            <a:r>
              <a:rPr lang="el-GR" sz="2800" dirty="0" smtClean="0"/>
              <a:t>#</a:t>
            </a:r>
            <a:r>
              <a:rPr lang="en-US" sz="2800" dirty="0" smtClean="0"/>
              <a:t>of sets method / total number of properties</a:t>
            </a:r>
          </a:p>
          <a:p>
            <a:pPr lvl="2"/>
            <a:r>
              <a:rPr lang="el-GR" sz="2800" dirty="0" smtClean="0"/>
              <a:t>…από 0 </a:t>
            </a:r>
            <a:r>
              <a:rPr lang="el-GR" sz="2800" dirty="0" err="1" smtClean="0"/>
              <a:t>εώς</a:t>
            </a:r>
            <a:r>
              <a:rPr lang="el-GR" sz="2800" dirty="0" smtClean="0"/>
              <a:t> 1</a:t>
            </a:r>
          </a:p>
          <a:p>
            <a:pPr lvl="2"/>
            <a:endParaRPr lang="el-GR" sz="2800" dirty="0" smtClean="0"/>
          </a:p>
          <a:p>
            <a:endParaRPr lang="el-GR" sz="2800" b="1" dirty="0"/>
          </a:p>
          <a:p>
            <a:r>
              <a:rPr lang="en-US" sz="2800" b="1" dirty="0" smtClean="0"/>
              <a:t>	</a:t>
            </a:r>
            <a:r>
              <a:rPr lang="el-GR" sz="28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904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996287"/>
            <a:ext cx="1044053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2</a:t>
            </a:r>
            <a:r>
              <a:rPr lang="el-GR" sz="2800" b="1" dirty="0" smtClean="0"/>
              <a:t>. </a:t>
            </a:r>
            <a:r>
              <a:rPr lang="en-US" sz="2800" b="1" dirty="0" smtClean="0"/>
              <a:t>Interface complexity</a:t>
            </a:r>
            <a:r>
              <a:rPr lang="el-GR" sz="2800" b="1" dirty="0" smtClean="0"/>
              <a:t>:</a:t>
            </a:r>
            <a:endParaRPr lang="en-US" sz="2800" b="1" dirty="0" smtClean="0"/>
          </a:p>
          <a:p>
            <a:endParaRPr lang="en-US" sz="2800" b="1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Αφού ένα </a:t>
            </a:r>
            <a:r>
              <a:rPr lang="en-US" sz="2800" dirty="0" smtClean="0"/>
              <a:t>component </a:t>
            </a:r>
            <a:r>
              <a:rPr lang="el-GR" sz="2800" dirty="0" smtClean="0"/>
              <a:t>λειτουργεί σαν «μαύρο κουτί» δεν επιτρέπεται να δούμε τον πηγαίο κώδικα.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Έτσι, μπορούμε να έχουμε </a:t>
            </a:r>
            <a:r>
              <a:rPr lang="el-GR" sz="2800" dirty="0" err="1" smtClean="0"/>
              <a:t>διάδραση</a:t>
            </a:r>
            <a:r>
              <a:rPr lang="el-GR" sz="2800" dirty="0" smtClean="0"/>
              <a:t> μόνο μέσω των καλά ορισμένων </a:t>
            </a:r>
            <a:r>
              <a:rPr lang="el-GR" sz="2800" dirty="0" err="1" smtClean="0"/>
              <a:t>διεπαφών</a:t>
            </a:r>
            <a:r>
              <a:rPr lang="el-GR" sz="2800" dirty="0" smtClean="0"/>
              <a:t> του. Έτσι, όσο πιο περίπλοκες είναι αυτές οι </a:t>
            </a:r>
            <a:r>
              <a:rPr lang="el-GR" sz="2800" dirty="0" err="1" smtClean="0"/>
              <a:t>διεπαφές</a:t>
            </a:r>
            <a:r>
              <a:rPr lang="el-GR" sz="2800" dirty="0" smtClean="0"/>
              <a:t> τόσο πιο περίπλοκο θεωρείται και ολόκληρο το </a:t>
            </a:r>
            <a:r>
              <a:rPr lang="en-US" sz="2800" dirty="0" smtClean="0"/>
              <a:t>component.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Για μετρική αυτού του χαρακτηριστικού, χρησιμοποιούμε το </a:t>
            </a:r>
            <a:r>
              <a:rPr lang="en-US" sz="2800" dirty="0" err="1" smtClean="0"/>
              <a:t>cyclomatic</a:t>
            </a:r>
            <a:r>
              <a:rPr lang="en-US" sz="2800" dirty="0" smtClean="0"/>
              <a:t> </a:t>
            </a:r>
            <a:r>
              <a:rPr lang="en-US" sz="2800" dirty="0" err="1" smtClean="0"/>
              <a:t>complecity</a:t>
            </a:r>
            <a:r>
              <a:rPr lang="en-US" sz="2800" dirty="0" smtClean="0"/>
              <a:t> </a:t>
            </a:r>
            <a:r>
              <a:rPr lang="el-GR" sz="2800" dirty="0"/>
              <a:t> </a:t>
            </a:r>
            <a:r>
              <a:rPr lang="el-GR" sz="2800" dirty="0" smtClean="0"/>
              <a:t>όπως ορίστηκε από τον </a:t>
            </a:r>
            <a:r>
              <a:rPr lang="en-US" sz="2800" dirty="0" smtClean="0"/>
              <a:t>McCabe (1976).</a:t>
            </a:r>
          </a:p>
          <a:p>
            <a:pPr lvl="2"/>
            <a:r>
              <a:rPr lang="en-US" sz="2800" dirty="0" smtClean="0"/>
              <a:t>					(control flow graph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l-GR" altLang="el-GR" sz="1400" i="1" dirty="0" smtClean="0">
                <a:latin typeface="Arial" panose="020B0604020202020204" pitchFamily="34" charset="0"/>
              </a:rPr>
              <a:t>M</a:t>
            </a:r>
            <a:r>
              <a:rPr lang="el-GR" altLang="el-GR" sz="1400" dirty="0" smtClean="0">
                <a:latin typeface="Arial" panose="020B0604020202020204" pitchFamily="34" charset="0"/>
              </a:rPr>
              <a:t> </a:t>
            </a:r>
            <a:r>
              <a:rPr lang="el-GR" altLang="el-GR" sz="1400" dirty="0">
                <a:latin typeface="Arial" panose="020B0604020202020204" pitchFamily="34" charset="0"/>
              </a:rPr>
              <a:t>= </a:t>
            </a:r>
            <a:r>
              <a:rPr lang="el-GR" altLang="el-GR" sz="1400" i="1" dirty="0">
                <a:latin typeface="Arial" panose="020B0604020202020204" pitchFamily="34" charset="0"/>
              </a:rPr>
              <a:t>E</a:t>
            </a:r>
            <a:r>
              <a:rPr lang="el-GR" altLang="el-GR" sz="1400" dirty="0">
                <a:latin typeface="Arial" panose="020B0604020202020204" pitchFamily="34" charset="0"/>
              </a:rPr>
              <a:t> − </a:t>
            </a:r>
            <a:r>
              <a:rPr lang="el-GR" altLang="el-GR" sz="1400" i="1" dirty="0">
                <a:latin typeface="Arial" panose="020B0604020202020204" pitchFamily="34" charset="0"/>
              </a:rPr>
              <a:t>N</a:t>
            </a:r>
            <a:r>
              <a:rPr lang="el-GR" altLang="el-GR" sz="1400" dirty="0">
                <a:latin typeface="Arial" panose="020B0604020202020204" pitchFamily="34" charset="0"/>
              </a:rPr>
              <a:t> + </a:t>
            </a:r>
            <a:r>
              <a:rPr lang="el-GR" altLang="el-GR" sz="1400" dirty="0" smtClean="0">
                <a:latin typeface="Arial" panose="020B0604020202020204" pitchFamily="34" charset="0"/>
              </a:rPr>
              <a:t>2</a:t>
            </a:r>
            <a:r>
              <a:rPr lang="el-GR" altLang="el-GR" sz="1400" i="1" dirty="0" smtClean="0">
                <a:latin typeface="Arial" panose="020B0604020202020204" pitchFamily="34" charset="0"/>
              </a:rPr>
              <a:t>P</a:t>
            </a:r>
            <a:r>
              <a:rPr lang="en-US" sz="2800" dirty="0" smtClean="0"/>
              <a:t>)</a:t>
            </a:r>
            <a:endParaRPr lang="el-GR" sz="2800" dirty="0" smtClean="0"/>
          </a:p>
          <a:p>
            <a:endParaRPr lang="el-GR" sz="2800" b="1" dirty="0"/>
          </a:p>
          <a:p>
            <a:r>
              <a:rPr lang="en-US" sz="2800" b="1" dirty="0" smtClean="0"/>
              <a:t>	</a:t>
            </a:r>
            <a:r>
              <a:rPr lang="el-GR" sz="28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42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1522067"/>
            <a:ext cx="104405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r>
              <a:rPr lang="el-GR" sz="2800" b="1" dirty="0" smtClean="0"/>
              <a:t>. </a:t>
            </a:r>
            <a:r>
              <a:rPr lang="en-US" sz="2800" b="1" dirty="0" smtClean="0"/>
              <a:t>Understandability</a:t>
            </a:r>
            <a:r>
              <a:rPr lang="el-GR" sz="2800" b="1" dirty="0" smtClean="0"/>
              <a:t>:</a:t>
            </a:r>
            <a:endParaRPr lang="en-US" sz="2800" b="1" dirty="0" smtClean="0"/>
          </a:p>
          <a:p>
            <a:endParaRPr lang="en-US" sz="2800" b="1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Για να καταλάβουμε ένα </a:t>
            </a:r>
            <a:r>
              <a:rPr lang="en-US" sz="2800" dirty="0" smtClean="0"/>
              <a:t>component</a:t>
            </a:r>
            <a:r>
              <a:rPr lang="el-GR" sz="2800" dirty="0" smtClean="0"/>
              <a:t> υπάρχει ένας μοναδικός τρόπος. Να διαβάσουμε το </a:t>
            </a:r>
            <a:r>
              <a:rPr lang="en-US" sz="2800" dirty="0" smtClean="0"/>
              <a:t>documentation. </a:t>
            </a:r>
            <a:r>
              <a:rPr lang="el-GR" sz="2800" dirty="0" smtClean="0"/>
              <a:t>Όσο πιο δύσκολο είναι το </a:t>
            </a:r>
            <a:r>
              <a:rPr lang="en-US" sz="2800" dirty="0" smtClean="0"/>
              <a:t>documentation </a:t>
            </a:r>
            <a:r>
              <a:rPr lang="el-GR" sz="2800" dirty="0" smtClean="0"/>
              <a:t>τόσο πιο δύσκολα κατανοητό θεωρείται το </a:t>
            </a:r>
            <a:r>
              <a:rPr lang="en-US" sz="2800" dirty="0" smtClean="0"/>
              <a:t>component </a:t>
            </a:r>
            <a:r>
              <a:rPr lang="el-GR" sz="2800" dirty="0" smtClean="0"/>
              <a:t>αυτό κάθε αυτό.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Η μετρική αυτή μπορεί να εξαχθεί μέσω στατιστικών διαδικασιών.</a:t>
            </a:r>
          </a:p>
          <a:p>
            <a:r>
              <a:rPr lang="en-US" sz="2800" b="1" dirty="0" smtClean="0"/>
              <a:t>	</a:t>
            </a:r>
            <a:r>
              <a:rPr lang="el-GR" sz="28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26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7856" y="3177017"/>
            <a:ext cx="7960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ΑΣΑΦΗΣ ΛΟΓΙΚΗ - ΕΙΣΑΓΩΓΗ</a:t>
            </a:r>
            <a:endParaRPr lang="el-GR" sz="3200" b="1" dirty="0"/>
          </a:p>
        </p:txBody>
      </p:sp>
    </p:spTree>
    <p:extLst>
      <p:ext uri="{BB962C8B-B14F-4D97-AF65-F5344CB8AC3E}">
        <p14:creationId xmlns:p14="http://schemas.microsoft.com/office/powerpoint/2010/main" val="4288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93928" y="1682087"/>
            <a:ext cx="104405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/>
              <a:t>4</a:t>
            </a:r>
            <a:r>
              <a:rPr lang="el-GR" sz="2800" b="1" dirty="0" smtClean="0"/>
              <a:t>. </a:t>
            </a:r>
            <a:r>
              <a:rPr lang="en-US" sz="2800" b="1" dirty="0" smtClean="0"/>
              <a:t>Commonality</a:t>
            </a:r>
            <a:r>
              <a:rPr lang="el-GR" sz="2800" b="1" dirty="0" smtClean="0"/>
              <a:t>:</a:t>
            </a:r>
            <a:endParaRPr lang="en-US" sz="2800" b="1" dirty="0" smtClean="0"/>
          </a:p>
          <a:p>
            <a:endParaRPr lang="en-US" sz="2800" b="1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Το πόσο η λειτουργικότητα ενός </a:t>
            </a:r>
            <a:r>
              <a:rPr lang="en-US" sz="2800" dirty="0" smtClean="0"/>
              <a:t>component </a:t>
            </a:r>
            <a:r>
              <a:rPr lang="el-GR" sz="2800" dirty="0" smtClean="0"/>
              <a:t>ταιριάζει με αυτήν του δικού μας συστήματος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l-GR" sz="2800" dirty="0" smtClean="0"/>
              <a:t>που θέλουμε να υλοποιήσουμε).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Αν ένα </a:t>
            </a:r>
            <a:r>
              <a:rPr lang="en-US" sz="2800" dirty="0" smtClean="0"/>
              <a:t>component </a:t>
            </a:r>
            <a:r>
              <a:rPr lang="el-GR" sz="2800" dirty="0" smtClean="0"/>
              <a:t>παρέχει </a:t>
            </a:r>
            <a:r>
              <a:rPr lang="en-US" sz="2800" dirty="0" smtClean="0"/>
              <a:t>“superior” </a:t>
            </a:r>
            <a:r>
              <a:rPr lang="el-GR" sz="2800" dirty="0" smtClean="0"/>
              <a:t>λειτουργικότητες αλλά δεν ταιριάζει με την λειτουργικότητα που εμείς ζητάμε συνολικά τότε πιθανότητα η μετρική </a:t>
            </a:r>
            <a:r>
              <a:rPr lang="en-US" sz="2800" dirty="0" smtClean="0"/>
              <a:t>reusability </a:t>
            </a:r>
            <a:r>
              <a:rPr lang="el-GR" sz="2800" dirty="0" smtClean="0"/>
              <a:t>θα είναι περιορισμένη.</a:t>
            </a:r>
            <a:r>
              <a:rPr lang="en-US" sz="2800" b="1" dirty="0" smtClean="0"/>
              <a:t>	</a:t>
            </a:r>
            <a:r>
              <a:rPr lang="el-GR" sz="28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41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2322167"/>
            <a:ext cx="10440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5. </a:t>
            </a:r>
            <a:r>
              <a:rPr lang="en-US" sz="2800" b="1" dirty="0" smtClean="0"/>
              <a:t>Portability</a:t>
            </a:r>
            <a:r>
              <a:rPr lang="el-GR" sz="2800" b="1" dirty="0" smtClean="0"/>
              <a:t>:</a:t>
            </a:r>
            <a:endParaRPr lang="en-US" sz="2800" b="1" dirty="0" smtClean="0"/>
          </a:p>
          <a:p>
            <a:endParaRPr lang="en-US" sz="2800" b="1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H </a:t>
            </a:r>
            <a:r>
              <a:rPr lang="el-GR" sz="2800" dirty="0" smtClean="0"/>
              <a:t>ικανότητα ενός </a:t>
            </a:r>
            <a:r>
              <a:rPr lang="en-US" sz="2800" dirty="0" smtClean="0"/>
              <a:t>module </a:t>
            </a:r>
            <a:r>
              <a:rPr lang="el-GR" sz="2800" dirty="0" smtClean="0"/>
              <a:t>Να μεταφέρεται από ένα περιβάλλον σε άλλο με πολύ μικρές αλλαγές.</a:t>
            </a:r>
            <a:r>
              <a:rPr lang="el-GR" sz="28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48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26275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914400"/>
            <a:ext cx="104405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Το σύστημα μας:</a:t>
            </a:r>
            <a:endParaRPr lang="en-US" sz="2800" b="1" dirty="0" smtClean="0"/>
          </a:p>
          <a:p>
            <a:endParaRPr lang="en-US" sz="2800" b="1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Αρχικοποιούμε όλες τις </a:t>
            </a:r>
            <a:r>
              <a:rPr lang="en-US" sz="2800" dirty="0" smtClean="0"/>
              <a:t>linguistic variables </a:t>
            </a:r>
            <a:r>
              <a:rPr lang="el-GR" sz="2800" dirty="0" smtClean="0"/>
              <a:t>μαζί με τα </a:t>
            </a:r>
            <a:r>
              <a:rPr lang="en-US" sz="2800" dirty="0" smtClean="0"/>
              <a:t>fuzzy sets </a:t>
            </a:r>
            <a:r>
              <a:rPr lang="el-GR" sz="2800" dirty="0" smtClean="0"/>
              <a:t>τους, εδώ για </a:t>
            </a:r>
            <a:r>
              <a:rPr lang="el-GR" sz="2800" dirty="0" err="1" smtClean="0"/>
              <a:t>κάθες</a:t>
            </a:r>
            <a:r>
              <a:rPr lang="el-GR" sz="2800" dirty="0"/>
              <a:t> </a:t>
            </a:r>
            <a:r>
              <a:rPr lang="el-GR" sz="2800" dirty="0" smtClean="0"/>
              <a:t>είσοδο έχουμε </a:t>
            </a:r>
            <a:r>
              <a:rPr lang="en-US" sz="2800" dirty="0" err="1" smtClean="0"/>
              <a:t>Low,medium,high</a:t>
            </a:r>
            <a:r>
              <a:rPr lang="en-US" sz="2800" dirty="0" smtClean="0"/>
              <a:t>.</a:t>
            </a:r>
            <a:r>
              <a:rPr lang="en-US" sz="2800" b="1" dirty="0" smtClean="0"/>
              <a:t> </a:t>
            </a:r>
            <a:r>
              <a:rPr lang="el-GR" sz="2800" dirty="0" smtClean="0"/>
              <a:t>Εδώ έγινε χρήση της </a:t>
            </a:r>
            <a:r>
              <a:rPr lang="en-US" sz="2800" dirty="0" smtClean="0"/>
              <a:t>triangular MF </a:t>
            </a:r>
            <a:r>
              <a:rPr lang="el-GR" sz="2800" dirty="0" smtClean="0"/>
              <a:t>λόγω απλότητας και λόγω της χρήσης της από ερευνητές που ασχολούνται με μοντέλα προβλέψεων.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Θέτουμε το </a:t>
            </a:r>
            <a:r>
              <a:rPr lang="en-US" sz="2800" dirty="0" err="1" smtClean="0"/>
              <a:t>rulelist</a:t>
            </a:r>
            <a:r>
              <a:rPr lang="en-US" sz="2800" dirty="0" smtClean="0"/>
              <a:t> (5^3) </a:t>
            </a:r>
            <a:r>
              <a:rPr lang="el-GR" sz="2800" dirty="0" smtClean="0"/>
              <a:t>διαφορετικά </a:t>
            </a:r>
            <a:r>
              <a:rPr lang="en-US" sz="2800" dirty="0" smtClean="0"/>
              <a:t>rules </a:t>
            </a:r>
            <a:r>
              <a:rPr lang="el-GR" sz="2800" dirty="0" smtClean="0"/>
              <a:t>τα οποία αποτιμάνε ειδικοί.</a:t>
            </a:r>
            <a:r>
              <a:rPr lang="el-GR" sz="2800" dirty="0"/>
              <a:t> </a:t>
            </a:r>
            <a:r>
              <a:rPr lang="el-GR" sz="2800" dirty="0" smtClean="0"/>
              <a:t>Αρκετός κόπος στην αρχή αλλά το σύστημα παραμένει για μελλοντική χρήση.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Έπειτα απλά ρωτάμε το σύστημα μας αν έχουμε πρώτα αποδώσει τις </a:t>
            </a:r>
            <a:r>
              <a:rPr lang="en-US" sz="2800" dirty="0" smtClean="0"/>
              <a:t>crisp </a:t>
            </a:r>
            <a:r>
              <a:rPr lang="el-GR" sz="2800" dirty="0" smtClean="0"/>
              <a:t>τιμές στις 5 μεταβλητές μας.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1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26275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914400"/>
            <a:ext cx="104405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Εντολές </a:t>
            </a:r>
            <a:r>
              <a:rPr lang="en-US" sz="2800" b="1" dirty="0" err="1" smtClean="0"/>
              <a:t>Matlab</a:t>
            </a:r>
            <a:r>
              <a:rPr lang="en-US" sz="2800" b="1" dirty="0" smtClean="0"/>
              <a:t> (1)</a:t>
            </a:r>
            <a:r>
              <a:rPr lang="el-GR" sz="2800" b="1" dirty="0" smtClean="0"/>
              <a:t>: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newfis</a:t>
            </a:r>
            <a:r>
              <a:rPr lang="en-US" sz="2800" b="1" dirty="0"/>
              <a:t>('</a:t>
            </a:r>
            <a:r>
              <a:rPr lang="en-US" sz="2800" b="1" dirty="0" err="1"/>
              <a:t>reusabilityCount</a:t>
            </a:r>
            <a:r>
              <a:rPr lang="en-US" sz="2800" b="1" dirty="0"/>
              <a:t>');</a:t>
            </a:r>
          </a:p>
          <a:p>
            <a:endParaRPr lang="en-US" sz="2800" b="1" dirty="0"/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addvar</a:t>
            </a:r>
            <a:r>
              <a:rPr lang="en-US" sz="2800" b="1" dirty="0"/>
              <a:t>(</a:t>
            </a:r>
            <a:r>
              <a:rPr lang="en-US" sz="2800" b="1" dirty="0" err="1"/>
              <a:t>fis</a:t>
            </a:r>
            <a:r>
              <a:rPr lang="en-US" sz="2800" b="1" dirty="0"/>
              <a:t>,'</a:t>
            </a:r>
            <a:r>
              <a:rPr lang="en-US" sz="2800" b="1" dirty="0" err="1"/>
              <a:t>input','Customizability</a:t>
            </a:r>
            <a:r>
              <a:rPr lang="en-US" sz="2800" b="1" dirty="0"/>
              <a:t>',[0 1]);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(fis,'input',1,'low','trimf',[0 0.2 0.35]);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(fis,'input',1,'medium','trimf',[0.3 0.5 0.68]);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(fis,'input',1,'high','trimf',[0.65 0.8 1.0</a:t>
            </a:r>
            <a:r>
              <a:rPr lang="en-US" sz="2800" b="1" dirty="0" smtClean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2201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26275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914400"/>
            <a:ext cx="104405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Εντολές </a:t>
            </a:r>
            <a:r>
              <a:rPr lang="en-US" sz="2800" b="1" dirty="0" err="1" smtClean="0"/>
              <a:t>Matlab</a:t>
            </a:r>
            <a:r>
              <a:rPr lang="en-US" sz="2800" b="1" dirty="0" smtClean="0"/>
              <a:t> (2)</a:t>
            </a:r>
            <a:r>
              <a:rPr lang="el-GR" sz="2800" b="1" dirty="0" smtClean="0"/>
              <a:t>: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addvar</a:t>
            </a:r>
            <a:r>
              <a:rPr lang="en-US" sz="2800" b="1" dirty="0"/>
              <a:t>(</a:t>
            </a:r>
            <a:r>
              <a:rPr lang="en-US" sz="2800" b="1" dirty="0" err="1"/>
              <a:t>fis</a:t>
            </a:r>
            <a:r>
              <a:rPr lang="en-US" sz="2800" b="1" dirty="0"/>
              <a:t>,'input','</a:t>
            </a:r>
            <a:r>
              <a:rPr lang="en-US" sz="2800" b="1" dirty="0" err="1"/>
              <a:t>Interface_Complexity</a:t>
            </a:r>
            <a:r>
              <a:rPr lang="en-US" sz="2800" b="1" dirty="0"/>
              <a:t>',[0 1]);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(fis,'input',2,'low','trimf',[0 0.2 0.35]);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(fis,'input',2,'medium','trimf',[0.32 0.5 0.68]);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(fis,'input',2,'high','trimf',[0.62 0.8 1.0]);</a:t>
            </a:r>
          </a:p>
          <a:p>
            <a:endParaRPr lang="en-US" sz="2800" b="1" dirty="0"/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addvar</a:t>
            </a:r>
            <a:r>
              <a:rPr lang="en-US" sz="2800" b="1" dirty="0"/>
              <a:t>(</a:t>
            </a:r>
            <a:r>
              <a:rPr lang="en-US" sz="2800" b="1" dirty="0" err="1"/>
              <a:t>fis</a:t>
            </a:r>
            <a:r>
              <a:rPr lang="en-US" sz="2800" b="1" dirty="0"/>
              <a:t>,'</a:t>
            </a:r>
            <a:r>
              <a:rPr lang="en-US" sz="2800" b="1" dirty="0" err="1"/>
              <a:t>input','Understandability</a:t>
            </a:r>
            <a:r>
              <a:rPr lang="en-US" sz="2800" b="1" dirty="0"/>
              <a:t>',[0 1]);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(fis,'input',3,'low','trimf',[0 0.16 0.35]);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(fis,'input',3,'medium','trimf',[0.3 0.5 0.68]);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(fis,'input',3,'high','trimf',[0.62 0.85 1.0</a:t>
            </a:r>
            <a:r>
              <a:rPr lang="en-US" sz="2800" b="1" dirty="0" smtClean="0"/>
              <a:t>]);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28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26275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914400"/>
            <a:ext cx="104405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Εντολές </a:t>
            </a:r>
            <a:r>
              <a:rPr lang="en-US" sz="2800" b="1" dirty="0" err="1" smtClean="0"/>
              <a:t>Matlab</a:t>
            </a:r>
            <a:r>
              <a:rPr lang="en-US" sz="2800" b="1" dirty="0" smtClean="0"/>
              <a:t> (3)</a:t>
            </a:r>
            <a:r>
              <a:rPr lang="el-GR" sz="2800" b="1" dirty="0" smtClean="0"/>
              <a:t>: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addvar</a:t>
            </a:r>
            <a:r>
              <a:rPr lang="en-US" sz="2800" b="1" dirty="0"/>
              <a:t>(</a:t>
            </a:r>
            <a:r>
              <a:rPr lang="en-US" sz="2800" b="1" dirty="0" err="1"/>
              <a:t>fis</a:t>
            </a:r>
            <a:r>
              <a:rPr lang="en-US" sz="2800" b="1" dirty="0"/>
              <a:t>,'</a:t>
            </a:r>
            <a:r>
              <a:rPr lang="en-US" sz="2800" b="1" dirty="0" err="1"/>
              <a:t>input','Commonality</a:t>
            </a:r>
            <a:r>
              <a:rPr lang="en-US" sz="2800" b="1" dirty="0"/>
              <a:t>',[0 1]);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(fis,'input',4,'low','trimf',[0 0.16 0.35]);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(fis,'input',4,'medium','trimf',[0.3 0.53 0.68]);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(fis,'input',4,'high','trimf',[0.63 0.8 1.0]);</a:t>
            </a:r>
          </a:p>
          <a:p>
            <a:endParaRPr lang="en-US" sz="2800" b="1" dirty="0"/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addvar</a:t>
            </a:r>
            <a:r>
              <a:rPr lang="en-US" sz="2800" b="1" dirty="0"/>
              <a:t>(</a:t>
            </a:r>
            <a:r>
              <a:rPr lang="en-US" sz="2800" b="1" dirty="0" err="1"/>
              <a:t>fis</a:t>
            </a:r>
            <a:r>
              <a:rPr lang="en-US" sz="2800" b="1" dirty="0"/>
              <a:t>,'</a:t>
            </a:r>
            <a:r>
              <a:rPr lang="en-US" sz="2800" b="1" dirty="0" err="1"/>
              <a:t>input','Portability</a:t>
            </a:r>
            <a:r>
              <a:rPr lang="en-US" sz="2800" b="1" dirty="0"/>
              <a:t>',[0 1]);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(fis,'input',5,'low','trimf',[0 0.15 0.35]);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(fis,'input',5,'medium','trimf',[0.32 0.55 0.66]);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(fis,'input',5,'high','trimf',[0.63 0.76 1.0</a:t>
            </a:r>
            <a:r>
              <a:rPr lang="en-US" sz="2800" b="1" dirty="0" smtClean="0"/>
              <a:t>]);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816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26275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914400"/>
            <a:ext cx="104405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Εντολές </a:t>
            </a:r>
            <a:r>
              <a:rPr lang="en-US" sz="2800" b="1" dirty="0" err="1" smtClean="0"/>
              <a:t>Matlab</a:t>
            </a:r>
            <a:r>
              <a:rPr lang="en-US" sz="2800" b="1" dirty="0" smtClean="0"/>
              <a:t> (4)</a:t>
            </a:r>
            <a:r>
              <a:rPr lang="el-GR" sz="2800" b="1" dirty="0" smtClean="0"/>
              <a:t>: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addvar</a:t>
            </a:r>
            <a:r>
              <a:rPr lang="en-US" sz="2800" b="1" dirty="0"/>
              <a:t>(</a:t>
            </a:r>
            <a:r>
              <a:rPr lang="en-US" sz="2800" b="1" dirty="0" err="1"/>
              <a:t>fis</a:t>
            </a:r>
            <a:r>
              <a:rPr lang="en-US" sz="2800" b="1" dirty="0"/>
              <a:t>,'output','</a:t>
            </a:r>
            <a:r>
              <a:rPr lang="en-US" sz="2800" b="1" dirty="0" err="1"/>
              <a:t>ReusabilityOfComponent</a:t>
            </a:r>
            <a:r>
              <a:rPr lang="en-US" sz="2800" b="1" dirty="0"/>
              <a:t>',[0 1]);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(fis,'output',1,'veryLow','trimf',[0 0.1 0.21]);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(fis,'output',1,'Low','trimf',[0.19 0.3 0.42]);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(fis,'output',1,'Medium','trimf',[0.38 0.5 0.62]);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(fis,'output',1,'High','trimf',[0.59 0.7 0.81]);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addmf</a:t>
            </a:r>
            <a:r>
              <a:rPr lang="en-US" sz="2800" b="1" dirty="0"/>
              <a:t>(fis,'output',1,'VeryHigh','trimf',[0.78 0.9 1.0</a:t>
            </a:r>
            <a:r>
              <a:rPr lang="en-US" sz="2800" b="1" dirty="0" smtClean="0"/>
              <a:t>]);</a:t>
            </a:r>
          </a:p>
          <a:p>
            <a:endParaRPr lang="en-US" sz="2800" b="1" dirty="0"/>
          </a:p>
          <a:p>
            <a:r>
              <a:rPr lang="en-US" sz="2800" b="1" dirty="0" err="1"/>
              <a:t>plotmf</a:t>
            </a:r>
            <a:r>
              <a:rPr lang="en-US" sz="2800" b="1" dirty="0"/>
              <a:t>(fis,'input',1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r>
              <a:rPr lang="en-US" sz="2800" b="1" dirty="0" err="1"/>
              <a:t>plotmf</a:t>
            </a:r>
            <a:r>
              <a:rPr lang="en-US" sz="2800" b="1" dirty="0"/>
              <a:t>(fis,'output',1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40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26275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914400"/>
            <a:ext cx="104405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Εντολές </a:t>
            </a:r>
            <a:r>
              <a:rPr lang="en-US" sz="2800" b="1" dirty="0" err="1" smtClean="0"/>
              <a:t>Matlab</a:t>
            </a:r>
            <a:r>
              <a:rPr lang="en-US" sz="2800" b="1" dirty="0" smtClean="0"/>
              <a:t> (5)</a:t>
            </a:r>
            <a:r>
              <a:rPr lang="el-GR" sz="2800" b="1" dirty="0" smtClean="0"/>
              <a:t>: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err="1"/>
              <a:t>plotfis</a:t>
            </a:r>
            <a:r>
              <a:rPr lang="en-US" sz="2800" b="1" dirty="0"/>
              <a:t>(</a:t>
            </a:r>
            <a:r>
              <a:rPr lang="en-US" sz="2800" b="1" dirty="0" err="1"/>
              <a:t>fis</a:t>
            </a:r>
            <a:r>
              <a:rPr lang="en-US" sz="2800" b="1" dirty="0"/>
              <a:t>)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rule = [1 3 1 1 1 1 1 2];</a:t>
            </a:r>
          </a:p>
          <a:p>
            <a:r>
              <a:rPr lang="en-US" sz="2800" b="1" dirty="0" err="1"/>
              <a:t>fis</a:t>
            </a:r>
            <a:r>
              <a:rPr lang="en-US" sz="2800" b="1" dirty="0"/>
              <a:t> = </a:t>
            </a:r>
            <a:r>
              <a:rPr lang="en-US" sz="2800" b="1" dirty="0" err="1"/>
              <a:t>addrule</a:t>
            </a:r>
            <a:r>
              <a:rPr lang="en-US" sz="2800" b="1" dirty="0"/>
              <a:t>(</a:t>
            </a:r>
            <a:r>
              <a:rPr lang="en-US" sz="2800" b="1" dirty="0" err="1"/>
              <a:t>fis,rule</a:t>
            </a:r>
            <a:r>
              <a:rPr lang="en-US" sz="2800" b="1" dirty="0"/>
              <a:t>);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input = [0.8 0.8 0.8 0.8 0.8];</a:t>
            </a:r>
          </a:p>
          <a:p>
            <a:r>
              <a:rPr lang="en-US" sz="2800" b="1" dirty="0" err="1"/>
              <a:t>evalfis</a:t>
            </a:r>
            <a:r>
              <a:rPr lang="en-US" sz="2800" b="1" dirty="0"/>
              <a:t>(</a:t>
            </a:r>
            <a:r>
              <a:rPr lang="en-US" sz="2800" b="1" dirty="0" err="1"/>
              <a:t>input,fis</a:t>
            </a:r>
            <a:r>
              <a:rPr lang="en-US" sz="2800" b="1" dirty="0"/>
              <a:t>)	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677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8" y="814387"/>
            <a:ext cx="6103422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i="1" dirty="0"/>
          </a:p>
        </p:txBody>
      </p:sp>
      <p:sp>
        <p:nvSpPr>
          <p:cNvPr id="3" name="Rectangle 2"/>
          <p:cNvSpPr/>
          <p:nvPr/>
        </p:nvSpPr>
        <p:spPr>
          <a:xfrm>
            <a:off x="946067" y="800825"/>
            <a:ext cx="107748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b="1" dirty="0" smtClean="0"/>
              <a:t>Ακόμα</a:t>
            </a:r>
            <a:r>
              <a:rPr lang="en-US" sz="2800" b="1" dirty="0" smtClean="0"/>
              <a:t>…</a:t>
            </a:r>
          </a:p>
          <a:p>
            <a:endParaRPr lang="en-US" sz="2800" b="1" dirty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Χρήση </a:t>
            </a:r>
            <a:r>
              <a:rPr lang="en-US" sz="2800" dirty="0" smtClean="0"/>
              <a:t>fuzzy c means </a:t>
            </a:r>
            <a:r>
              <a:rPr lang="el-GR" sz="2800" dirty="0" smtClean="0"/>
              <a:t>για ομαδοποίηση των </a:t>
            </a:r>
            <a:r>
              <a:rPr lang="en-US" sz="2800" dirty="0" smtClean="0"/>
              <a:t>modules </a:t>
            </a:r>
            <a:r>
              <a:rPr lang="el-GR" sz="2800" dirty="0" smtClean="0"/>
              <a:t>ώστε να τα χαρακτηρίσουμε </a:t>
            </a:r>
            <a:r>
              <a:rPr lang="en-US" sz="2800" dirty="0" smtClean="0"/>
              <a:t>fault pron</a:t>
            </a:r>
            <a:r>
              <a:rPr lang="en-US" sz="2800" dirty="0"/>
              <a:t>e</a:t>
            </a:r>
            <a:r>
              <a:rPr lang="en-US" sz="2800" dirty="0" smtClean="0"/>
              <a:t> </a:t>
            </a:r>
            <a:r>
              <a:rPr lang="el-GR" sz="2800" dirty="0" smtClean="0"/>
              <a:t>η όχι</a:t>
            </a:r>
            <a:r>
              <a:rPr lang="en-US" sz="2800" dirty="0" smtClean="0"/>
              <a:t>. “Software Quality Prediction Based on K-means and Fuzzy C-means Clustering” by Harish Mittal and </a:t>
            </a:r>
            <a:r>
              <a:rPr lang="en-US" sz="2800" dirty="0" err="1" smtClean="0"/>
              <a:t>Rashi</a:t>
            </a:r>
            <a:r>
              <a:rPr lang="en-US" sz="2800" dirty="0" smtClean="0"/>
              <a:t> Gupta.</a:t>
            </a:r>
            <a:endParaRPr lang="el-GR" sz="2800" dirty="0" smtClean="0"/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l-GR" sz="2800" dirty="0" smtClean="0"/>
              <a:t>Χρήση </a:t>
            </a:r>
            <a:r>
              <a:rPr lang="en-US" sz="2800" dirty="0" smtClean="0"/>
              <a:t>fuzzy c means </a:t>
            </a:r>
            <a:r>
              <a:rPr lang="el-GR" sz="2800" dirty="0" smtClean="0"/>
              <a:t>για έλεγχο ομοιότητας 2 η περισσότερων </a:t>
            </a:r>
            <a:r>
              <a:rPr lang="en-US" sz="2800" dirty="0" smtClean="0"/>
              <a:t>Projects. </a:t>
            </a:r>
            <a:r>
              <a:rPr lang="en-US" sz="2800" dirty="0" smtClean="0">
                <a:solidFill>
                  <a:schemeClr val="accent3"/>
                </a:solidFill>
              </a:rPr>
              <a:t>https</a:t>
            </a:r>
            <a:r>
              <a:rPr lang="en-US" sz="2800" dirty="0">
                <a:solidFill>
                  <a:schemeClr val="accent3"/>
                </a:solidFill>
              </a:rPr>
              <a:t>://</a:t>
            </a:r>
            <a:r>
              <a:rPr lang="en-US" sz="2800" dirty="0" smtClean="0">
                <a:solidFill>
                  <a:schemeClr val="accent3"/>
                </a:solidFill>
              </a:rPr>
              <a:t>pdfs.semanticscholar.org/9d2a/e03d625a6acf4af9c78f7b6a47838b4201c4.pdf</a:t>
            </a:r>
            <a:endParaRPr lang="el-G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4357" y="1670032"/>
                <a:ext cx="1149141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Έστω σύνολο Α και ένα αντικείμενο α. Σύμφωνα με την κλασική προσέγγιση</a:t>
                </a:r>
              </a:p>
              <a:p>
                <a:r>
                  <a:rPr lang="el-GR" sz="2800" dirty="0" smtClean="0"/>
                  <a:t>     το α είτε θα ανήκει στο Α είτε δεν θα ανήκει. Επίσης για ένα κατηγόρημα </a:t>
                </a:r>
                <a:r>
                  <a:rPr lang="en-US" sz="2800" dirty="0" smtClean="0"/>
                  <a:t>p</a:t>
                </a:r>
                <a:r>
                  <a:rPr lang="el-GR" sz="2800" dirty="0" smtClean="0"/>
                  <a:t> </a:t>
                </a:r>
              </a:p>
              <a:p>
                <a:r>
                  <a:rPr lang="el-GR" sz="2800" dirty="0" smtClean="0"/>
                  <a:t>     το </a:t>
                </a:r>
                <a:r>
                  <a:rPr lang="en-US" sz="2800" dirty="0" smtClean="0"/>
                  <a:t>p(</a:t>
                </a:r>
                <a:r>
                  <a:rPr lang="el-GR" sz="2800" dirty="0" smtClean="0"/>
                  <a:t>α</a:t>
                </a:r>
                <a:r>
                  <a:rPr lang="en-US" sz="2800" dirty="0" smtClean="0"/>
                  <a:t>) </a:t>
                </a:r>
                <a:r>
                  <a:rPr lang="el-GR" sz="2800" dirty="0" smtClean="0"/>
                  <a:t>είτε αληθεύει είτε όχι. 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err="1" smtClean="0"/>
                  <a:t>Π.χ</a:t>
                </a:r>
                <a:r>
                  <a:rPr lang="el-GR" sz="2800" dirty="0" smtClean="0"/>
                  <a:t>: Είτε ο Νίκος ανήκει στους κακούς ανθρώπους είτε δεν ανήκει.</a:t>
                </a:r>
                <a:r>
                  <a:rPr lang="en-US" sz="2800" dirty="0" smtClean="0"/>
                  <a:t> </a:t>
                </a:r>
                <a:r>
                  <a:rPr lang="el-GR" sz="2800" dirty="0" smtClean="0"/>
                  <a:t>Δηλαδή</a:t>
                </a:r>
              </a:p>
              <a:p>
                <a:r>
                  <a:rPr lang="el-GR" sz="2800" dirty="0" smtClean="0"/>
                  <a:t>     είτε κακός(Νίκος) είτε 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l-GR" sz="2800" dirty="0" smtClean="0"/>
                  <a:t>κακός(Νίκος)</a:t>
                </a:r>
                <a:r>
                  <a:rPr lang="en-US" sz="2800" dirty="0"/>
                  <a:t>	</a:t>
                </a:r>
                <a:r>
                  <a:rPr lang="el-GR" sz="2800" dirty="0" smtClean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Όμως ο Νίκος μπορεί να είναι λίγο κακός/αρκετά κακός/πολύ κακός.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Η ασαφής λογική μας επιτρέπει να πούμε ότι ο Νίκος είναι κακός κατά 0.4 ή   ότι το κακός(Νίκος) αληθεύει κατά 0.4. 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57" y="1670032"/>
                <a:ext cx="11491415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955" t="-1893" b="-3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00585" y="981561"/>
            <a:ext cx="606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l-GR" sz="2800" b="1" dirty="0" smtClean="0"/>
              <a:t>Ασαφής λογική – Εισαγωγή: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1890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Βιβλιογραφία 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23902" y="2735184"/>
            <a:ext cx="10591798" cy="3857063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v"/>
            </a:pP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MIT lecture by </a:t>
            </a:r>
            <a:r>
              <a:rPr lang="en-US" sz="3200" dirty="0"/>
              <a:t>Franck </a:t>
            </a:r>
            <a:r>
              <a:rPr lang="en-US" sz="3200" dirty="0" err="1" smtClean="0"/>
              <a:t>Dernoncourt</a:t>
            </a:r>
            <a:r>
              <a:rPr lang="en-US" sz="3200" dirty="0" smtClean="0"/>
              <a:t>: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hlinkClick r:id="rId2"/>
              </a:rPr>
              <a:t>http</a:t>
            </a:r>
            <a:r>
              <a:rPr lang="en-US" sz="3000" dirty="0">
                <a:solidFill>
                  <a:srgbClr val="002060"/>
                </a:solidFill>
                <a:hlinkClick r:id="rId2"/>
              </a:rPr>
              <a:t>://</a:t>
            </a:r>
            <a:r>
              <a:rPr lang="en-US" sz="3000" dirty="0" smtClean="0">
                <a:solidFill>
                  <a:srgbClr val="002060"/>
                </a:solidFill>
                <a:hlinkClick r:id="rId2"/>
              </a:rPr>
              <a:t>aisii.azc.uam.mx/mcbc/Cursos/IntCompt/Lectura15.pdf</a:t>
            </a:r>
            <a:endParaRPr lang="en-US" sz="3000" dirty="0" smtClean="0">
              <a:solidFill>
                <a:srgbClr val="002060"/>
              </a:solidFill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“Estimating Reusability of Software Components Using Fuzzy Logic” a thesis by </a:t>
            </a:r>
            <a:r>
              <a:rPr lang="en-US" sz="3000" dirty="0" err="1" smtClean="0">
                <a:solidFill>
                  <a:schemeClr val="tx1"/>
                </a:solidFill>
              </a:rPr>
              <a:t>Vidhu</a:t>
            </a:r>
            <a:r>
              <a:rPr lang="en-US" sz="3000" dirty="0" smtClean="0">
                <a:solidFill>
                  <a:schemeClr val="tx1"/>
                </a:solidFill>
              </a:rPr>
              <a:t> Bhardwaj.</a:t>
            </a:r>
          </a:p>
          <a:p>
            <a:pPr marL="1371600" lvl="3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 </a:t>
            </a:r>
            <a:endParaRPr lang="el-GR" sz="3000" dirty="0" smtClean="0">
              <a:solidFill>
                <a:srgbClr val="002060"/>
              </a:solidFill>
            </a:endParaRPr>
          </a:p>
          <a:p>
            <a:pPr lvl="3">
              <a:buFont typeface="Wingdings" panose="05000000000000000000" pitchFamily="2" charset="2"/>
              <a:buChar char="v"/>
            </a:pPr>
            <a:endParaRPr lang="el-GR" dirty="0" smtClean="0">
              <a:solidFill>
                <a:srgbClr val="002060"/>
              </a:solidFill>
            </a:endParaRPr>
          </a:p>
          <a:p>
            <a:pPr lvl="3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32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0711" y="1644217"/>
                <a:ext cx="11491415" cy="4518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Fuzzy logic: </a:t>
                </a:r>
                <a:r>
                  <a:rPr lang="el-GR" sz="2800" dirty="0" smtClean="0"/>
                  <a:t>Βασίζεται σε μία γενικευμένη μορφή των κλασικών συνόλων</a:t>
                </a:r>
                <a:endParaRPr lang="en-US" sz="2800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Fuzzy Set: </a:t>
                </a:r>
                <a:r>
                  <a:rPr lang="el-GR" sz="2800" dirty="0" smtClean="0"/>
                  <a:t>Ένα στοιχείο μπορεί να ανήκει καθόλου, μερικώς ή ολικώς σε ένα σύνολο.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Ένα </a:t>
                </a:r>
                <a:r>
                  <a:rPr lang="en-US" sz="2800" dirty="0" smtClean="0"/>
                  <a:t>fuzzy set </a:t>
                </a:r>
                <a:r>
                  <a:rPr lang="el-GR" sz="2800" dirty="0" smtClean="0"/>
                  <a:t>βασίζεται σε ένα </a:t>
                </a:r>
                <a:r>
                  <a:rPr lang="en-US" sz="2800" dirty="0" smtClean="0"/>
                  <a:t>reference set </a:t>
                </a:r>
                <a:r>
                  <a:rPr lang="el-GR" sz="2800" dirty="0" smtClean="0"/>
                  <a:t>το οποίο δεν είναι </a:t>
                </a:r>
                <a:r>
                  <a:rPr lang="en-US" sz="2800" dirty="0" smtClean="0"/>
                  <a:t>fuzzy.</a:t>
                </a:r>
                <a:endParaRPr lang="el-GR" sz="2800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Έστω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l-GR" sz="2800" b="0" dirty="0" smtClean="0"/>
                  <a:t> το σύνολο αναφοράς τότε ένα </a:t>
                </a:r>
                <a:r>
                  <a:rPr lang="en-US" sz="2800" b="0" smtClean="0"/>
                  <a:t>fuzzy set</a:t>
                </a:r>
                <a:endParaRPr lang="el-GR" sz="2800" dirty="0"/>
              </a:p>
              <a:p>
                <a:r>
                  <a:rPr lang="el-GR" sz="2800" dirty="0" smtClean="0"/>
                  <a:t>ορίζεται ως σύνολο από διατεταγμένα ζεύγη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sz="2800" b="0" i="0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sub>
                        </m:s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l-GR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U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l-GR" sz="2800" b="0" dirty="0" smtClean="0"/>
              </a:p>
              <a:p>
                <a:r>
                  <a:rPr lang="en-US" sz="2800" dirty="0" smtClean="0"/>
                  <a:t>                                        </a:t>
                </a:r>
                <a:r>
                  <a:rPr lang="en-US" sz="2400" dirty="0" smtClean="0"/>
                  <a:t>Crisp Set       Fuzzy Set</a:t>
                </a:r>
                <a:endParaRPr lang="en-US" sz="2800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/>
                  <a:t>	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644217"/>
                <a:ext cx="11491415" cy="4518416"/>
              </a:xfrm>
              <a:prstGeom prst="rect">
                <a:avLst/>
              </a:prstGeom>
              <a:blipFill rotWithShape="0">
                <a:blip r:embed="rId2"/>
                <a:stretch>
                  <a:fillRect l="-1114" t="-14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51" y="4798570"/>
            <a:ext cx="2901084" cy="13640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585" y="981561"/>
            <a:ext cx="606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l-GR" sz="2800" b="1" dirty="0" smtClean="0"/>
              <a:t>Ασαφής λογική – Εισαγωγή (Συνέχεια):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25918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3457" y="996287"/>
                <a:ext cx="10440537" cy="4887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Membership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l-GR" sz="2800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l-GR" sz="2800" b="1" i="0" smtClean="0">
                            <a:latin typeface="Cambria Math" panose="02040503050406030204" pitchFamily="18" charset="0"/>
                          </a:rPr>
                          <m:t>𝚨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l-GR" sz="2400" b="1" dirty="0" smtClean="0"/>
                  <a:t>     </a:t>
                </a:r>
              </a:p>
              <a:p>
                <a:r>
                  <a:rPr lang="el-GR" sz="2400" b="1" dirty="0" smtClean="0"/>
                  <a:t>                                                                                </a:t>
                </a:r>
                <a:endParaRPr lang="en-US" sz="2400" b="1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Έστω σύνολο Χ. Ένα </a:t>
                </a:r>
                <a:r>
                  <a:rPr lang="en-US" sz="2800" dirty="0" smtClean="0"/>
                  <a:t>fuzzy </a:t>
                </a:r>
                <a:r>
                  <a:rPr lang="el-GR" sz="2800" dirty="0" smtClean="0"/>
                  <a:t>σύνολο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l-G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l-GR" sz="2800" dirty="0" smtClean="0"/>
                  <a:t> χαρακτηρίζεται από την συνάρτηση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sz="2800" b="0" i="0" smtClean="0">
                        <a:latin typeface="Cambria Math" panose="02040503050406030204" pitchFamily="18" charset="0"/>
                      </a:rPr>
                      <m:t>Χ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l-GR" sz="2800" b="0" dirty="0" smtClean="0"/>
                  <a:t>.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Στα </a:t>
                </a:r>
                <a:r>
                  <a:rPr lang="en-US" sz="2800" dirty="0" smtClean="0"/>
                  <a:t>crisp sets </a:t>
                </a:r>
                <a:r>
                  <a:rPr lang="el-GR" sz="2800" dirty="0" smtClean="0"/>
                  <a:t>η συνάρτηση αυτή είναι 0 ή 1 (ένα στοιχείο ανήκει η όχι στο σύνολο).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Στα </a:t>
                </a:r>
                <a:r>
                  <a:rPr lang="en-US" sz="2800" dirty="0" smtClean="0"/>
                  <a:t>fuzzy sets </a:t>
                </a:r>
                <a:r>
                  <a:rPr lang="el-GR" sz="2800" dirty="0" smtClean="0"/>
                  <a:t>μπορεί να υπερβεί την μονάδα αλλά δεν έχει πρακτική αξία.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Διαλέγεται αυθαίρετα μέσω στατιστικής: σιγμοειδή, εκθετική, </a:t>
                </a:r>
                <a:r>
                  <a:rPr lang="en-US" sz="2800" dirty="0" smtClean="0"/>
                  <a:t>Gaussian</a:t>
                </a:r>
                <a:r>
                  <a:rPr lang="el-GR" sz="2800" dirty="0" smtClean="0"/>
                  <a:t>, υπερβολική</a:t>
                </a:r>
                <a:r>
                  <a:rPr lang="en-US" sz="2800" dirty="0" smtClean="0"/>
                  <a:t> </a:t>
                </a:r>
                <a:r>
                  <a:rPr lang="el-GR" sz="2800" dirty="0" err="1" smtClean="0"/>
                  <a:t>κ.α</a:t>
                </a:r>
                <a:r>
                  <a:rPr lang="en-US" sz="2800" dirty="0" smtClean="0"/>
                  <a:t>.</a:t>
                </a:r>
                <a:r>
                  <a:rPr lang="el-GR" sz="2800" dirty="0" smtClean="0"/>
                  <a:t>  </a:t>
                </a:r>
                <a:r>
                  <a:rPr lang="el-GR" sz="2800" b="0" dirty="0" smtClean="0"/>
                  <a:t> </a:t>
                </a:r>
              </a:p>
              <a:p>
                <a:r>
                  <a:rPr lang="el-GR" sz="2800" dirty="0" smtClean="0"/>
                  <a:t>  </a:t>
                </a:r>
                <a:r>
                  <a:rPr lang="en-US" sz="2400" dirty="0" smtClean="0"/>
                  <a:t> </a:t>
                </a:r>
                <a:endParaRPr lang="el-GR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996287"/>
                <a:ext cx="10440537" cy="4887748"/>
              </a:xfrm>
              <a:prstGeom prst="rect">
                <a:avLst/>
              </a:prstGeom>
              <a:blipFill rotWithShape="0">
                <a:blip r:embed="rId3"/>
                <a:stretch>
                  <a:fillRect l="-1168" t="-12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1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457" y="996287"/>
            <a:ext cx="104405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Membership Function</a:t>
            </a:r>
            <a:r>
              <a:rPr lang="el-GR" sz="2800" b="1" dirty="0" smtClean="0"/>
              <a:t> (Συνέχεια):</a:t>
            </a:r>
            <a:endParaRPr lang="el-GR" sz="2400" b="1" dirty="0" smtClean="0"/>
          </a:p>
          <a:p>
            <a:r>
              <a:rPr lang="el-GR" sz="2400" b="1" dirty="0" smtClean="0"/>
              <a:t>                   </a:t>
            </a:r>
            <a:r>
              <a:rPr lang="el-GR" sz="1600" dirty="0" smtClean="0"/>
              <a:t> </a:t>
            </a:r>
            <a:r>
              <a:rPr lang="en-US" sz="1600" dirty="0" smtClean="0"/>
              <a:t> </a:t>
            </a:r>
            <a:r>
              <a:rPr lang="el-GR" sz="2400" b="1" dirty="0" smtClean="0"/>
              <a:t>          </a:t>
            </a:r>
            <a:r>
              <a:rPr lang="el-GR" sz="1600" dirty="0" smtClean="0"/>
              <a:t>Σύνολο βαθμολογιών των φαγητών, υποσύνολο των νόστιμων</a:t>
            </a:r>
            <a:r>
              <a:rPr lang="en-US" sz="1600" dirty="0" smtClean="0"/>
              <a:t> (crisp &amp; fuzzy):</a:t>
            </a:r>
            <a:r>
              <a:rPr lang="el-GR" sz="1600" b="1" dirty="0" smtClean="0"/>
              <a:t>                                                     </a:t>
            </a:r>
            <a:endParaRPr lang="en-US" sz="1600" b="1" dirty="0" smtClean="0"/>
          </a:p>
          <a:p>
            <a:endParaRPr lang="el-G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34" y="3971498"/>
            <a:ext cx="7568182" cy="2085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70" y="1801504"/>
            <a:ext cx="7568182" cy="17469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16174" y="3602166"/>
            <a:ext cx="5492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      </a:t>
            </a:r>
            <a:r>
              <a:rPr lang="el-GR" sz="1600" dirty="0" smtClean="0"/>
              <a:t>     Σύνολο βαθμολογιών των «</a:t>
            </a:r>
            <a:r>
              <a:rPr lang="en-US" sz="1600" dirty="0" smtClean="0"/>
              <a:t>service</a:t>
            </a:r>
            <a:r>
              <a:rPr lang="el-GR" sz="1600" dirty="0" smtClean="0"/>
              <a:t>», υποσύνολο των «καλών»</a:t>
            </a:r>
            <a:r>
              <a:rPr lang="en-US" sz="1600" dirty="0" smtClean="0"/>
              <a:t>:</a:t>
            </a:r>
            <a:r>
              <a:rPr lang="el-GR" sz="1600" b="1" dirty="0" smtClean="0"/>
              <a:t> 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5784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26275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3457" y="996287"/>
                <a:ext cx="1044053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b="1" dirty="0" smtClean="0"/>
                  <a:t>-</a:t>
                </a:r>
                <a:r>
                  <a:rPr lang="en-US" sz="2800" b="1" dirty="0" smtClean="0"/>
                  <a:t>Linguistic Variables:</a:t>
                </a:r>
                <a:r>
                  <a:rPr lang="el-GR" sz="2400" b="1" dirty="0" smtClean="0"/>
                  <a:t>                                                              </a:t>
                </a:r>
                <a:endParaRPr lang="en-US" sz="2400" b="1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Έστω</a:t>
                </a:r>
                <a:r>
                  <a:rPr lang="en-US" sz="2800" dirty="0" smtClean="0"/>
                  <a:t> V </a:t>
                </a:r>
                <a:r>
                  <a:rPr lang="el-GR" sz="2800" dirty="0" smtClean="0"/>
                  <a:t>μεταβλητή</a:t>
                </a:r>
                <a:r>
                  <a:rPr lang="en-US" sz="2800" dirty="0" smtClean="0"/>
                  <a:t> </a:t>
                </a:r>
                <a:r>
                  <a:rPr lang="el-GR" sz="2800" dirty="0" smtClean="0"/>
                  <a:t>(</a:t>
                </a:r>
                <a:r>
                  <a:rPr lang="en-US" sz="2800" dirty="0" smtClean="0"/>
                  <a:t>quality of service, tip amount</a:t>
                </a:r>
                <a:r>
                  <a:rPr lang="el-GR" sz="2800" dirty="0" smtClean="0"/>
                  <a:t>)</a:t>
                </a:r>
                <a:r>
                  <a:rPr lang="en-US" sz="2800" dirty="0" smtClean="0"/>
                  <a:t>, X </a:t>
                </a:r>
                <a:r>
                  <a:rPr lang="el-GR" sz="2800" dirty="0" smtClean="0"/>
                  <a:t>το εύρος τιμών  της μεταβλητής 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l-GR" sz="2800" dirty="0" smtClean="0"/>
                  <a:t>πεπερασμένο ή άπειρο σύνολο από </a:t>
                </a:r>
                <a:r>
                  <a:rPr lang="en-US" sz="2800" dirty="0" smtClean="0"/>
                  <a:t>fuzzy </a:t>
                </a:r>
                <a:r>
                  <a:rPr lang="el-GR" sz="2800" dirty="0" smtClean="0"/>
                  <a:t>σύνολα.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Linguistic Variable </a:t>
                </a:r>
                <a:r>
                  <a:rPr lang="el-GR" sz="2800" dirty="0" smtClean="0"/>
                  <a:t>είναι η τριάδα (</a:t>
                </a:r>
                <a:r>
                  <a:rPr lang="en-US" sz="2800" dirty="0" smtClean="0"/>
                  <a:t>V, 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l-GR" sz="2800" dirty="0" smtClean="0"/>
                  <a:t>)</a:t>
                </a:r>
                <a:r>
                  <a:rPr lang="en-US" sz="2800" dirty="0" smtClean="0"/>
                  <a:t>. </a:t>
                </a:r>
                <a:r>
                  <a:rPr lang="el-GR" sz="2800" dirty="0" smtClean="0"/>
                  <a:t> </a:t>
                </a:r>
                <a:endParaRPr lang="el-GR" sz="28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996287"/>
                <a:ext cx="10440537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1168" t="-3356" r="-584" b="-838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30" y="3040268"/>
            <a:ext cx="4061275" cy="291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6" y="3040268"/>
            <a:ext cx="3873001" cy="30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866" y="914400"/>
            <a:ext cx="10590662" cy="526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3457" y="996287"/>
                <a:ext cx="10440537" cy="2863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Fuzzy Set Operators :</a:t>
                </a:r>
                <a:r>
                  <a:rPr lang="el-GR" sz="2400" b="1" dirty="0" smtClean="0"/>
                  <a:t>                                                         </a:t>
                </a:r>
                <a:endParaRPr lang="en-US" sz="2400" b="1" dirty="0" smtClean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l-GR" sz="2800" dirty="0" smtClean="0"/>
                  <a:t>Θα πρέπει να επαναπροσδιοριστούν οι τελεστές που χρησιμοποιούνται στην κλασική συνολοθεωρία. </a:t>
                </a:r>
                <a:endParaRPr lang="en-US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l-GR" sz="2800" dirty="0" smtClean="0"/>
                  <a:t>Τομή (</a:t>
                </a:r>
                <a:r>
                  <a:rPr lang="en-US" sz="2800" dirty="0" smtClean="0"/>
                  <a:t>AND</a:t>
                </a:r>
                <a:r>
                  <a:rPr lang="el-GR" sz="2800" dirty="0" smtClean="0"/>
                  <a:t>)</a:t>
                </a:r>
                <a:r>
                  <a:rPr lang="en-US" sz="2800" dirty="0" smtClean="0"/>
                  <a:t>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l-G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l-G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b="0" i="0" smtClean="0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l-G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800" b="0" dirty="0" smtClean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l-GR" sz="2800" dirty="0" smtClean="0"/>
                  <a:t>Ένωση (</a:t>
                </a:r>
                <a:r>
                  <a:rPr lang="en-US" sz="2800" dirty="0" smtClean="0"/>
                  <a:t>OR</a:t>
                </a:r>
                <a:r>
                  <a:rPr lang="el-GR" sz="2800" dirty="0" smtClean="0"/>
                  <a:t>)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l-G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b="0" i="0" smtClean="0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l-G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800" dirty="0" smtClean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l-GR" sz="2800" dirty="0" smtClean="0"/>
                  <a:t>Άρνηση (</a:t>
                </a:r>
                <a:r>
                  <a:rPr lang="en-US" sz="2800" dirty="0" smtClean="0"/>
                  <a:t>NOT</a:t>
                </a:r>
                <a:r>
                  <a:rPr lang="el-GR" sz="2800" dirty="0" smtClean="0"/>
                  <a:t>)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</a:rPr>
                          <m:t>ΝΟΤ</m:t>
                        </m:r>
                        <m:r>
                          <a:rPr lang="el-GR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8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l-G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996287"/>
                <a:ext cx="10440537" cy="2863797"/>
              </a:xfrm>
              <a:prstGeom prst="rect">
                <a:avLst/>
              </a:prstGeom>
              <a:blipFill rotWithShape="0">
                <a:blip r:embed="rId2"/>
                <a:stretch>
                  <a:fillRect l="-1168" t="-2128" b="-383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29" y="3860084"/>
            <a:ext cx="5873229" cy="23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2364</TotalTime>
  <Words>2001</Words>
  <Application>Microsoft Office PowerPoint</Application>
  <PresentationFormat>Widescreen</PresentationFormat>
  <Paragraphs>231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Garamond</vt:lpstr>
      <vt:lpstr>Wingdings</vt:lpstr>
      <vt:lpstr>Organic</vt:lpstr>
      <vt:lpstr>FUZZY LOGIC IN SOFTWARE ENGINEERING</vt:lpstr>
      <vt:lpstr>Περιεχόμενα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Βιβλιογραφία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methods in RECOMMENDER SYSTEM</dc:title>
  <dc:creator>Panagiotis Probonas</dc:creator>
  <cp:lastModifiedBy>Panagiotis Probonas</cp:lastModifiedBy>
  <cp:revision>271</cp:revision>
  <dcterms:created xsi:type="dcterms:W3CDTF">2017-05-11T14:30:15Z</dcterms:created>
  <dcterms:modified xsi:type="dcterms:W3CDTF">2018-03-08T17:04:09Z</dcterms:modified>
</cp:coreProperties>
</file>