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1344" y="-5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7732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Software_as_a_servic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www.slideshare.net/liuliming/introduction-to-cloud-computing-presentation" TargetMode="External"/><Relationship Id="rId5" Type="http://schemas.openxmlformats.org/officeDocument/2006/relationships/hyperlink" Target="http://www.akro.com.au/akroimages/documents/gartner_report_december_11_tech_trends_dcappuccio.pdf" TargetMode="External"/><Relationship Id="rId4" Type="http://schemas.openxmlformats.org/officeDocument/2006/relationships/hyperlink" Target="http://www.oracle.com/us/dm/powering-generation-278787.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a:effectLst>
            <a:outerShdw blurRad="57150" dist="28575" dir="2940000" algn="bl" rotWithShape="0">
              <a:srgbClr val="000000"/>
            </a:outerShdw>
          </a:effectLst>
        </p:spPr>
        <p:txBody>
          <a:bodyPr spcFirstLastPara="1" wrap="square" lIns="91425" tIns="91425" rIns="91425" bIns="91425" anchor="b" anchorCtr="0">
            <a:noAutofit/>
          </a:bodyPr>
          <a:lstStyle/>
          <a:p>
            <a:pPr marL="0" lvl="0" indent="0">
              <a:spcBef>
                <a:spcPts val="0"/>
              </a:spcBef>
              <a:spcAft>
                <a:spcPts val="0"/>
              </a:spcAft>
              <a:buNone/>
            </a:pPr>
            <a:r>
              <a:rPr lang="en" dirty="0"/>
              <a:t>Introduction to Cloud Computing</a:t>
            </a:r>
            <a:endParaRPr dirty="0"/>
          </a:p>
        </p:txBody>
      </p:sp>
      <p:sp>
        <p:nvSpPr>
          <p:cNvPr id="2" name="TextBox 1"/>
          <p:cNvSpPr txBox="1"/>
          <p:nvPr/>
        </p:nvSpPr>
        <p:spPr>
          <a:xfrm>
            <a:off x="533400" y="4324350"/>
            <a:ext cx="5161991" cy="523220"/>
          </a:xfrm>
          <a:prstGeom prst="rect">
            <a:avLst/>
          </a:prstGeom>
          <a:noFill/>
        </p:spPr>
        <p:txBody>
          <a:bodyPr wrap="none" rtlCol="0">
            <a:spAutoFit/>
          </a:bodyPr>
          <a:lstStyle/>
          <a:p>
            <a:r>
              <a:rPr lang="el-GR" dirty="0" smtClean="0">
                <a:solidFill>
                  <a:schemeClr val="tx1"/>
                </a:solidFill>
              </a:rPr>
              <a:t>Στα πλαίσια του μαθήματος Τεχνολογία Λογισμικού 2017-2018</a:t>
            </a:r>
          </a:p>
          <a:p>
            <a:r>
              <a:rPr lang="el-GR" dirty="0" smtClean="0">
                <a:solidFill>
                  <a:schemeClr val="tx1"/>
                </a:solidFill>
              </a:rPr>
              <a:t>Από το φοιτητή Τζιβάκη Δημήτρη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Software as a Service (SaaS)</a:t>
            </a:r>
            <a:endParaRPr/>
          </a:p>
        </p:txBody>
      </p:sp>
      <p:sp>
        <p:nvSpPr>
          <p:cNvPr id="119" name="Shape 119"/>
          <p:cNvSpPr txBox="1">
            <a:spLocks noGrp="1"/>
          </p:cNvSpPr>
          <p:nvPr>
            <p:ph type="body" idx="1"/>
          </p:nvPr>
        </p:nvSpPr>
        <p:spPr>
          <a:xfrm>
            <a:off x="423425" y="1482725"/>
            <a:ext cx="5046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a:t>Cloud users access the software that cloud clients have installed in the cloud. </a:t>
            </a:r>
            <a:endParaRPr sz="1400" dirty="0"/>
          </a:p>
          <a:p>
            <a:pPr marL="0" lvl="0" indent="0">
              <a:spcBef>
                <a:spcPts val="1600"/>
              </a:spcBef>
              <a:spcAft>
                <a:spcPts val="0"/>
              </a:spcAft>
              <a:buNone/>
            </a:pPr>
            <a:r>
              <a:rPr lang="en" sz="1400" dirty="0"/>
              <a:t>It is really powerful because it is extremely scalable. Tasks can be cloned onto multiple virtual machines at run-time to meet the changing work demand. Load Balancers distribute the work over the set of virtual machines</a:t>
            </a:r>
            <a:endParaRPr sz="1400" dirty="0"/>
          </a:p>
          <a:p>
            <a:pPr marL="0" lvl="0" indent="0">
              <a:spcBef>
                <a:spcPts val="1600"/>
              </a:spcBef>
              <a:spcAft>
                <a:spcPts val="0"/>
              </a:spcAft>
              <a:buNone/>
            </a:pPr>
            <a:r>
              <a:rPr lang="en" sz="1400" dirty="0"/>
              <a:t>Monthly or yearly adjustable pricing model</a:t>
            </a:r>
            <a:endParaRPr sz="1400" dirty="0"/>
          </a:p>
          <a:p>
            <a:pPr marL="0" lvl="0" indent="0" rtl="0">
              <a:spcBef>
                <a:spcPts val="1600"/>
              </a:spcBef>
              <a:spcAft>
                <a:spcPts val="1600"/>
              </a:spcAft>
              <a:buNone/>
            </a:pPr>
            <a:r>
              <a:rPr lang="en" sz="1400" dirty="0"/>
              <a:t>Google Apps, Microsoft Office 365, GT Nexus, etc</a:t>
            </a:r>
            <a:endParaRPr sz="1400" dirty="0"/>
          </a:p>
        </p:txBody>
      </p:sp>
      <p:pic>
        <p:nvPicPr>
          <p:cNvPr id="120" name="Shape 120"/>
          <p:cNvPicPr preferRelativeResize="0"/>
          <p:nvPr/>
        </p:nvPicPr>
        <p:blipFill>
          <a:blip r:embed="rId3">
            <a:alphaModFix/>
          </a:blip>
          <a:stretch>
            <a:fillRect/>
          </a:stretch>
        </p:blipFill>
        <p:spPr>
          <a:xfrm>
            <a:off x="5509075" y="1706875"/>
            <a:ext cx="3368873" cy="2431709"/>
          </a:xfrm>
          <a:prstGeom prst="rect">
            <a:avLst/>
          </a:prstGeom>
          <a:noFill/>
          <a:ln>
            <a:noFill/>
          </a:ln>
          <a:effectLst>
            <a:softEdge rad="127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Common Deployment Models</a:t>
            </a:r>
            <a:endParaRPr/>
          </a:p>
        </p:txBody>
      </p:sp>
      <p:sp>
        <p:nvSpPr>
          <p:cNvPr id="126" name="Shape 126"/>
          <p:cNvSpPr txBox="1">
            <a:spLocks noGrp="1"/>
          </p:cNvSpPr>
          <p:nvPr>
            <p:ph type="body" idx="1"/>
          </p:nvPr>
        </p:nvSpPr>
        <p:spPr>
          <a:xfrm>
            <a:off x="423425" y="1482725"/>
            <a:ext cx="44571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Public Cloud : Available to the general public for large industry groups sold as a service</a:t>
            </a:r>
            <a:endParaRPr sz="1400"/>
          </a:p>
          <a:p>
            <a:pPr marL="0" lvl="0" indent="0">
              <a:spcBef>
                <a:spcPts val="1600"/>
              </a:spcBef>
              <a:spcAft>
                <a:spcPts val="0"/>
              </a:spcAft>
              <a:buNone/>
            </a:pPr>
            <a:r>
              <a:rPr lang="en" sz="1400"/>
              <a:t>Community Cloud : Shared by several organisations</a:t>
            </a:r>
            <a:endParaRPr sz="1400"/>
          </a:p>
          <a:p>
            <a:pPr marL="0" lvl="0" indent="0">
              <a:spcBef>
                <a:spcPts val="1600"/>
              </a:spcBef>
              <a:spcAft>
                <a:spcPts val="0"/>
              </a:spcAft>
              <a:buNone/>
            </a:pPr>
            <a:r>
              <a:rPr lang="en" sz="1400"/>
              <a:t>Hybrid Cloud : A mix of Private, Public or Community Clouds</a:t>
            </a:r>
            <a:endParaRPr sz="1400"/>
          </a:p>
          <a:p>
            <a:pPr marL="0" lvl="0" indent="0" rtl="0">
              <a:spcBef>
                <a:spcPts val="1600"/>
              </a:spcBef>
              <a:spcAft>
                <a:spcPts val="1600"/>
              </a:spcAft>
              <a:buNone/>
            </a:pPr>
            <a:r>
              <a:rPr lang="en" sz="1400"/>
              <a:t>Private Cloud : Not accessible by the general public</a:t>
            </a:r>
            <a:endParaRPr sz="1400"/>
          </a:p>
        </p:txBody>
      </p:sp>
      <p:pic>
        <p:nvPicPr>
          <p:cNvPr id="127" name="Shape 127"/>
          <p:cNvPicPr preferRelativeResize="0"/>
          <p:nvPr/>
        </p:nvPicPr>
        <p:blipFill>
          <a:blip r:embed="rId3">
            <a:alphaModFix/>
          </a:blip>
          <a:stretch>
            <a:fillRect/>
          </a:stretch>
        </p:blipFill>
        <p:spPr>
          <a:xfrm>
            <a:off x="5040025" y="1657113"/>
            <a:ext cx="3958675" cy="2730121"/>
          </a:xfrm>
          <a:prstGeom prst="rect">
            <a:avLst/>
          </a:prstGeom>
          <a:noFill/>
          <a:ln>
            <a:noFill/>
          </a:ln>
          <a:effectLst>
            <a:softEdge rad="127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Privacy Issues</a:t>
            </a:r>
            <a:endParaRPr/>
          </a:p>
        </p:txBody>
      </p:sp>
      <p:sp>
        <p:nvSpPr>
          <p:cNvPr id="133" name="Shape 133"/>
          <p:cNvSpPr txBox="1">
            <a:spLocks noGrp="1"/>
          </p:cNvSpPr>
          <p:nvPr>
            <p:ph type="body" idx="1"/>
          </p:nvPr>
        </p:nvSpPr>
        <p:spPr>
          <a:xfrm>
            <a:off x="423425" y="1482725"/>
            <a:ext cx="43080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Only a handful of companies can host cloud services and for that reason only a few of them can control and monitor at will the communication between the host company and the end user. That means their data too!</a:t>
            </a:r>
            <a:endParaRPr dirty="0"/>
          </a:p>
          <a:p>
            <a:pPr marL="0" lvl="0" indent="0" rtl="0">
              <a:spcBef>
                <a:spcPts val="1600"/>
              </a:spcBef>
              <a:spcAft>
                <a:spcPts val="1600"/>
              </a:spcAft>
              <a:buNone/>
            </a:pPr>
            <a:r>
              <a:rPr lang="en" dirty="0"/>
              <a:t>Remember NSA working with AT&amp;T and Verizon recording over 10 million telephone calls.</a:t>
            </a:r>
            <a:endParaRPr dirty="0"/>
          </a:p>
        </p:txBody>
      </p:sp>
      <p:pic>
        <p:nvPicPr>
          <p:cNvPr id="134" name="Shape 134"/>
          <p:cNvPicPr preferRelativeResize="0"/>
          <p:nvPr/>
        </p:nvPicPr>
        <p:blipFill>
          <a:blip r:embed="rId3">
            <a:alphaModFix/>
          </a:blip>
          <a:stretch>
            <a:fillRect/>
          </a:stretch>
        </p:blipFill>
        <p:spPr>
          <a:xfrm>
            <a:off x="4980750" y="1754775"/>
            <a:ext cx="3931651" cy="2253100"/>
          </a:xfrm>
          <a:prstGeom prst="rect">
            <a:avLst/>
          </a:prstGeom>
          <a:noFill/>
          <a:ln>
            <a:noFill/>
          </a:ln>
          <a:effectLst>
            <a:softEdge rad="127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Security Issues</a:t>
            </a:r>
            <a:endParaRPr/>
          </a:p>
        </p:txBody>
      </p:sp>
      <p:sp>
        <p:nvSpPr>
          <p:cNvPr id="140" name="Shape 140"/>
          <p:cNvSpPr txBox="1">
            <a:spLocks noGrp="1"/>
          </p:cNvSpPr>
          <p:nvPr>
            <p:ph type="body" idx="1"/>
          </p:nvPr>
        </p:nvSpPr>
        <p:spPr>
          <a:xfrm>
            <a:off x="423425" y="1482725"/>
            <a:ext cx="39528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Physical Control of the private cloud equipment is more secure than having the equipment off site and under someone else’s control, being manage by them. You cannot inspect the data links or access ports to ensure that there are no compromisations. </a:t>
            </a:r>
            <a:endParaRPr sz="1400"/>
          </a:p>
          <a:p>
            <a:pPr marL="0" lvl="0" indent="0" rtl="0">
              <a:spcBef>
                <a:spcPts val="1600"/>
              </a:spcBef>
              <a:spcAft>
                <a:spcPts val="1600"/>
              </a:spcAft>
              <a:buNone/>
            </a:pPr>
            <a:r>
              <a:rPr lang="en" sz="1400"/>
              <a:t>Solutions to the cloud security issues vary from cryptography, particularly public key infrastructure(PKI) to use of multiple cloud providers, standardisation of APIs and impoving virtual machine support.</a:t>
            </a:r>
            <a:endParaRPr sz="1400"/>
          </a:p>
        </p:txBody>
      </p:sp>
      <p:pic>
        <p:nvPicPr>
          <p:cNvPr id="141" name="Shape 141"/>
          <p:cNvPicPr preferRelativeResize="0"/>
          <p:nvPr/>
        </p:nvPicPr>
        <p:blipFill>
          <a:blip r:embed="rId3">
            <a:alphaModFix/>
          </a:blip>
          <a:stretch>
            <a:fillRect/>
          </a:stretch>
        </p:blipFill>
        <p:spPr>
          <a:xfrm>
            <a:off x="5672425" y="1639000"/>
            <a:ext cx="2581275" cy="22383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56300" y="1880100"/>
            <a:ext cx="570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Infrastructure </a:t>
            </a:r>
            <a:endParaRPr sz="3600"/>
          </a:p>
          <a:p>
            <a:pPr marL="0" lvl="0" indent="0" algn="ctr" rtl="0">
              <a:spcBef>
                <a:spcPts val="0"/>
              </a:spcBef>
              <a:spcAft>
                <a:spcPts val="0"/>
              </a:spcAft>
              <a:buNone/>
            </a:pPr>
            <a:r>
              <a:rPr lang="en" sz="3600"/>
              <a:t>as Code</a:t>
            </a:r>
            <a:endParaRPr sz="3600"/>
          </a:p>
        </p:txBody>
      </p:sp>
      <p:pic>
        <p:nvPicPr>
          <p:cNvPr id="147" name="Shape 147"/>
          <p:cNvPicPr preferRelativeResize="0"/>
          <p:nvPr/>
        </p:nvPicPr>
        <p:blipFill>
          <a:blip r:embed="rId3">
            <a:alphaModFix/>
          </a:blip>
          <a:stretch>
            <a:fillRect/>
          </a:stretch>
        </p:blipFill>
        <p:spPr>
          <a:xfrm>
            <a:off x="5315350" y="380075"/>
            <a:ext cx="3340975" cy="4383349"/>
          </a:xfrm>
          <a:prstGeom prst="rect">
            <a:avLst/>
          </a:prstGeom>
          <a:noFill/>
          <a:ln>
            <a:noFill/>
          </a:ln>
          <a:effectLst>
            <a:softEdge rad="254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References/Sources</a:t>
            </a:r>
            <a:endParaRPr/>
          </a:p>
        </p:txBody>
      </p:sp>
      <p:sp>
        <p:nvSpPr>
          <p:cNvPr id="153" name="Shape 153"/>
          <p:cNvSpPr txBox="1">
            <a:spLocks noGrp="1"/>
          </p:cNvSpPr>
          <p:nvPr>
            <p:ph type="body" idx="1"/>
          </p:nvPr>
        </p:nvSpPr>
        <p:spPr>
          <a:xfrm>
            <a:off x="423425" y="1482724"/>
            <a:ext cx="8368200" cy="30789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u="sng">
                <a:solidFill>
                  <a:schemeClr val="hlink"/>
                </a:solidFill>
                <a:hlinkClick r:id="rId3"/>
              </a:rPr>
              <a:t>http://en.wikipedia.org/wiki/Software_as_a_service</a:t>
            </a:r>
            <a:endParaRPr/>
          </a:p>
          <a:p>
            <a:pPr marL="457200" lvl="0" indent="-342900">
              <a:spcBef>
                <a:spcPts val="0"/>
              </a:spcBef>
              <a:spcAft>
                <a:spcPts val="0"/>
              </a:spcAft>
              <a:buSzPts val="1800"/>
              <a:buChar char="●"/>
            </a:pPr>
            <a:r>
              <a:rPr lang="en" u="sng">
                <a:solidFill>
                  <a:schemeClr val="hlink"/>
                </a:solidFill>
                <a:hlinkClick r:id="rId4"/>
              </a:rPr>
              <a:t>http://www.oracle.com/us/dm/powering-generation-278787.pdf</a:t>
            </a:r>
            <a:endParaRPr/>
          </a:p>
          <a:p>
            <a:pPr marL="457200" lvl="0" indent="-342900">
              <a:spcBef>
                <a:spcPts val="0"/>
              </a:spcBef>
              <a:spcAft>
                <a:spcPts val="0"/>
              </a:spcAft>
              <a:buSzPts val="1800"/>
              <a:buChar char="●"/>
            </a:pPr>
            <a:r>
              <a:rPr lang="en" u="sng">
                <a:solidFill>
                  <a:schemeClr val="hlink"/>
                </a:solidFill>
                <a:hlinkClick r:id="rId5"/>
              </a:rPr>
              <a:t>http://www.akro.com.au/akroimages/documents/gartner_report_december_11_tech_trends_dcappuccio.pdf</a:t>
            </a:r>
            <a:endParaRPr/>
          </a:p>
          <a:p>
            <a:pPr marL="457200" lvl="0" indent="-342900" rtl="0">
              <a:spcBef>
                <a:spcPts val="0"/>
              </a:spcBef>
              <a:spcAft>
                <a:spcPts val="0"/>
              </a:spcAft>
              <a:buSzPts val="1800"/>
              <a:buChar char="●"/>
            </a:pPr>
            <a:r>
              <a:rPr lang="en" u="sng">
                <a:solidFill>
                  <a:schemeClr val="hlink"/>
                </a:solidFill>
                <a:hlinkClick r:id="rId6"/>
              </a:rPr>
              <a:t>http://www.slideshare.net/liuliming/introduction-to-cloud-computing-presentation</a:t>
            </a:r>
            <a:endParaRPr/>
          </a:p>
          <a:p>
            <a:pPr marL="457200" lvl="0" indent="-342900">
              <a:spcBef>
                <a:spcPts val="0"/>
              </a:spcBef>
              <a:spcAft>
                <a:spcPts val="0"/>
              </a:spcAft>
              <a:buSzPts val="1800"/>
              <a:buChar char="●"/>
            </a:pPr>
            <a:r>
              <a:rPr lang="en"/>
              <a:t>Youtube’s “Eli the Computer Guy”</a:t>
            </a:r>
            <a:endParaRPr/>
          </a:p>
          <a:p>
            <a:pPr marL="0" lvl="0" indent="0"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Index</a:t>
            </a:r>
            <a:endParaRPr/>
          </a:p>
        </p:txBody>
      </p:sp>
      <p:sp>
        <p:nvSpPr>
          <p:cNvPr id="60" name="Shape 60"/>
          <p:cNvSpPr txBox="1">
            <a:spLocks noGrp="1"/>
          </p:cNvSpPr>
          <p:nvPr>
            <p:ph type="body" idx="1"/>
          </p:nvPr>
        </p:nvSpPr>
        <p:spPr>
          <a:xfrm>
            <a:off x="423425" y="1482724"/>
            <a:ext cx="8368200" cy="3078900"/>
          </a:xfrm>
          <a:prstGeom prst="rect">
            <a:avLst/>
          </a:prstGeom>
        </p:spPr>
        <p:txBody>
          <a:bodyPr spcFirstLastPara="1" wrap="square" lIns="91425" tIns="91425" rIns="91425" bIns="91425" anchor="t" anchorCtr="0">
            <a:noAutofit/>
          </a:bodyPr>
          <a:lstStyle/>
          <a:p>
            <a:pPr marL="457200" lvl="0" indent="-349250" rtl="0">
              <a:spcBef>
                <a:spcPts val="0"/>
              </a:spcBef>
              <a:spcAft>
                <a:spcPts val="0"/>
              </a:spcAft>
              <a:buSzPts val="1900"/>
              <a:buChar char="●"/>
            </a:pPr>
            <a:r>
              <a:rPr lang="en" sz="1900"/>
              <a:t>What is Cloud Computing?</a:t>
            </a:r>
            <a:endParaRPr sz="1900"/>
          </a:p>
          <a:p>
            <a:pPr marL="457200" lvl="0" indent="-349250" rtl="0">
              <a:spcBef>
                <a:spcPts val="0"/>
              </a:spcBef>
              <a:spcAft>
                <a:spcPts val="0"/>
              </a:spcAft>
              <a:buSzPts val="1900"/>
              <a:buChar char="●"/>
            </a:pPr>
            <a:r>
              <a:rPr lang="en" sz="1900"/>
              <a:t>History of Cloud Computing</a:t>
            </a:r>
            <a:endParaRPr sz="1900"/>
          </a:p>
          <a:p>
            <a:pPr marL="457200" lvl="0" indent="-349250" rtl="0">
              <a:spcBef>
                <a:spcPts val="0"/>
              </a:spcBef>
              <a:spcAft>
                <a:spcPts val="0"/>
              </a:spcAft>
              <a:buSzPts val="1900"/>
              <a:buChar char="●"/>
            </a:pPr>
            <a:r>
              <a:rPr lang="en" sz="1900"/>
              <a:t>The architecture of Cloud Computing</a:t>
            </a:r>
            <a:endParaRPr sz="1900"/>
          </a:p>
          <a:p>
            <a:pPr marL="457200" lvl="0" indent="-349250" rtl="0">
              <a:spcBef>
                <a:spcPts val="0"/>
              </a:spcBef>
              <a:spcAft>
                <a:spcPts val="0"/>
              </a:spcAft>
              <a:buSzPts val="1900"/>
              <a:buChar char="●"/>
            </a:pPr>
            <a:r>
              <a:rPr lang="en" sz="1900"/>
              <a:t>Fundamentals Services </a:t>
            </a:r>
            <a:endParaRPr sz="1900"/>
          </a:p>
          <a:p>
            <a:pPr marL="457200" lvl="0" indent="-349250" rtl="0">
              <a:spcBef>
                <a:spcPts val="0"/>
              </a:spcBef>
              <a:spcAft>
                <a:spcPts val="0"/>
              </a:spcAft>
              <a:buSzPts val="1900"/>
              <a:buChar char="●"/>
            </a:pPr>
            <a:r>
              <a:rPr lang="en" sz="1900"/>
              <a:t>Common Deployment Models</a:t>
            </a:r>
            <a:endParaRPr sz="1900"/>
          </a:p>
          <a:p>
            <a:pPr marL="457200" lvl="0" indent="-349250" rtl="0">
              <a:spcBef>
                <a:spcPts val="0"/>
              </a:spcBef>
              <a:spcAft>
                <a:spcPts val="0"/>
              </a:spcAft>
              <a:buSzPts val="1900"/>
              <a:buChar char="●"/>
            </a:pPr>
            <a:r>
              <a:rPr lang="en" sz="1900"/>
              <a:t>Privacy and Security Issues</a:t>
            </a:r>
            <a:endParaRPr sz="19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What is Cloud Computing</a:t>
            </a:r>
            <a:endParaRPr/>
          </a:p>
        </p:txBody>
      </p:sp>
      <p:sp>
        <p:nvSpPr>
          <p:cNvPr id="66" name="Shape 66"/>
          <p:cNvSpPr txBox="1">
            <a:spLocks noGrp="1"/>
          </p:cNvSpPr>
          <p:nvPr>
            <p:ph type="body" idx="1"/>
          </p:nvPr>
        </p:nvSpPr>
        <p:spPr>
          <a:xfrm>
            <a:off x="387900" y="1144125"/>
            <a:ext cx="4691700" cy="3708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idea of separating applications from operating systems and hardware that runs everything.</a:t>
            </a:r>
            <a:endParaRPr/>
          </a:p>
          <a:p>
            <a:pPr marL="0" lvl="0" indent="0">
              <a:spcBef>
                <a:spcPts val="1600"/>
              </a:spcBef>
              <a:spcAft>
                <a:spcPts val="0"/>
              </a:spcAft>
              <a:buNone/>
            </a:pPr>
            <a:r>
              <a:rPr lang="en"/>
              <a:t>The Cloud provides services over network and solutions to run those services.</a:t>
            </a:r>
            <a:endParaRPr/>
          </a:p>
          <a:p>
            <a:pPr marL="0" lvl="0" indent="0">
              <a:spcBef>
                <a:spcPts val="1600"/>
              </a:spcBef>
              <a:spcAft>
                <a:spcPts val="0"/>
              </a:spcAft>
              <a:buNone/>
            </a:pPr>
            <a:r>
              <a:rPr lang="en"/>
              <a:t>Email, web conferencing etc. all run in Cloud.</a:t>
            </a:r>
            <a:endParaRPr/>
          </a:p>
          <a:p>
            <a:pPr marL="0" lvl="0" indent="0">
              <a:spcBef>
                <a:spcPts val="1600"/>
              </a:spcBef>
              <a:spcAft>
                <a:spcPts val="0"/>
              </a:spcAft>
              <a:buNone/>
            </a:pPr>
            <a:r>
              <a:rPr lang="en"/>
              <a:t>To understand it we must first understand Clustering!</a:t>
            </a:r>
            <a:endParaRPr/>
          </a:p>
          <a:p>
            <a:pPr marL="0" lvl="0" indent="0">
              <a:spcBef>
                <a:spcPts val="1600"/>
              </a:spcBef>
              <a:spcAft>
                <a:spcPts val="0"/>
              </a:spcAft>
              <a:buNone/>
            </a:pPr>
            <a:endParaRPr/>
          </a:p>
          <a:p>
            <a:pPr marL="0" lvl="0" indent="0">
              <a:spcBef>
                <a:spcPts val="1600"/>
              </a:spcBef>
              <a:spcAft>
                <a:spcPts val="1600"/>
              </a:spcAft>
              <a:buNone/>
            </a:pPr>
            <a:endParaRPr/>
          </a:p>
        </p:txBody>
      </p:sp>
      <p:pic>
        <p:nvPicPr>
          <p:cNvPr id="67" name="Shape 67"/>
          <p:cNvPicPr preferRelativeResize="0"/>
          <p:nvPr/>
        </p:nvPicPr>
        <p:blipFill>
          <a:blip r:embed="rId3">
            <a:alphaModFix/>
          </a:blip>
          <a:stretch>
            <a:fillRect/>
          </a:stretch>
        </p:blipFill>
        <p:spPr>
          <a:xfrm>
            <a:off x="5461949" y="1445025"/>
            <a:ext cx="3497874" cy="3168499"/>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History of Cloud Computing</a:t>
            </a:r>
            <a:endParaRPr/>
          </a:p>
        </p:txBody>
      </p:sp>
      <p:sp>
        <p:nvSpPr>
          <p:cNvPr id="73" name="Shape 73"/>
          <p:cNvSpPr txBox="1">
            <a:spLocks noGrp="1"/>
          </p:cNvSpPr>
          <p:nvPr>
            <p:ph type="body" idx="1"/>
          </p:nvPr>
        </p:nvSpPr>
        <p:spPr>
          <a:xfrm>
            <a:off x="387900" y="1489825"/>
            <a:ext cx="41910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the 60s-70s there were only Mainframes and Dumb Terminals(5-1000)</a:t>
            </a:r>
            <a:endParaRPr/>
          </a:p>
          <a:p>
            <a:pPr marL="0" lvl="0" indent="0">
              <a:spcBef>
                <a:spcPts val="1600"/>
              </a:spcBef>
              <a:spcAft>
                <a:spcPts val="0"/>
              </a:spcAft>
              <a:buNone/>
            </a:pPr>
            <a:endParaRPr/>
          </a:p>
          <a:p>
            <a:pPr marL="0" lvl="0" indent="0">
              <a:spcBef>
                <a:spcPts val="1600"/>
              </a:spcBef>
              <a:spcAft>
                <a:spcPts val="1600"/>
              </a:spcAft>
              <a:buNone/>
            </a:pPr>
            <a:r>
              <a:rPr lang="en"/>
              <a:t>Each Mainframe had certain amount of processing power and gave very little time to each terminal!</a:t>
            </a:r>
            <a:endParaRPr/>
          </a:p>
        </p:txBody>
      </p:sp>
      <p:pic>
        <p:nvPicPr>
          <p:cNvPr id="74" name="Shape 74"/>
          <p:cNvPicPr preferRelativeResize="0"/>
          <p:nvPr/>
        </p:nvPicPr>
        <p:blipFill>
          <a:blip r:embed="rId3">
            <a:alphaModFix/>
          </a:blip>
          <a:stretch>
            <a:fillRect/>
          </a:stretch>
        </p:blipFill>
        <p:spPr>
          <a:xfrm>
            <a:off x="4721450" y="1286350"/>
            <a:ext cx="4191000" cy="3429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Terminal Services and Thin Clients</a:t>
            </a:r>
            <a:endParaRPr/>
          </a:p>
        </p:txBody>
      </p:sp>
      <p:sp>
        <p:nvSpPr>
          <p:cNvPr id="80" name="Shape 80"/>
          <p:cNvSpPr txBox="1">
            <a:spLocks noGrp="1"/>
          </p:cNvSpPr>
          <p:nvPr>
            <p:ph type="body" idx="1"/>
          </p:nvPr>
        </p:nvSpPr>
        <p:spPr>
          <a:xfrm>
            <a:off x="387900" y="1489825"/>
            <a:ext cx="452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Mainframes came to be. We connect to Terminal Service Servers using Thin Client Software. Need only enough power to connect to the Terminal Service Server</a:t>
            </a:r>
            <a:endParaRPr/>
          </a:p>
          <a:p>
            <a:pPr marL="0" lvl="0" indent="0">
              <a:spcBef>
                <a:spcPts val="1600"/>
              </a:spcBef>
              <a:spcAft>
                <a:spcPts val="0"/>
              </a:spcAft>
              <a:buNone/>
            </a:pPr>
            <a:r>
              <a:rPr lang="en"/>
              <a:t>Same idea is with the Application Servers.</a:t>
            </a:r>
            <a:endParaRPr/>
          </a:p>
          <a:p>
            <a:pPr marL="0" lvl="0" indent="0">
              <a:spcBef>
                <a:spcPts val="1600"/>
              </a:spcBef>
              <a:spcAft>
                <a:spcPts val="1600"/>
              </a:spcAft>
              <a:buNone/>
            </a:pPr>
            <a:r>
              <a:rPr lang="en"/>
              <a:t>Instead of connection to an OS you connect to a specific application on a server.</a:t>
            </a:r>
            <a:endParaRPr/>
          </a:p>
        </p:txBody>
      </p:sp>
      <p:pic>
        <p:nvPicPr>
          <p:cNvPr id="81" name="Shape 81"/>
          <p:cNvPicPr preferRelativeResize="0"/>
          <p:nvPr/>
        </p:nvPicPr>
        <p:blipFill>
          <a:blip r:embed="rId3">
            <a:alphaModFix/>
          </a:blip>
          <a:stretch>
            <a:fillRect/>
          </a:stretch>
        </p:blipFill>
        <p:spPr>
          <a:xfrm>
            <a:off x="5017950" y="1704400"/>
            <a:ext cx="3498551" cy="2167400"/>
          </a:xfrm>
          <a:prstGeom prst="rect">
            <a:avLst/>
          </a:prstGeom>
          <a:noFill/>
          <a:ln>
            <a:noFill/>
          </a:ln>
          <a:effectLst>
            <a:glow>
              <a:schemeClr val="accent1">
                <a:alpha val="40000"/>
              </a:schemeClr>
            </a:glow>
            <a:softEdge rad="381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Virtualization</a:t>
            </a:r>
            <a:endParaRPr/>
          </a:p>
        </p:txBody>
      </p:sp>
      <p:sp>
        <p:nvSpPr>
          <p:cNvPr id="87" name="Shape 87"/>
          <p:cNvSpPr txBox="1">
            <a:spLocks noGrp="1"/>
          </p:cNvSpPr>
          <p:nvPr>
            <p:ph type="body" idx="1"/>
          </p:nvPr>
        </p:nvSpPr>
        <p:spPr>
          <a:xfrm>
            <a:off x="387900" y="1489825"/>
            <a:ext cx="4180200" cy="307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u="sng"/>
              <a:t>Client Installed</a:t>
            </a:r>
            <a:endParaRPr u="sng"/>
          </a:p>
          <a:p>
            <a:pPr marL="0" lvl="0" indent="0">
              <a:spcBef>
                <a:spcPts val="1600"/>
              </a:spcBef>
              <a:spcAft>
                <a:spcPts val="0"/>
              </a:spcAft>
              <a:buNone/>
            </a:pPr>
            <a:r>
              <a:rPr lang="en"/>
              <a:t>Install an OS on a piece of hardware and install cloud virtualization software on top of it.</a:t>
            </a:r>
            <a:endParaRPr/>
          </a:p>
          <a:p>
            <a:pPr marL="0" lvl="0" indent="0">
              <a:spcBef>
                <a:spcPts val="1600"/>
              </a:spcBef>
              <a:spcAft>
                <a:spcPts val="1600"/>
              </a:spcAft>
              <a:buNone/>
            </a:pPr>
            <a:r>
              <a:rPr lang="en"/>
              <a:t>Really easy to transfer!</a:t>
            </a:r>
            <a:endParaRPr/>
          </a:p>
        </p:txBody>
      </p:sp>
      <p:sp>
        <p:nvSpPr>
          <p:cNvPr id="88" name="Shape 88"/>
          <p:cNvSpPr txBox="1">
            <a:spLocks noGrp="1"/>
          </p:cNvSpPr>
          <p:nvPr>
            <p:ph type="body" idx="1"/>
          </p:nvPr>
        </p:nvSpPr>
        <p:spPr>
          <a:xfrm>
            <a:off x="4568100" y="1489825"/>
            <a:ext cx="4347600" cy="307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u="sng" dirty="0"/>
              <a:t>Hypervisor</a:t>
            </a:r>
            <a:endParaRPr u="sng" dirty="0"/>
          </a:p>
          <a:p>
            <a:pPr marL="0" lvl="0" indent="0">
              <a:spcBef>
                <a:spcPts val="1600"/>
              </a:spcBef>
              <a:spcAft>
                <a:spcPts val="0"/>
              </a:spcAft>
              <a:buNone/>
            </a:pPr>
            <a:r>
              <a:rPr lang="en" dirty="0"/>
              <a:t>Install the Hypervisor on the hardware and use a Management Software to manage/connect to it</a:t>
            </a:r>
            <a:endParaRPr dirty="0"/>
          </a:p>
          <a:p>
            <a:pPr marL="0" lvl="0" indent="0" rtl="0">
              <a:spcBef>
                <a:spcPts val="1600"/>
              </a:spcBef>
              <a:spcAft>
                <a:spcPts val="1600"/>
              </a:spcAft>
              <a:buNone/>
            </a:pPr>
            <a:r>
              <a:rPr lang="en" dirty="0"/>
              <a:t>Basically what you see is just an IP address</a:t>
            </a:r>
            <a:endParaRPr dirty="0"/>
          </a:p>
        </p:txBody>
      </p:sp>
      <p:cxnSp>
        <p:nvCxnSpPr>
          <p:cNvPr id="89" name="Shape 89"/>
          <p:cNvCxnSpPr>
            <a:stCxn id="86" idx="2"/>
            <a:endCxn id="87" idx="0"/>
          </p:cNvCxnSpPr>
          <p:nvPr/>
        </p:nvCxnSpPr>
        <p:spPr>
          <a:xfrm flipH="1">
            <a:off x="2478000" y="1017725"/>
            <a:ext cx="2094000" cy="472200"/>
          </a:xfrm>
          <a:prstGeom prst="straightConnector1">
            <a:avLst/>
          </a:prstGeom>
          <a:noFill/>
          <a:ln w="9525" cap="flat" cmpd="sng">
            <a:solidFill>
              <a:schemeClr val="dk2"/>
            </a:solidFill>
            <a:prstDash val="solid"/>
            <a:round/>
            <a:headEnd type="none" w="med" len="med"/>
            <a:tailEnd type="triangle" w="med" len="med"/>
          </a:ln>
        </p:spPr>
      </p:cxnSp>
      <p:cxnSp>
        <p:nvCxnSpPr>
          <p:cNvPr id="90" name="Shape 90"/>
          <p:cNvCxnSpPr>
            <a:stCxn id="86" idx="2"/>
            <a:endCxn id="88" idx="0"/>
          </p:cNvCxnSpPr>
          <p:nvPr/>
        </p:nvCxnSpPr>
        <p:spPr>
          <a:xfrm>
            <a:off x="4572000" y="1017725"/>
            <a:ext cx="2169900" cy="472100"/>
          </a:xfrm>
          <a:prstGeom prst="straightConnector1">
            <a:avLst/>
          </a:prstGeom>
          <a:noFill/>
          <a:ln w="9525" cap="flat" cmpd="sng">
            <a:solidFill>
              <a:schemeClr val="dk2"/>
            </a:solidFill>
            <a:prstDash val="solid"/>
            <a:round/>
            <a:headEnd type="none" w="med" len="med"/>
            <a:tailEnd type="triangle" w="med" len="med"/>
          </a:ln>
        </p:spPr>
      </p:cxnSp>
      <p:pic>
        <p:nvPicPr>
          <p:cNvPr id="91" name="Shape 91"/>
          <p:cNvPicPr preferRelativeResize="0"/>
          <p:nvPr/>
        </p:nvPicPr>
        <p:blipFill>
          <a:blip r:embed="rId3">
            <a:alphaModFix/>
          </a:blip>
          <a:stretch>
            <a:fillRect/>
          </a:stretch>
        </p:blipFill>
        <p:spPr>
          <a:xfrm>
            <a:off x="5973300" y="3675425"/>
            <a:ext cx="2715225" cy="1239575"/>
          </a:xfrm>
          <a:prstGeom prst="rect">
            <a:avLst/>
          </a:prstGeom>
          <a:noFill/>
          <a:ln>
            <a:noFill/>
          </a:ln>
          <a:effectLst>
            <a:glow rad="12700">
              <a:schemeClr val="accent1">
                <a:alpha val="16000"/>
              </a:schemeClr>
            </a:glow>
            <a:softEdge rad="12700"/>
          </a:effectLst>
        </p:spPr>
      </p:pic>
      <p:pic>
        <p:nvPicPr>
          <p:cNvPr id="92" name="Shape 92"/>
          <p:cNvPicPr preferRelativeResize="0"/>
          <p:nvPr/>
        </p:nvPicPr>
        <p:blipFill>
          <a:blip r:embed="rId4">
            <a:alphaModFix/>
          </a:blip>
          <a:stretch>
            <a:fillRect/>
          </a:stretch>
        </p:blipFill>
        <p:spPr>
          <a:xfrm>
            <a:off x="1810775" y="3627988"/>
            <a:ext cx="1334450" cy="13344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Architecture</a:t>
            </a:r>
            <a:endParaRPr/>
          </a:p>
        </p:txBody>
      </p:sp>
      <p:pic>
        <p:nvPicPr>
          <p:cNvPr id="98" name="Shape 98"/>
          <p:cNvPicPr preferRelativeResize="0"/>
          <p:nvPr/>
        </p:nvPicPr>
        <p:blipFill rotWithShape="1">
          <a:blip r:embed="rId3">
            <a:alphaModFix/>
          </a:blip>
          <a:srcRect l="5975" t="20517" r="6535" b="13929"/>
          <a:stretch/>
        </p:blipFill>
        <p:spPr>
          <a:xfrm>
            <a:off x="3641325" y="1502538"/>
            <a:ext cx="5317175" cy="2990925"/>
          </a:xfrm>
          <a:prstGeom prst="rect">
            <a:avLst/>
          </a:prstGeom>
          <a:noFill/>
          <a:ln>
            <a:noFill/>
          </a:ln>
          <a:effectLst>
            <a:softEdge rad="38100"/>
          </a:effectLst>
        </p:spPr>
      </p:pic>
      <p:sp>
        <p:nvSpPr>
          <p:cNvPr id="99" name="Shape 99"/>
          <p:cNvSpPr txBox="1">
            <a:spLocks noGrp="1"/>
          </p:cNvSpPr>
          <p:nvPr>
            <p:ph type="body" idx="1"/>
          </p:nvPr>
        </p:nvSpPr>
        <p:spPr>
          <a:xfrm>
            <a:off x="146375" y="1414575"/>
            <a:ext cx="3412800" cy="314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Refers to the components and subcomponents required for cloud computing.</a:t>
            </a:r>
            <a:endParaRPr dirty="0"/>
          </a:p>
          <a:p>
            <a:pPr marL="0" lvl="0" indent="0" rtl="0">
              <a:spcBef>
                <a:spcPts val="1600"/>
              </a:spcBef>
              <a:spcAft>
                <a:spcPts val="1600"/>
              </a:spcAft>
              <a:buNone/>
            </a:pPr>
            <a:r>
              <a:rPr lang="en" dirty="0"/>
              <a:t>These typically are a front end platform, back end platforms, a cloud based delivery and a network(Internet, Intranet, Intercloud).</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Infrastructure as a Service(IaaS)</a:t>
            </a:r>
            <a:endParaRPr/>
          </a:p>
        </p:txBody>
      </p:sp>
      <p:sp>
        <p:nvSpPr>
          <p:cNvPr id="105" name="Shape 105"/>
          <p:cNvSpPr txBox="1">
            <a:spLocks noGrp="1"/>
          </p:cNvSpPr>
          <p:nvPr>
            <p:ph type="body" idx="1"/>
          </p:nvPr>
        </p:nvSpPr>
        <p:spPr>
          <a:xfrm>
            <a:off x="430525" y="1063575"/>
            <a:ext cx="4457100" cy="39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a:t>IaaS provides offer computers (physical or virtual) with virtual machines being run as guests by a Hypervisor(Xen or KVM).</a:t>
            </a:r>
            <a:endParaRPr sz="1400" dirty="0"/>
          </a:p>
          <a:p>
            <a:pPr marL="0" lvl="0" indent="0">
              <a:spcBef>
                <a:spcPts val="1600"/>
              </a:spcBef>
              <a:spcAft>
                <a:spcPts val="0"/>
              </a:spcAft>
              <a:buNone/>
            </a:pPr>
            <a:r>
              <a:rPr lang="en" sz="1400" dirty="0"/>
              <a:t>Supports large numbers of virtual machines and ability to scale according to demand</a:t>
            </a:r>
            <a:endParaRPr sz="1400" dirty="0"/>
          </a:p>
          <a:p>
            <a:pPr marL="0" lvl="0" indent="0">
              <a:spcBef>
                <a:spcPts val="1600"/>
              </a:spcBef>
              <a:spcAft>
                <a:spcPts val="0"/>
              </a:spcAft>
              <a:buNone/>
            </a:pPr>
            <a:r>
              <a:rPr lang="en" sz="1400" dirty="0"/>
              <a:t>To deploy their applications cloud users install operating system images and their application software on the cloud infrastructure. The cost reflects the amount of resources allocated and consumed. For that reason you can easily go past your budget!</a:t>
            </a:r>
            <a:endParaRPr sz="1400" dirty="0"/>
          </a:p>
          <a:p>
            <a:pPr marL="0" lvl="0" indent="0" rtl="0">
              <a:spcBef>
                <a:spcPts val="1600"/>
              </a:spcBef>
              <a:spcAft>
                <a:spcPts val="1600"/>
              </a:spcAft>
              <a:buNone/>
            </a:pPr>
            <a:r>
              <a:rPr lang="en" sz="1400" dirty="0"/>
              <a:t>Windows Azure Virtual Machines, DynDns, Google Compute Engine, HP Cloud, Terremark, Amazon CloudFormation, Amazon EC2 etc</a:t>
            </a:r>
            <a:endParaRPr sz="1400" dirty="0"/>
          </a:p>
        </p:txBody>
      </p:sp>
      <p:pic>
        <p:nvPicPr>
          <p:cNvPr id="106" name="Shape 106"/>
          <p:cNvPicPr preferRelativeResize="0"/>
          <p:nvPr/>
        </p:nvPicPr>
        <p:blipFill>
          <a:blip r:embed="rId3">
            <a:alphaModFix/>
          </a:blip>
          <a:stretch>
            <a:fillRect/>
          </a:stretch>
        </p:blipFill>
        <p:spPr>
          <a:xfrm>
            <a:off x="5388150" y="1482725"/>
            <a:ext cx="3038475" cy="2800350"/>
          </a:xfrm>
          <a:prstGeom prst="rect">
            <a:avLst/>
          </a:prstGeom>
          <a:noFill/>
          <a:ln>
            <a:noFill/>
          </a:ln>
          <a:effectLst>
            <a:softEdge rad="3175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Platform as a Service (PaaS)</a:t>
            </a:r>
            <a:endParaRPr/>
          </a:p>
        </p:txBody>
      </p:sp>
      <p:sp>
        <p:nvSpPr>
          <p:cNvPr id="112" name="Shape 112"/>
          <p:cNvSpPr txBox="1">
            <a:spLocks noGrp="1"/>
          </p:cNvSpPr>
          <p:nvPr>
            <p:ph type="body" idx="1"/>
          </p:nvPr>
        </p:nvSpPr>
        <p:spPr>
          <a:xfrm>
            <a:off x="423425" y="1482725"/>
            <a:ext cx="4180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Cloud providers deliver a computing platform including an operating system, an IDE, a database and a web server.</a:t>
            </a:r>
            <a:endParaRPr sz="1400"/>
          </a:p>
          <a:p>
            <a:pPr marL="0" lvl="0" indent="0">
              <a:spcBef>
                <a:spcPts val="1600"/>
              </a:spcBef>
              <a:spcAft>
                <a:spcPts val="0"/>
              </a:spcAft>
              <a:buNone/>
            </a:pPr>
            <a:r>
              <a:rPr lang="en" sz="1400"/>
              <a:t>Develop without the cost of buying and managing hardware and software!</a:t>
            </a:r>
            <a:endParaRPr sz="1400"/>
          </a:p>
          <a:p>
            <a:pPr marL="0" lvl="0" indent="0">
              <a:spcBef>
                <a:spcPts val="1600"/>
              </a:spcBef>
              <a:spcAft>
                <a:spcPts val="0"/>
              </a:spcAft>
              <a:buNone/>
            </a:pPr>
            <a:r>
              <a:rPr lang="en" sz="1400"/>
              <a:t>Scales to match application demand</a:t>
            </a:r>
            <a:endParaRPr sz="1400"/>
          </a:p>
          <a:p>
            <a:pPr marL="0" lvl="0" indent="0" rtl="0">
              <a:spcBef>
                <a:spcPts val="1600"/>
              </a:spcBef>
              <a:spcAft>
                <a:spcPts val="1600"/>
              </a:spcAft>
              <a:buNone/>
            </a:pPr>
            <a:r>
              <a:rPr lang="en" sz="1400"/>
              <a:t>Amazon Elastic Beanstalk, Cloud Foundry, Heroku, Force.com, Google App Engine, WIndows Azure Compute etc </a:t>
            </a:r>
            <a:endParaRPr sz="1400"/>
          </a:p>
        </p:txBody>
      </p:sp>
      <p:pic>
        <p:nvPicPr>
          <p:cNvPr id="113" name="Shape 113"/>
          <p:cNvPicPr preferRelativeResize="0"/>
          <p:nvPr/>
        </p:nvPicPr>
        <p:blipFill>
          <a:blip r:embed="rId3">
            <a:alphaModFix/>
          </a:blip>
          <a:stretch>
            <a:fillRect/>
          </a:stretch>
        </p:blipFill>
        <p:spPr>
          <a:xfrm>
            <a:off x="4681750" y="1548175"/>
            <a:ext cx="4235575" cy="294800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714</Words>
  <Application>Microsoft Office PowerPoint</Application>
  <PresentationFormat>On-screen Show (16:9)</PresentationFormat>
  <Paragraphs>67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Dark</vt:lpstr>
      <vt:lpstr>Introduction to Cloud Computing</vt:lpstr>
      <vt:lpstr>Index</vt:lpstr>
      <vt:lpstr>What is Cloud Computing</vt:lpstr>
      <vt:lpstr>History of Cloud Computing</vt:lpstr>
      <vt:lpstr>Terminal Services and Thin Clients</vt:lpstr>
      <vt:lpstr>Virtualization</vt:lpstr>
      <vt:lpstr>Architecture</vt:lpstr>
      <vt:lpstr>Infrastructure as a Service(IaaS)</vt:lpstr>
      <vt:lpstr>Platform as a Service (PaaS)</vt:lpstr>
      <vt:lpstr>Software as a Service (SaaS)</vt:lpstr>
      <vt:lpstr>Common Deployment Models</vt:lpstr>
      <vt:lpstr>Privacy Issues</vt:lpstr>
      <vt:lpstr>Security Issues</vt:lpstr>
      <vt:lpstr>Infrastructure  as Code</vt:lpstr>
      <vt:lpstr>References/Sources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cp:lastModifiedBy>Digi .</cp:lastModifiedBy>
  <cp:revision>4</cp:revision>
  <dcterms:modified xsi:type="dcterms:W3CDTF">2018-03-06T12:32:56Z</dcterms:modified>
</cp:coreProperties>
</file>