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5" d="100"/>
          <a:sy n="115" d="100"/>
        </p:scale>
        <p:origin x="-654"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3" name="Shape 2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l"/>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Quantum_key_distribution" TargetMode="External"/><Relationship Id="rId2" Type="http://schemas.openxmlformats.org/officeDocument/2006/relationships/hyperlink" Target="http://researcher.watson.ibm.com/researcher/files/us-bennetc/BB84highest.pdf" TargetMode="External"/><Relationship Id="rId1" Type="http://schemas.openxmlformats.org/officeDocument/2006/relationships/slideLayout" Target="../slideLayouts/slideLayout3.xml"/><Relationship Id="rId4" Type="http://schemas.openxmlformats.org/officeDocument/2006/relationships/hyperlink" Target="https://en.wikipedia.org/wiki/Schr%C3%B6dinger's_ca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1793175"/>
            <a:ext cx="8520600" cy="1616775"/>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600" dirty="0" smtClean="0">
                <a:latin typeface="Calibri" pitchFamily="34" charset="0"/>
              </a:rPr>
              <a:t>Introduction to </a:t>
            </a:r>
            <a:r>
              <a:rPr lang="el" sz="3600" dirty="0" smtClean="0">
                <a:latin typeface="Calibri" pitchFamily="34" charset="0"/>
              </a:rPr>
              <a:t>Quantum </a:t>
            </a:r>
            <a:r>
              <a:rPr lang="el" sz="3600" dirty="0">
                <a:latin typeface="Calibri" pitchFamily="34" charset="0"/>
              </a:rPr>
              <a:t>Cryptography</a:t>
            </a:r>
            <a:endParaRPr sz="3600">
              <a:latin typeface="Calibri" pitchFamily="34" charset="0"/>
            </a:endParaRPr>
          </a:p>
        </p:txBody>
      </p:sp>
      <p:sp>
        <p:nvSpPr>
          <p:cNvPr id="55" name="Shape 55"/>
          <p:cNvSpPr txBox="1">
            <a:spLocks noGrp="1"/>
          </p:cNvSpPr>
          <p:nvPr>
            <p:ph type="subTitle" idx="1"/>
          </p:nvPr>
        </p:nvSpPr>
        <p:spPr>
          <a:xfrm>
            <a:off x="228600" y="3333750"/>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sz="2400" dirty="0"/>
              <a:t>Κανδήρος Άνθιμος-Βαρδής</a:t>
            </a:r>
            <a:endParaRPr sz="2400"/>
          </a:p>
          <a:p>
            <a:pPr marL="0" lvl="0" indent="0">
              <a:spcBef>
                <a:spcPts val="0"/>
              </a:spcBef>
              <a:spcAft>
                <a:spcPts val="0"/>
              </a:spcAft>
              <a:buNone/>
            </a:pPr>
            <a:r>
              <a:rPr lang="el" sz="2400" dirty="0"/>
              <a:t>03113028</a:t>
            </a:r>
            <a:endParaRPr sz="2400"/>
          </a:p>
        </p:txBody>
      </p:sp>
      <p:pic>
        <p:nvPicPr>
          <p:cNvPr id="56" name="Shape 56"/>
          <p:cNvPicPr preferRelativeResize="0"/>
          <p:nvPr/>
        </p:nvPicPr>
        <p:blipFill>
          <a:blip r:embed="rId3">
            <a:alphaModFix/>
          </a:blip>
          <a:stretch>
            <a:fillRect/>
          </a:stretch>
        </p:blipFill>
        <p:spPr>
          <a:xfrm>
            <a:off x="3143250" y="470000"/>
            <a:ext cx="2857500" cy="1600200"/>
          </a:xfrm>
          <a:prstGeom prst="rect">
            <a:avLst/>
          </a:prstGeom>
          <a:noFill/>
          <a:ln>
            <a:noFill/>
          </a:ln>
        </p:spPr>
      </p:pic>
      <p:sp>
        <p:nvSpPr>
          <p:cNvPr id="6" name="5 - TextBox"/>
          <p:cNvSpPr txBox="1"/>
          <p:nvPr/>
        </p:nvSpPr>
        <p:spPr>
          <a:xfrm>
            <a:off x="2209800" y="4248150"/>
            <a:ext cx="4953000" cy="307777"/>
          </a:xfrm>
          <a:prstGeom prst="rect">
            <a:avLst/>
          </a:prstGeom>
          <a:noFill/>
        </p:spPr>
        <p:txBody>
          <a:bodyPr wrap="square" rtlCol="0">
            <a:spAutoFit/>
          </a:bodyPr>
          <a:lstStyle/>
          <a:p>
            <a:r>
              <a:rPr lang="el-GR" dirty="0" smtClean="0"/>
              <a:t>Διάλεξη στο πλαίσιο του μαθήματος Τεχνολογία Λογισμικού</a:t>
            </a:r>
            <a:endParaRPr lang="el-G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Κβαντικοί υπολογιστές και Κρυπτογραφία</a:t>
            </a:r>
            <a:endParaRPr>
              <a:latin typeface="Calibri" pitchFamily="34" charset="0"/>
            </a:endParaRPr>
          </a:p>
        </p:txBody>
      </p:sp>
      <p:sp>
        <p:nvSpPr>
          <p:cNvPr id="121" name="Shape 1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Οι κβαντικές ιδιότητες μπορούν να χρησιμοποιηθούν για τη δημιουργία ασφαλέστερων κρυπτογραφικών πρωτοκόλλων.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Η ασφάλεια αυτών των πρωτοκόλλων δε βασίζεται σε υποθέσεις σχετικά με την υπολογιστική δυσκολία επίλυσης ορισμένων προβλημάτων, όπως συμβαίνει στην κλασική κρυπτογραφία.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Αντίθετα, βασίζονται σε περιορισμούς των Νόμων της Φύσης.</a:t>
            </a:r>
            <a:endParaRPr>
              <a:solidFill>
                <a:srgbClr val="000000"/>
              </a:solidFill>
              <a:latin typeface="Calibri" pitchFamily="34" charset="0"/>
            </a:endParaRPr>
          </a:p>
          <a:p>
            <a:pPr marL="457200" lvl="0" indent="-342900">
              <a:spcBef>
                <a:spcPts val="0"/>
              </a:spcBef>
              <a:spcAft>
                <a:spcPts val="0"/>
              </a:spcAft>
              <a:buClr>
                <a:srgbClr val="000000"/>
              </a:buClr>
              <a:buSzPts val="1800"/>
              <a:buChar char="●"/>
            </a:pPr>
            <a:r>
              <a:rPr lang="el" dirty="0">
                <a:solidFill>
                  <a:srgbClr val="000000"/>
                </a:solidFill>
                <a:latin typeface="Calibri" pitchFamily="34" charset="0"/>
              </a:rPr>
              <a:t>Ως παράδειγμα αυτού του ισχυρισμού, θα εξετάσουμε το key distribution, ένα απλό πρόβλημα της Κρυπτογραφίας που λύνεται χρησιμοποιώντας ιδιότητες των qubits. </a:t>
            </a:r>
            <a:endParaRPr>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Key Distribution: Ορισμός</a:t>
            </a:r>
            <a:endParaRPr>
              <a:latin typeface="Calibri" pitchFamily="34" charset="0"/>
            </a:endParaRPr>
          </a:p>
        </p:txBody>
      </p:sp>
      <p:sp>
        <p:nvSpPr>
          <p:cNvPr id="127" name="Shape 127"/>
          <p:cNvSpPr txBox="1">
            <a:spLocks noGrp="1"/>
          </p:cNvSpPr>
          <p:nvPr>
            <p:ph type="body" idx="1"/>
          </p:nvPr>
        </p:nvSpPr>
        <p:spPr>
          <a:xfrm>
            <a:off x="311700" y="1166950"/>
            <a:ext cx="8520600" cy="13695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Έχουμε 2 οντότητες, την Alice και το Bob, που θέλουν να επικοινωνήσουν χρησιμοποιώντας ένα κρυπτοσύστημα ιδιωτικού κλειδιού.</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Για να το πετύχουν, θα πρέπει πρώτα να συμφωνήσουν σε ένα κοινό μυστικό κλειδί.</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Όμως, η Έυα κρυφακούει στο κανάλι επικοινωνίας και μπορεί να διαβάσει τα μηνύματα που στέλνουν.</a:t>
            </a:r>
            <a:endParaRPr sz="1400">
              <a:solidFill>
                <a:srgbClr val="000000"/>
              </a:solidFill>
              <a:latin typeface="Calibri" pitchFamily="34" charset="0"/>
            </a:endParaRPr>
          </a:p>
        </p:txBody>
      </p:sp>
      <p:pic>
        <p:nvPicPr>
          <p:cNvPr id="128" name="Shape 128"/>
          <p:cNvPicPr preferRelativeResize="0"/>
          <p:nvPr/>
        </p:nvPicPr>
        <p:blipFill>
          <a:blip r:embed="rId3">
            <a:alphaModFix/>
          </a:blip>
          <a:stretch>
            <a:fillRect/>
          </a:stretch>
        </p:blipFill>
        <p:spPr>
          <a:xfrm>
            <a:off x="4683450" y="2373713"/>
            <a:ext cx="4055638" cy="2565625"/>
          </a:xfrm>
          <a:prstGeom prst="rect">
            <a:avLst/>
          </a:prstGeom>
          <a:noFill/>
          <a:ln>
            <a:noFill/>
          </a:ln>
        </p:spPr>
      </p:pic>
      <p:sp>
        <p:nvSpPr>
          <p:cNvPr id="129" name="Shape 129"/>
          <p:cNvSpPr txBox="1"/>
          <p:nvPr/>
        </p:nvSpPr>
        <p:spPr>
          <a:xfrm>
            <a:off x="623725" y="3059975"/>
            <a:ext cx="3914100" cy="11931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l" b="1" u="sng" dirty="0">
                <a:solidFill>
                  <a:schemeClr val="dk1"/>
                </a:solidFill>
                <a:latin typeface="Calibri" pitchFamily="34" charset="0"/>
              </a:rPr>
              <a:t>Στόχος:</a:t>
            </a:r>
            <a:r>
              <a:rPr lang="el" dirty="0">
                <a:solidFill>
                  <a:schemeClr val="dk1"/>
                </a:solidFill>
                <a:latin typeface="Calibri" pitchFamily="34" charset="0"/>
              </a:rPr>
              <a:t> να ανταλλαχθεί ένα τυχαίο κλειδί με ασφάλεια, ώστε αν η Έυα κρυφακούει στο δίαυλο, τότε οι άλλοι 2 να το αντιληφθούν και να τερματίσουν τη διαδικασία. </a:t>
            </a:r>
            <a:endParaRPr>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11700" y="426950"/>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Πρωτόκολλο BB84(1)</a:t>
            </a:r>
            <a:endParaRPr>
              <a:latin typeface="Calibri" pitchFamily="34" charset="0"/>
            </a:endParaRPr>
          </a:p>
        </p:txBody>
      </p:sp>
      <p:sp>
        <p:nvSpPr>
          <p:cNvPr id="135" name="Shape 135"/>
          <p:cNvSpPr txBox="1">
            <a:spLocks noGrp="1"/>
          </p:cNvSpPr>
          <p:nvPr>
            <p:ph type="body" idx="1"/>
          </p:nvPr>
        </p:nvSpPr>
        <p:spPr>
          <a:xfrm>
            <a:off x="311700" y="1152475"/>
            <a:ext cx="8520600" cy="10170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Προτάθηκε από τους Bennett, Brassard το 1984. </a:t>
            </a:r>
            <a:endParaRPr sz="1600">
              <a:solidFill>
                <a:srgbClr val="000000"/>
              </a:solidFill>
              <a:latin typeface="Calibri" pitchFamily="34" charset="0"/>
            </a:endParaRPr>
          </a:p>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Για να λειτουργήσει το πρωτόκολλο, θα χρειαστούμε 2 βάσεις, την Standard και την Hadamard. </a:t>
            </a:r>
            <a:endParaRPr sz="1600">
              <a:solidFill>
                <a:srgbClr val="000000"/>
              </a:solidFill>
              <a:latin typeface="Calibri" pitchFamily="34" charset="0"/>
            </a:endParaRPr>
          </a:p>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Οι δύο ορθογώνιοι άξονες είναι η Standard, ενώ οι 2 στραμμένοι είναι η Hadamard.</a:t>
            </a:r>
            <a:endParaRPr sz="1600">
              <a:solidFill>
                <a:srgbClr val="000000"/>
              </a:solidFill>
              <a:latin typeface="Calibri" pitchFamily="34" charset="0"/>
            </a:endParaRPr>
          </a:p>
          <a:p>
            <a:pPr marL="0" lvl="0" indent="0" rtl="0">
              <a:spcBef>
                <a:spcPts val="1600"/>
              </a:spcBef>
              <a:spcAft>
                <a:spcPts val="1600"/>
              </a:spcAft>
              <a:buNone/>
            </a:pPr>
            <a:endParaRPr>
              <a:solidFill>
                <a:srgbClr val="000000"/>
              </a:solidFill>
            </a:endParaRPr>
          </a:p>
        </p:txBody>
      </p:sp>
      <p:pic>
        <p:nvPicPr>
          <p:cNvPr id="136" name="Shape 136"/>
          <p:cNvPicPr preferRelativeResize="0"/>
          <p:nvPr/>
        </p:nvPicPr>
        <p:blipFill>
          <a:blip r:embed="rId3">
            <a:alphaModFix/>
          </a:blip>
          <a:stretch>
            <a:fillRect/>
          </a:stretch>
        </p:blipFill>
        <p:spPr>
          <a:xfrm>
            <a:off x="4329250" y="2412300"/>
            <a:ext cx="3328376" cy="2496300"/>
          </a:xfrm>
          <a:prstGeom prst="rect">
            <a:avLst/>
          </a:prstGeom>
          <a:noFill/>
          <a:ln>
            <a:noFill/>
          </a:ln>
        </p:spPr>
      </p:pic>
      <p:sp>
        <p:nvSpPr>
          <p:cNvPr id="137" name="Shape 137"/>
          <p:cNvSpPr txBox="1"/>
          <p:nvPr/>
        </p:nvSpPr>
        <p:spPr>
          <a:xfrm>
            <a:off x="533325" y="2412250"/>
            <a:ext cx="3606900" cy="24963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l" dirty="0">
                <a:latin typeface="Calibri" pitchFamily="34" charset="0"/>
              </a:rPr>
              <a:t>Όπως παρατηρούμε στο διπλανό σχήμα, το 0 και το 1 έχουν διαφορετικές αναπαραστάσεις στις 2 βάσεις.</a:t>
            </a:r>
            <a:endParaRPr>
              <a:latin typeface="Calibri" pitchFamily="34" charset="0"/>
            </a:endParaRPr>
          </a:p>
          <a:p>
            <a:pPr marL="457200" lvl="0" indent="-317500" rtl="0">
              <a:spcBef>
                <a:spcPts val="0"/>
              </a:spcBef>
              <a:spcAft>
                <a:spcPts val="0"/>
              </a:spcAft>
              <a:buSzPts val="1400"/>
              <a:buChar char="❏"/>
            </a:pPr>
            <a:r>
              <a:rPr lang="el" dirty="0">
                <a:latin typeface="Calibri" pitchFamily="34" charset="0"/>
              </a:rPr>
              <a:t>Αν πάρω το 0 της Hadamard και το μετρήσω στη Standard, τότε μπορεί να πάρω 0 ή 1 με ίδια πιθανότητα. </a:t>
            </a:r>
            <a:endParaRPr>
              <a:latin typeface="Calibri" pitchFamily="34" charset="0"/>
            </a:endParaRPr>
          </a:p>
          <a:p>
            <a:pPr marL="457200" lvl="0" indent="-317500" rtl="0">
              <a:spcBef>
                <a:spcPts val="0"/>
              </a:spcBef>
              <a:spcAft>
                <a:spcPts val="0"/>
              </a:spcAft>
              <a:buSzPts val="1400"/>
              <a:buChar char="❏"/>
            </a:pPr>
            <a:r>
              <a:rPr lang="el" dirty="0">
                <a:latin typeface="Calibri" pitchFamily="34" charset="0"/>
              </a:rPr>
              <a:t>Γενικά, το qubit που παράγεται στη μία βάση έχει 50-50 πιθανότητα να βγει 0 ή 1 αν μετρηθεί στην άλλη βάση.</a:t>
            </a:r>
            <a:endParaRPr>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l" dirty="0">
                <a:latin typeface="Calibri" pitchFamily="34" charset="0"/>
              </a:rPr>
              <a:t>Πρωτόκολλο BB84(2)</a:t>
            </a:r>
            <a:endParaRPr>
              <a:latin typeface="Calibri" pitchFamily="34" charset="0"/>
            </a:endParaRPr>
          </a:p>
        </p:txBody>
      </p:sp>
      <p:sp>
        <p:nvSpPr>
          <p:cNvPr id="143" name="Shape 1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chemeClr val="dk1"/>
              </a:buClr>
              <a:buSzPts val="1400"/>
              <a:buChar char="●"/>
            </a:pPr>
            <a:r>
              <a:rPr lang="el" sz="1400" dirty="0">
                <a:solidFill>
                  <a:schemeClr val="dk1"/>
                </a:solidFill>
                <a:latin typeface="Calibri" pitchFamily="34" charset="0"/>
              </a:rPr>
              <a:t>Η Alice ξεκινά παράγοντας μια τυχαία ακολουθία από bits 0 ή 1. Για κάθε ένα από αυτά τα bits , διαλέγει στην τύχη μία από τις 2 βάσεις και κωδικοποιεί το bit στην αντίστοιχη βάση, παράγοντας ένα qubit. Η βάση + είναι η Standard, ενώ η βάση x είναι η “στραμμένη” βάση Hadamard. </a:t>
            </a:r>
            <a:endParaRPr sz="1400">
              <a:solidFill>
                <a:schemeClr val="dk1"/>
              </a:solidFill>
              <a:latin typeface="Calibri" pitchFamily="34" charset="0"/>
            </a:endParaRPr>
          </a:p>
          <a:p>
            <a:pPr marL="457200" lvl="0" indent="-317500" rtl="0">
              <a:spcBef>
                <a:spcPts val="0"/>
              </a:spcBef>
              <a:spcAft>
                <a:spcPts val="0"/>
              </a:spcAft>
              <a:buClr>
                <a:schemeClr val="dk1"/>
              </a:buClr>
              <a:buSzPts val="1400"/>
              <a:buChar char="●"/>
            </a:pPr>
            <a:r>
              <a:rPr lang="el" sz="1400" dirty="0">
                <a:solidFill>
                  <a:schemeClr val="dk1"/>
                </a:solidFill>
                <a:latin typeface="Calibri" pitchFamily="34" charset="0"/>
              </a:rPr>
              <a:t>Για παράδειγμα, αν έχει το bit 0 και διαλέξει τη + βάση, τότε θα παραχθεί ένα qubit με “οριζόντια” κατεύθυνση.</a:t>
            </a:r>
            <a:endParaRPr sz="1400">
              <a:solidFill>
                <a:schemeClr val="dk1"/>
              </a:solidFill>
              <a:latin typeface="Calibri" pitchFamily="34" charset="0"/>
            </a:endParaRPr>
          </a:p>
          <a:p>
            <a:pPr marL="0" lvl="0" indent="0">
              <a:spcBef>
                <a:spcPts val="1600"/>
              </a:spcBef>
              <a:spcAft>
                <a:spcPts val="1600"/>
              </a:spcAft>
              <a:buNone/>
            </a:pPr>
            <a:endParaRPr/>
          </a:p>
        </p:txBody>
      </p:sp>
      <p:pic>
        <p:nvPicPr>
          <p:cNvPr id="144" name="Shape 144"/>
          <p:cNvPicPr preferRelativeResize="0"/>
          <p:nvPr/>
        </p:nvPicPr>
        <p:blipFill>
          <a:blip r:embed="rId3">
            <a:alphaModFix/>
          </a:blip>
          <a:stretch>
            <a:fillRect/>
          </a:stretch>
        </p:blipFill>
        <p:spPr>
          <a:xfrm>
            <a:off x="2061313" y="2675725"/>
            <a:ext cx="5021375" cy="15999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l" dirty="0">
                <a:latin typeface="Calibri" pitchFamily="34" charset="0"/>
              </a:rPr>
              <a:t>Πρωτόκολλο BB84(3)</a:t>
            </a:r>
            <a:endParaRPr>
              <a:latin typeface="Calibri" pitchFamily="34" charset="0"/>
            </a:endParaRPr>
          </a:p>
        </p:txBody>
      </p:sp>
      <p:sp>
        <p:nvSpPr>
          <p:cNvPr id="150" name="Shape 150"/>
          <p:cNvSpPr txBox="1">
            <a:spLocks noGrp="1"/>
          </p:cNvSpPr>
          <p:nvPr>
            <p:ph type="body" idx="1"/>
          </p:nvPr>
        </p:nvSpPr>
        <p:spPr>
          <a:xfrm>
            <a:off x="311700" y="1152475"/>
            <a:ext cx="8520600" cy="37830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Ο Bob λαμβάνει τα qubits και τα “μετράει” χρησιμοποιώντας τυχαία βάση για καθένα από αυτά, αφού δε μπορεί να γνωρίζει ποια βάση χρησιμοποίησε η Alice για να τα δημιουργήσει. </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Παρατηρούμε ότι ένα qubit που έχει δημιουργηθεί από τη + βάση έχει ίδιες πιθανότητες να μετρηθεί ως 0 ή ως 1 στην x βάση. Οπότε, αν για ένα συγκεκριμένο bit η βάση που επέλεξε η Alice είναι διαφορετική από τη βάση που επέλεξε ο Bob, τότε η τιμή του συγκεκριμένου bit για τους 2 παίκτες θα είναι διαφορετική με 50% πιθανότητα. Αν όμως επέλεξαν την ίδια βάση, τότε σίγουρα η τιμή του bit θα είναι ίδια και για τους δύο.</a:t>
            </a:r>
            <a:endParaRPr sz="1400">
              <a:solidFill>
                <a:srgbClr val="000000"/>
              </a:solidFill>
              <a:latin typeface="Calibri" pitchFamily="34" charset="0"/>
            </a:endParaRPr>
          </a:p>
          <a:p>
            <a:pPr marL="457200" lvl="0" indent="-317500">
              <a:spcBef>
                <a:spcPts val="0"/>
              </a:spcBef>
              <a:spcAft>
                <a:spcPts val="0"/>
              </a:spcAft>
              <a:buClr>
                <a:srgbClr val="000000"/>
              </a:buClr>
              <a:buSzPts val="1400"/>
              <a:buChar char="●"/>
            </a:pPr>
            <a:r>
              <a:rPr lang="el" sz="1400" dirty="0">
                <a:solidFill>
                  <a:srgbClr val="000000"/>
                </a:solidFill>
                <a:latin typeface="Calibri" pitchFamily="34" charset="0"/>
              </a:rPr>
              <a:t>Ως αποτέλεσμα, η ακολουθία των bits που παρήγαγε η Alice θα είναι πιθανότατα διαφορετική από αυτή που έλαβε ο Bob. </a:t>
            </a:r>
            <a:endParaRPr sz="1400">
              <a:solidFill>
                <a:srgbClr val="000000"/>
              </a:solidFill>
              <a:latin typeface="Calibri" pitchFamily="34" charset="0"/>
            </a:endParaRPr>
          </a:p>
        </p:txBody>
      </p:sp>
      <p:pic>
        <p:nvPicPr>
          <p:cNvPr id="151" name="Shape 151"/>
          <p:cNvPicPr preferRelativeResize="0"/>
          <p:nvPr/>
        </p:nvPicPr>
        <p:blipFill>
          <a:blip r:embed="rId3">
            <a:alphaModFix/>
          </a:blip>
          <a:stretch>
            <a:fillRect/>
          </a:stretch>
        </p:blipFill>
        <p:spPr>
          <a:xfrm>
            <a:off x="2319338" y="3535288"/>
            <a:ext cx="4505325" cy="14001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l" dirty="0">
                <a:latin typeface="Calibri" pitchFamily="34" charset="0"/>
              </a:rPr>
              <a:t>Πρωτόκολλο BB84(4)</a:t>
            </a:r>
            <a:endParaRPr>
              <a:latin typeface="Calibri" pitchFamily="34" charset="0"/>
            </a:endParaRPr>
          </a:p>
        </p:txBody>
      </p:sp>
      <p:sp>
        <p:nvSpPr>
          <p:cNvPr id="157" name="Shape 157"/>
          <p:cNvSpPr txBox="1">
            <a:spLocks noGrp="1"/>
          </p:cNvSpPr>
          <p:nvPr>
            <p:ph type="body" idx="1"/>
          </p:nvPr>
        </p:nvSpPr>
        <p:spPr>
          <a:xfrm>
            <a:off x="311700" y="1152475"/>
            <a:ext cx="8520600" cy="20295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Clr>
                <a:srgbClr val="000000"/>
              </a:buClr>
              <a:buSzPts val="1300"/>
              <a:buChar char="●"/>
            </a:pPr>
            <a:r>
              <a:rPr lang="el" sz="1300" dirty="0">
                <a:solidFill>
                  <a:srgbClr val="000000"/>
                </a:solidFill>
                <a:latin typeface="Calibri" pitchFamily="34" charset="0"/>
              </a:rPr>
              <a:t>Στη συνέχεια, η Alice και ο Bob αποκαλύπτουν ο ένας στον άλλο τις βάσεις που χρησιμοποίησαν για κάθε bit και τις αντίστοιχες τιμές που μέτρησαν.</a:t>
            </a:r>
            <a:endParaRPr sz="1300">
              <a:solidFill>
                <a:srgbClr val="000000"/>
              </a:solidFill>
              <a:latin typeface="Calibri" pitchFamily="34" charset="0"/>
            </a:endParaRPr>
          </a:p>
          <a:p>
            <a:pPr marL="457200" lvl="0" indent="-311150">
              <a:spcBef>
                <a:spcPts val="0"/>
              </a:spcBef>
              <a:spcAft>
                <a:spcPts val="0"/>
              </a:spcAft>
              <a:buClr>
                <a:srgbClr val="000000"/>
              </a:buClr>
              <a:buSzPts val="1300"/>
              <a:buChar char="●"/>
            </a:pPr>
            <a:r>
              <a:rPr lang="el" sz="1300" dirty="0">
                <a:solidFill>
                  <a:srgbClr val="000000"/>
                </a:solidFill>
                <a:latin typeface="Calibri" pitchFamily="34" charset="0"/>
              </a:rPr>
              <a:t>Κρατάνε μόνο τα bits για τα οποία οι βάσεις τους συμφωνούν και σχηματίζουν με αυτά το κλειδί. Για μερικά από αυτά τα bits ελέγχουν αν έχουν την ίδια τιμή, όπως φαίνεται παρακάτω.</a:t>
            </a:r>
            <a:endParaRPr sz="1300">
              <a:solidFill>
                <a:srgbClr val="000000"/>
              </a:solidFill>
              <a:latin typeface="Calibri" pitchFamily="34" charset="0"/>
            </a:endParaRPr>
          </a:p>
        </p:txBody>
      </p:sp>
      <p:pic>
        <p:nvPicPr>
          <p:cNvPr id="158" name="Shape 158"/>
          <p:cNvPicPr preferRelativeResize="0"/>
          <p:nvPr/>
        </p:nvPicPr>
        <p:blipFill>
          <a:blip r:embed="rId3">
            <a:alphaModFix/>
          </a:blip>
          <a:stretch>
            <a:fillRect/>
          </a:stretch>
        </p:blipFill>
        <p:spPr>
          <a:xfrm>
            <a:off x="2893838" y="2220125"/>
            <a:ext cx="3356325" cy="246235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l" dirty="0">
                <a:latin typeface="Calibri" pitchFamily="34" charset="0"/>
              </a:rPr>
              <a:t>Πρωτόκολλο BB84(5)</a:t>
            </a:r>
            <a:endParaRPr>
              <a:latin typeface="Calibri" pitchFamily="34" charset="0"/>
            </a:endParaRPr>
          </a:p>
        </p:txBody>
      </p:sp>
      <p:sp>
        <p:nvSpPr>
          <p:cNvPr id="164" name="Shape 164"/>
          <p:cNvSpPr txBox="1">
            <a:spLocks noGrp="1"/>
          </p:cNvSpPr>
          <p:nvPr>
            <p:ph type="body" idx="1"/>
          </p:nvPr>
        </p:nvSpPr>
        <p:spPr>
          <a:xfrm>
            <a:off x="311700" y="1152475"/>
            <a:ext cx="5383200" cy="26532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Τα test bits χρησιμοποιούνται για να καταλάβουν η Alice και ο Bob αν η Εύα κρυφακούει στο κανάλι. </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Αν κρυφακούει, τότε για να πάρει πληροφορία από τα qubits θα πρέπει να τα μετρήσει εκείνη τη στιγμή που παιρνούν από το δίαυλο, καθώς δε γίνεται να τα “αντιγράψει” και να τα μετρήσει αργότερα(no cloning theorem). </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Όμως, με το που τα μετρήσει, αυτόματα επηρεάζει την τιμή τους ανάλογα με τη βάση που θα επιλέξει. Οπότε, είναι πιθανό να επιλέξει διαφορετική βάση για ένα συγκεκριμένο qubit απ’ότι ο Bob. </a:t>
            </a:r>
            <a:endParaRPr sz="1400">
              <a:solidFill>
                <a:srgbClr val="000000"/>
              </a:solidFill>
              <a:latin typeface="Calibri" pitchFamily="34" charset="0"/>
            </a:endParaRPr>
          </a:p>
          <a:p>
            <a:pPr marL="457200" lvl="0" indent="-317500">
              <a:spcBef>
                <a:spcPts val="0"/>
              </a:spcBef>
              <a:spcAft>
                <a:spcPts val="0"/>
              </a:spcAft>
              <a:buClr>
                <a:srgbClr val="000000"/>
              </a:buClr>
              <a:buSzPts val="1400"/>
              <a:buChar char="●"/>
            </a:pPr>
            <a:r>
              <a:rPr lang="el" sz="1400" dirty="0">
                <a:solidFill>
                  <a:srgbClr val="000000"/>
                </a:solidFill>
                <a:latin typeface="Calibri" pitchFamily="34" charset="0"/>
              </a:rPr>
              <a:t>Αν κρυφακούσει ένα σημαντικό αριθμό από qubits, τότε συγκρίνοντας τα test bits η Alice και ο Bob θα παρατηρήσουν διαφορές και θα καταλάβουν ότι η Εύα έχει αναμιχθεί.</a:t>
            </a:r>
            <a:endParaRPr sz="1400">
              <a:solidFill>
                <a:srgbClr val="000000"/>
              </a:solidFill>
              <a:latin typeface="Calibri" pitchFamily="34" charset="0"/>
            </a:endParaRPr>
          </a:p>
        </p:txBody>
      </p:sp>
      <p:pic>
        <p:nvPicPr>
          <p:cNvPr id="165" name="Shape 165"/>
          <p:cNvPicPr preferRelativeResize="0"/>
          <p:nvPr/>
        </p:nvPicPr>
        <p:blipFill>
          <a:blip r:embed="rId3">
            <a:alphaModFix/>
          </a:blip>
          <a:stretch>
            <a:fillRect/>
          </a:stretch>
        </p:blipFill>
        <p:spPr>
          <a:xfrm>
            <a:off x="5732601" y="1017725"/>
            <a:ext cx="3179750" cy="315855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l" dirty="0">
                <a:latin typeface="Calibri" pitchFamily="34" charset="0"/>
              </a:rPr>
              <a:t>Πρωτόκολλο BB84(6)</a:t>
            </a:r>
            <a:endParaRPr>
              <a:latin typeface="Calibri" pitchFamily="34" charset="0"/>
            </a:endParaRPr>
          </a:p>
        </p:txBody>
      </p:sp>
      <p:sp>
        <p:nvSpPr>
          <p:cNvPr id="171" name="Shape 1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Έτσι, το πρωτόκολλο εξασφαλίζει ασφάλεια, με την έννοια ότι η Alice και ο Bob πάντα μπορούν να αντιληφθούν αν κάποιος τους παρακολουθεί.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Η ασφάλεια δεν εξαρτάται από υποθέσεις για τη δυσκολία προβλημάτων, αλλά στηρίζεται σε περιορισμούς του κβαντικού κόσμου.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Το συγκεκριμένο πρωτόκολλο είναι δυνατό να υλοποιηθεί με την υπάρχουσα τεχνολογία.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Το Πανεπιστήμιο του Cambridge  σε συνεργασία με την Toshiba υλοποίησε το πρωτόκολλο πετυχαίνοντας ρυθμό ανταλλαγής κλειδιού 1 Mbit/s.</a:t>
            </a:r>
            <a:endParaRPr>
              <a:solidFill>
                <a:srgbClr val="000000"/>
              </a:solidFill>
              <a:latin typeface="Calibri" pitchFamily="34" charset="0"/>
            </a:endParaRPr>
          </a:p>
          <a:p>
            <a:pPr marL="457200" lvl="0" indent="-342900">
              <a:spcBef>
                <a:spcPts val="0"/>
              </a:spcBef>
              <a:spcAft>
                <a:spcPts val="0"/>
              </a:spcAft>
              <a:buClr>
                <a:srgbClr val="000000"/>
              </a:buClr>
              <a:buSzPts val="1800"/>
              <a:buChar char="●"/>
            </a:pPr>
            <a:r>
              <a:rPr lang="el" dirty="0">
                <a:solidFill>
                  <a:srgbClr val="000000"/>
                </a:solidFill>
                <a:latin typeface="Calibri" pitchFamily="34" charset="0"/>
              </a:rPr>
              <a:t>Με παρόμοια λογική αναπτύχθηκαν κβαντικά πρωτόκολλα που επιλύουν και άλλα προβλήματα όπως  coin flipping, commitment schemes, multiparty computation ...</a:t>
            </a:r>
            <a:endParaRPr>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Η Post Quantum εποχή</a:t>
            </a:r>
            <a:endParaRPr>
              <a:latin typeface="Calibri" pitchFamily="34" charset="0"/>
            </a:endParaRPr>
          </a:p>
        </p:txBody>
      </p:sp>
      <p:sp>
        <p:nvSpPr>
          <p:cNvPr id="177" name="Shape 177"/>
          <p:cNvSpPr txBox="1">
            <a:spLocks noGrp="1"/>
          </p:cNvSpPr>
          <p:nvPr>
            <p:ph type="body" idx="1"/>
          </p:nvPr>
        </p:nvSpPr>
        <p:spPr>
          <a:xfrm>
            <a:off x="311700" y="1062075"/>
            <a:ext cx="8520600" cy="24000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Clr>
                <a:srgbClr val="000000"/>
              </a:buClr>
              <a:buSzPts val="1300"/>
              <a:buChar char="●"/>
            </a:pPr>
            <a:r>
              <a:rPr lang="el" sz="1300" dirty="0">
                <a:solidFill>
                  <a:srgbClr val="000000"/>
                </a:solidFill>
                <a:latin typeface="Calibri" pitchFamily="34" charset="0"/>
              </a:rPr>
              <a:t>Είδαμε μέχρι τώρα πως λειτουργούν τα qubits και πως μπορούμε να τα αξιοποιήσουμε για να φτιάξουμε ασφαλή πρωτόκολλα. </a:t>
            </a:r>
            <a:endParaRPr sz="1300">
              <a:solidFill>
                <a:srgbClr val="000000"/>
              </a:solidFill>
              <a:latin typeface="Calibri" pitchFamily="34" charset="0"/>
            </a:endParaRPr>
          </a:p>
          <a:p>
            <a:pPr marL="457200" lvl="0" indent="-311150" rtl="0">
              <a:spcBef>
                <a:spcPts val="0"/>
              </a:spcBef>
              <a:spcAft>
                <a:spcPts val="0"/>
              </a:spcAft>
              <a:buClr>
                <a:srgbClr val="000000"/>
              </a:buClr>
              <a:buSzPts val="1300"/>
              <a:buChar char="●"/>
            </a:pPr>
            <a:r>
              <a:rPr lang="el" sz="1300" dirty="0">
                <a:solidFill>
                  <a:srgbClr val="000000"/>
                </a:solidFill>
                <a:latin typeface="Calibri" pitchFamily="34" charset="0"/>
              </a:rPr>
              <a:t>Ωστόσο, οι κβαντικοί υπολογιστές μπορούν να επεξεργαστούν με πάρα πολλούς τρόπους τα qubits. Αν ποτέ κατασκευαστούν, η πρόκληση θα είναι να σχεδιάσουμε συστήματα που θα αντιστέκονται στις επιθέσεις τους.</a:t>
            </a:r>
            <a:endParaRPr sz="1300">
              <a:solidFill>
                <a:srgbClr val="000000"/>
              </a:solidFill>
              <a:latin typeface="Calibri" pitchFamily="34" charset="0"/>
            </a:endParaRPr>
          </a:p>
          <a:p>
            <a:pPr marL="457200" lvl="0" indent="-311150" rtl="0">
              <a:spcBef>
                <a:spcPts val="0"/>
              </a:spcBef>
              <a:spcAft>
                <a:spcPts val="0"/>
              </a:spcAft>
              <a:buClr>
                <a:srgbClr val="000000"/>
              </a:buClr>
              <a:buSzPts val="1300"/>
              <a:buChar char="●"/>
            </a:pPr>
            <a:r>
              <a:rPr lang="el" sz="1300" dirty="0">
                <a:solidFill>
                  <a:srgbClr val="000000"/>
                </a:solidFill>
                <a:latin typeface="Calibri" pitchFamily="34" charset="0"/>
              </a:rPr>
              <a:t>Αυτό είναι το αντικείμενο του κλάδου Post Quantum Cryptography. </a:t>
            </a:r>
            <a:endParaRPr sz="1300">
              <a:solidFill>
                <a:srgbClr val="000000"/>
              </a:solidFill>
              <a:latin typeface="Calibri" pitchFamily="34" charset="0"/>
            </a:endParaRPr>
          </a:p>
          <a:p>
            <a:pPr marL="457200" lvl="0" indent="-311150" rtl="0">
              <a:spcBef>
                <a:spcPts val="0"/>
              </a:spcBef>
              <a:spcAft>
                <a:spcPts val="0"/>
              </a:spcAft>
              <a:buClr>
                <a:srgbClr val="000000"/>
              </a:buClr>
              <a:buSzPts val="1300"/>
              <a:buChar char="●"/>
            </a:pPr>
            <a:r>
              <a:rPr lang="el" sz="1300" dirty="0">
                <a:solidFill>
                  <a:srgbClr val="000000"/>
                </a:solidFill>
                <a:latin typeface="Calibri" pitchFamily="34" charset="0"/>
              </a:rPr>
              <a:t>Μέχρι στιγμής τα αποτελέσματα είναι κυρίως κρυπταναλυτικά, δηλαδή μας δείχνουν πως μπορούμε να χρησιμοποιήσουμε ένα κβαντικό υπολογιστή για να “σπάσουμε” ένα κρυπτοσύστημα.</a:t>
            </a:r>
            <a:endParaRPr sz="1300">
              <a:solidFill>
                <a:srgbClr val="000000"/>
              </a:solidFill>
              <a:latin typeface="Calibri" pitchFamily="34" charset="0"/>
            </a:endParaRPr>
          </a:p>
          <a:p>
            <a:pPr marL="457200" lvl="0" indent="-311150">
              <a:spcBef>
                <a:spcPts val="0"/>
              </a:spcBef>
              <a:spcAft>
                <a:spcPts val="0"/>
              </a:spcAft>
              <a:buClr>
                <a:srgbClr val="000000"/>
              </a:buClr>
              <a:buSzPts val="1300"/>
              <a:buChar char="●"/>
            </a:pPr>
            <a:r>
              <a:rPr lang="el" sz="1300" dirty="0">
                <a:solidFill>
                  <a:srgbClr val="000000"/>
                </a:solidFill>
                <a:latin typeface="Calibri" pitchFamily="34" charset="0"/>
              </a:rPr>
              <a:t>Είναι σημαντικό να κατανοήσουμε ποια από τα πρωτόκολλα που χρησιμοποιούνται σήμερα θα επιβιώσουν στην Post Quantum εποχή.</a:t>
            </a:r>
            <a:endParaRPr sz="130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l" dirty="0">
                <a:latin typeface="Calibri" pitchFamily="34" charset="0"/>
              </a:rPr>
              <a:t>Η Post Quantum εποχή</a:t>
            </a:r>
            <a:endParaRPr>
              <a:latin typeface="Calibri" pitchFamily="34" charset="0"/>
            </a:endParaRPr>
          </a:p>
          <a:p>
            <a:pPr marL="0" lvl="0" indent="0">
              <a:spcBef>
                <a:spcPts val="0"/>
              </a:spcBef>
              <a:spcAft>
                <a:spcPts val="0"/>
              </a:spcAft>
              <a:buNone/>
            </a:pPr>
            <a:endParaRPr/>
          </a:p>
        </p:txBody>
      </p:sp>
      <p:sp>
        <p:nvSpPr>
          <p:cNvPr id="183" name="Shape 183"/>
          <p:cNvSpPr txBox="1">
            <a:spLocks noGrp="1"/>
          </p:cNvSpPr>
          <p:nvPr>
            <p:ph type="body" idx="1"/>
          </p:nvPr>
        </p:nvSpPr>
        <p:spPr>
          <a:xfrm>
            <a:off x="311700" y="1107275"/>
            <a:ext cx="8520600" cy="23640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Clr>
                <a:schemeClr val="dk1"/>
              </a:buClr>
              <a:buSzPts val="1300"/>
              <a:buChar char="●"/>
            </a:pPr>
            <a:r>
              <a:rPr lang="el" sz="1300" dirty="0">
                <a:solidFill>
                  <a:schemeClr val="dk1"/>
                </a:solidFill>
                <a:latin typeface="Calibri" pitchFamily="34" charset="0"/>
              </a:rPr>
              <a:t>Είδαμε μέχρι τώρα πως λειτουργούν τα qubits και πως μπορούμε να τα αξιοποιήσουμε για να φτιάξουμε ασφαλή πρωτόκολλα. </a:t>
            </a:r>
            <a:endParaRPr sz="1300">
              <a:solidFill>
                <a:schemeClr val="dk1"/>
              </a:solidFill>
              <a:latin typeface="Calibri" pitchFamily="34" charset="0"/>
            </a:endParaRPr>
          </a:p>
          <a:p>
            <a:pPr marL="457200" lvl="0" indent="-311150" rtl="0">
              <a:spcBef>
                <a:spcPts val="0"/>
              </a:spcBef>
              <a:spcAft>
                <a:spcPts val="0"/>
              </a:spcAft>
              <a:buClr>
                <a:schemeClr val="dk1"/>
              </a:buClr>
              <a:buSzPts val="1300"/>
              <a:buChar char="●"/>
            </a:pPr>
            <a:r>
              <a:rPr lang="el" sz="1300" dirty="0">
                <a:solidFill>
                  <a:schemeClr val="dk1"/>
                </a:solidFill>
                <a:latin typeface="Calibri" pitchFamily="34" charset="0"/>
              </a:rPr>
              <a:t>Ωστόσο, οι κβαντικοί υπολογιστές μπορούν να επεξεργαστούν με πάρα πολλούς τρόπους τα qubits. Αν ποτέ κατασκευαστούν, η πρόκληση θα είναι να σχεδιάσουμε συστήματα που θα αντιστέκονται στις επιθέσεις τους.</a:t>
            </a:r>
            <a:endParaRPr sz="1300">
              <a:solidFill>
                <a:schemeClr val="dk1"/>
              </a:solidFill>
              <a:latin typeface="Calibri" pitchFamily="34" charset="0"/>
            </a:endParaRPr>
          </a:p>
          <a:p>
            <a:pPr marL="457200" lvl="0" indent="-311150" rtl="0">
              <a:spcBef>
                <a:spcPts val="0"/>
              </a:spcBef>
              <a:spcAft>
                <a:spcPts val="0"/>
              </a:spcAft>
              <a:buClr>
                <a:schemeClr val="dk1"/>
              </a:buClr>
              <a:buSzPts val="1300"/>
              <a:buChar char="●"/>
            </a:pPr>
            <a:r>
              <a:rPr lang="el" sz="1300" dirty="0">
                <a:solidFill>
                  <a:schemeClr val="dk1"/>
                </a:solidFill>
                <a:latin typeface="Calibri" pitchFamily="34" charset="0"/>
              </a:rPr>
              <a:t>Αυτό είναι το αντικείμενο του κλάδου Post Quantum Cryptography. </a:t>
            </a:r>
            <a:endParaRPr sz="1300">
              <a:solidFill>
                <a:schemeClr val="dk1"/>
              </a:solidFill>
              <a:latin typeface="Calibri" pitchFamily="34" charset="0"/>
            </a:endParaRPr>
          </a:p>
          <a:p>
            <a:pPr marL="457200" lvl="0" indent="-311150" rtl="0">
              <a:spcBef>
                <a:spcPts val="0"/>
              </a:spcBef>
              <a:spcAft>
                <a:spcPts val="0"/>
              </a:spcAft>
              <a:buClr>
                <a:schemeClr val="dk1"/>
              </a:buClr>
              <a:buSzPts val="1300"/>
              <a:buChar char="●"/>
            </a:pPr>
            <a:r>
              <a:rPr lang="el" sz="1300" dirty="0">
                <a:solidFill>
                  <a:schemeClr val="dk1"/>
                </a:solidFill>
                <a:latin typeface="Calibri" pitchFamily="34" charset="0"/>
              </a:rPr>
              <a:t>Μέχρι στιγμής τα αποτελέσματα είναι κυρίως κρυπταναλυτικά, δηλαδή μας δείχνουν πως μπορούμε να χρησιμοποιήσουμε ένα κβαντικό υπολογιστή για να “σπάσουμε” ένα κρυπτοσύστημα.</a:t>
            </a:r>
            <a:endParaRPr sz="1300">
              <a:solidFill>
                <a:schemeClr val="dk1"/>
              </a:solidFill>
              <a:latin typeface="Calibri" pitchFamily="34" charset="0"/>
            </a:endParaRPr>
          </a:p>
          <a:p>
            <a:pPr marL="457200" lvl="0" indent="-311150" rtl="0">
              <a:spcBef>
                <a:spcPts val="0"/>
              </a:spcBef>
              <a:spcAft>
                <a:spcPts val="0"/>
              </a:spcAft>
              <a:buClr>
                <a:schemeClr val="dk1"/>
              </a:buClr>
              <a:buSzPts val="1300"/>
              <a:buChar char="●"/>
            </a:pPr>
            <a:r>
              <a:rPr lang="el" sz="1300" dirty="0">
                <a:solidFill>
                  <a:schemeClr val="dk1"/>
                </a:solidFill>
                <a:latin typeface="Calibri" pitchFamily="34" charset="0"/>
              </a:rPr>
              <a:t>Είναι σημαντικό να κατανοήσουμε ποια από τα πρωτόκολλα που χρησιμοποιούνται σήμερα θα επιβιώσουν στην Post Quantum εποχή.</a:t>
            </a:r>
            <a:endParaRPr>
              <a:latin typeface="Calibri" pitchFamily="34" charset="0"/>
            </a:endParaRPr>
          </a:p>
        </p:txBody>
      </p:sp>
      <p:pic>
        <p:nvPicPr>
          <p:cNvPr id="184" name="Shape 184"/>
          <p:cNvPicPr preferRelativeResize="0"/>
          <p:nvPr/>
        </p:nvPicPr>
        <p:blipFill>
          <a:blip r:embed="rId3">
            <a:alphaModFix/>
          </a:blip>
          <a:stretch>
            <a:fillRect/>
          </a:stretch>
        </p:blipFill>
        <p:spPr>
          <a:xfrm>
            <a:off x="4101100" y="3375825"/>
            <a:ext cx="4097775" cy="1767675"/>
          </a:xfrm>
          <a:prstGeom prst="rect">
            <a:avLst/>
          </a:prstGeom>
          <a:noFill/>
          <a:ln>
            <a:noFill/>
          </a:ln>
        </p:spPr>
      </p:pic>
      <p:sp>
        <p:nvSpPr>
          <p:cNvPr id="185" name="Shape 185"/>
          <p:cNvSpPr txBox="1"/>
          <p:nvPr/>
        </p:nvSpPr>
        <p:spPr>
          <a:xfrm>
            <a:off x="506225" y="3697175"/>
            <a:ext cx="3408000" cy="1265400"/>
          </a:xfrm>
          <a:prstGeom prst="rect">
            <a:avLst/>
          </a:prstGeom>
          <a:noFill/>
          <a:ln>
            <a:noFill/>
          </a:ln>
        </p:spPr>
        <p:txBody>
          <a:bodyPr spcFirstLastPara="1" wrap="square" lIns="91425" tIns="91425" rIns="91425" bIns="91425" anchor="t" anchorCtr="0">
            <a:noAutofit/>
          </a:bodyPr>
          <a:lstStyle/>
          <a:p>
            <a:pPr marL="457200" lvl="0" indent="-304800" rtl="0">
              <a:spcBef>
                <a:spcPts val="0"/>
              </a:spcBef>
              <a:spcAft>
                <a:spcPts val="0"/>
              </a:spcAft>
              <a:buSzPts val="1200"/>
              <a:buChar char="➢"/>
            </a:pPr>
            <a:r>
              <a:rPr lang="el" sz="1200" dirty="0">
                <a:latin typeface="Calibri" pitchFamily="34" charset="0"/>
              </a:rPr>
              <a:t>x: ο χρόνος δημιουργίας ασφαλούς κρυπτογράφησης</a:t>
            </a:r>
            <a:endParaRPr sz="1200">
              <a:latin typeface="Calibri" pitchFamily="34" charset="0"/>
            </a:endParaRPr>
          </a:p>
          <a:p>
            <a:pPr marL="457200" lvl="0" indent="-304800" rtl="0">
              <a:spcBef>
                <a:spcPts val="0"/>
              </a:spcBef>
              <a:spcAft>
                <a:spcPts val="0"/>
              </a:spcAft>
              <a:buSzPts val="1200"/>
              <a:buChar char="➢"/>
            </a:pPr>
            <a:r>
              <a:rPr lang="el" sz="1200" dirty="0">
                <a:latin typeface="Calibri" pitchFamily="34" charset="0"/>
              </a:rPr>
              <a:t>y: ο χρόνος αλλαγής των κρυπτογραφικών υποδομών σε </a:t>
            </a:r>
            <a:r>
              <a:rPr lang="el" sz="1200" dirty="0">
                <a:solidFill>
                  <a:schemeClr val="dk1"/>
                </a:solidFill>
                <a:latin typeface="Calibri" pitchFamily="34" charset="0"/>
              </a:rPr>
              <a:t>quantum safe πρωτοκόλλα</a:t>
            </a:r>
            <a:endParaRPr sz="1200">
              <a:solidFill>
                <a:schemeClr val="dk1"/>
              </a:solidFill>
              <a:latin typeface="Calibri" pitchFamily="34" charset="0"/>
            </a:endParaRPr>
          </a:p>
          <a:p>
            <a:pPr marL="457200" lvl="0" indent="-304800">
              <a:spcBef>
                <a:spcPts val="0"/>
              </a:spcBef>
              <a:spcAft>
                <a:spcPts val="0"/>
              </a:spcAft>
              <a:buClr>
                <a:schemeClr val="dk1"/>
              </a:buClr>
              <a:buSzPts val="1200"/>
              <a:buChar char="➢"/>
            </a:pPr>
            <a:r>
              <a:rPr lang="el" sz="1200" dirty="0">
                <a:solidFill>
                  <a:schemeClr val="dk1"/>
                </a:solidFill>
                <a:latin typeface="Calibri" pitchFamily="34" charset="0"/>
              </a:rPr>
              <a:t>z: ο χρόνος μέχρι την κατασκευή κβαντικού υπολογιστή</a:t>
            </a:r>
            <a:endParaRPr sz="1200">
              <a:solidFill>
                <a:schemeClr val="dk1"/>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179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Ένα κβαντικό σύμπαν</a:t>
            </a:r>
            <a:endParaRPr>
              <a:latin typeface="Calibri" pitchFamily="34" charset="0"/>
            </a:endParaRPr>
          </a:p>
        </p:txBody>
      </p:sp>
      <p:sp>
        <p:nvSpPr>
          <p:cNvPr id="62" name="Shape 62"/>
          <p:cNvSpPr txBox="1">
            <a:spLocks noGrp="1"/>
          </p:cNvSpPr>
          <p:nvPr>
            <p:ph type="body" idx="1"/>
          </p:nvPr>
        </p:nvSpPr>
        <p:spPr>
          <a:xfrm>
            <a:off x="791100" y="1188650"/>
            <a:ext cx="7561800" cy="290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Σύμφωνα με την κλασική θεώρηση των πραγμάτων, κάθε αντικείμενο βρίσκεται ανά πάσα στιγμή σε μια δεδομένη “κατάσταση”.</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Η κβαντική θεωρία ανατρέπει αυτή την πεποίθηση: σε πολύ μικρή κλίμακα, στο επίπεδο των ατόμων, υπάρχει μια αβεβαιότητα για την κατάσταση ενός αντικείμενου, δηλαδή μπορεί να βρίσκεται σε πολλές καταστάσεις “ταυτόχρονα”, με κάποια πιθανότητα.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Ο μόνος τρόπος να βεβαιωθούμε για την κατάστασή του είναι να το μετρήσουμε!</a:t>
            </a:r>
            <a:endParaRPr>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Συστήματα δημοσίου κλειδιού</a:t>
            </a:r>
            <a:endParaRPr>
              <a:latin typeface="Calibri" pitchFamily="34" charset="0"/>
            </a:endParaRPr>
          </a:p>
        </p:txBody>
      </p:sp>
      <p:sp>
        <p:nvSpPr>
          <p:cNvPr id="191" name="Shape 19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Το 1994 ο Peter Shor επινόησε έναν αλγόριθμο </a:t>
            </a:r>
            <a:r>
              <a:rPr lang="el" dirty="0">
                <a:solidFill>
                  <a:schemeClr val="dk1"/>
                </a:solidFill>
                <a:latin typeface="Calibri" pitchFamily="34" charset="0"/>
              </a:rPr>
              <a:t>σε κβαντικό υπολογιστή </a:t>
            </a:r>
            <a:r>
              <a:rPr lang="el" dirty="0">
                <a:solidFill>
                  <a:srgbClr val="000000"/>
                </a:solidFill>
                <a:latin typeface="Calibri" pitchFamily="34" charset="0"/>
              </a:rPr>
              <a:t>για παραγοντοποίηση ακεραίων, ο οποίος τρέχει αποδεδειγμένα σε πολυωνυμικό χρόνο.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Το RSA στηρίζει την ασφάλειά του στη δυσκολία του προβλήματος της παραγοντοποίησης.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Συνεπώς, η κατασκευή κβαντικών υπολογιστών καθιστά το RSA μη ασφαλές.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Ο Shor έφτιαξε επίσης έναν πολυωνυμικό κβαντικό αλγόριθμο για την επίλυση του προβλήματος του διακριτού λογαρίθμου, οπότε κρυπτοσυστήματα όπως το El Gamal είναι επίσης μη ασφαλή.</a:t>
            </a:r>
            <a:endParaRPr>
              <a:solidFill>
                <a:srgbClr val="000000"/>
              </a:solidFill>
              <a:latin typeface="Calibri" pitchFamily="34" charset="0"/>
            </a:endParaRPr>
          </a:p>
          <a:p>
            <a:pPr marL="457200" lvl="0" indent="-342900">
              <a:spcBef>
                <a:spcPts val="0"/>
              </a:spcBef>
              <a:spcAft>
                <a:spcPts val="0"/>
              </a:spcAft>
              <a:buClr>
                <a:srgbClr val="000000"/>
              </a:buClr>
              <a:buSzPts val="1800"/>
              <a:buChar char="●"/>
            </a:pPr>
            <a:r>
              <a:rPr lang="el" dirty="0">
                <a:solidFill>
                  <a:srgbClr val="000000"/>
                </a:solidFill>
                <a:latin typeface="Calibri" pitchFamily="34" charset="0"/>
              </a:rPr>
              <a:t>Τα δύο πιο δημοφιλή “δύσκολα” προβλήματα στην κρυπτογραφία έγιναν ξαφνικά εύκολα!</a:t>
            </a:r>
            <a:endParaRPr>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Συστήματα ιδιωτικού κλειδιού</a:t>
            </a:r>
            <a:endParaRPr>
              <a:latin typeface="Calibri" pitchFamily="34" charset="0"/>
            </a:endParaRPr>
          </a:p>
        </p:txBody>
      </p:sp>
      <p:sp>
        <p:nvSpPr>
          <p:cNvPr id="197" name="Shape 1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Στα συστήματα ιδιωτικού κλειδιού, όπως το AES, η ασφάλεια στηρίζεται στο ότι ο αντίπαλος πρέπει να δοκιμάσει όλα τα πιθανά κλειδιά για να αποκρυπτογραφήσει το μήνυμα.</a:t>
            </a:r>
            <a:endParaRPr sz="1600">
              <a:solidFill>
                <a:srgbClr val="000000"/>
              </a:solidFill>
              <a:latin typeface="Calibri" pitchFamily="34" charset="0"/>
            </a:endParaRPr>
          </a:p>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Ακόμα και σε αυτή την περίπτωση όμως, ένα κβαντικός υπολογιστής μπορεί να βοηθήσει!</a:t>
            </a:r>
            <a:endParaRPr sz="1600">
              <a:solidFill>
                <a:srgbClr val="000000"/>
              </a:solidFill>
              <a:latin typeface="Calibri" pitchFamily="34" charset="0"/>
            </a:endParaRPr>
          </a:p>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Το 1996 ο Lov Grover δημιούργησε έναν αλγόριθμο που βελτιώνει τις brute force επιθέσεις σε τέτοια κρυπτοσυστήματα. </a:t>
            </a:r>
            <a:endParaRPr sz="1600">
              <a:solidFill>
                <a:srgbClr val="000000"/>
              </a:solidFill>
              <a:latin typeface="Calibri" pitchFamily="34" charset="0"/>
            </a:endParaRPr>
          </a:p>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Ενώ μια brute force επίθεση μπορεί να χρειάζεται      πράξεις, όπου     το μήκος του κλειδιού, ο αλγόριθμος του Grover χρειάζεται μόνο        </a:t>
            </a:r>
            <a:r>
              <a:rPr lang="en-US" sz="1600" dirty="0" smtClean="0">
                <a:solidFill>
                  <a:srgbClr val="000000"/>
                </a:solidFill>
                <a:latin typeface="Calibri" pitchFamily="34" charset="0"/>
              </a:rPr>
              <a:t> </a:t>
            </a:r>
            <a:r>
              <a:rPr lang="el" sz="1600" dirty="0" smtClean="0">
                <a:solidFill>
                  <a:srgbClr val="000000"/>
                </a:solidFill>
                <a:latin typeface="Calibri" pitchFamily="34" charset="0"/>
              </a:rPr>
              <a:t>πράξεις</a:t>
            </a:r>
            <a:r>
              <a:rPr lang="el" sz="1600" dirty="0">
                <a:solidFill>
                  <a:srgbClr val="000000"/>
                </a:solidFill>
                <a:latin typeface="Calibri" pitchFamily="34" charset="0"/>
              </a:rPr>
              <a:t>. </a:t>
            </a:r>
            <a:endParaRPr sz="1600">
              <a:solidFill>
                <a:srgbClr val="000000"/>
              </a:solidFill>
              <a:latin typeface="Calibri" pitchFamily="34" charset="0"/>
            </a:endParaRPr>
          </a:p>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Αυτό φυσικά δε συνεπάγεται ότι τα κρυπτοσυστήματα ιδιωτικού κλειδιού θα είναι μη ασφαλή. Ωστόσο, πρακτικά έχει σημασία, αφού για να αντιμετωπιστεί η επίθεση πρέπει να αυξηθεί το μήκος του κλειδιού.</a:t>
            </a:r>
            <a:endParaRPr sz="1600">
              <a:solidFill>
                <a:srgbClr val="000000"/>
              </a:solidFill>
              <a:latin typeface="Calibri" pitchFamily="34" charset="0"/>
            </a:endParaRPr>
          </a:p>
          <a:p>
            <a:pPr marL="457200" lvl="0" indent="-330200">
              <a:spcBef>
                <a:spcPts val="0"/>
              </a:spcBef>
              <a:spcAft>
                <a:spcPts val="0"/>
              </a:spcAft>
              <a:buClr>
                <a:srgbClr val="000000"/>
              </a:buClr>
              <a:buSzPts val="1600"/>
              <a:buChar char="●"/>
            </a:pPr>
            <a:r>
              <a:rPr lang="el" sz="1600" dirty="0">
                <a:solidFill>
                  <a:srgbClr val="000000"/>
                </a:solidFill>
                <a:latin typeface="Calibri" pitchFamily="34" charset="0"/>
              </a:rPr>
              <a:t>Για να πετύχουμε ασφάλεια 256 bits θα πρέπει να έχουμε κλειδί 512 bits</a:t>
            </a:r>
            <a:endParaRPr sz="1600">
              <a:solidFill>
                <a:srgbClr val="000000"/>
              </a:solidFill>
              <a:latin typeface="Calibri" pitchFamily="34" charset="0"/>
            </a:endParaRPr>
          </a:p>
        </p:txBody>
      </p:sp>
      <p:pic>
        <p:nvPicPr>
          <p:cNvPr id="198" name="Shape 198"/>
          <p:cNvPicPr preferRelativeResize="0"/>
          <p:nvPr/>
        </p:nvPicPr>
        <p:blipFill>
          <a:blip r:embed="rId3">
            <a:alphaModFix/>
          </a:blip>
          <a:stretch>
            <a:fillRect/>
          </a:stretch>
        </p:blipFill>
        <p:spPr>
          <a:xfrm>
            <a:off x="5029200" y="2682776"/>
            <a:ext cx="218950" cy="193774"/>
          </a:xfrm>
          <a:prstGeom prst="rect">
            <a:avLst/>
          </a:prstGeom>
          <a:noFill/>
          <a:ln>
            <a:noFill/>
          </a:ln>
        </p:spPr>
      </p:pic>
      <p:pic>
        <p:nvPicPr>
          <p:cNvPr id="199" name="Shape 199"/>
          <p:cNvPicPr preferRelativeResize="0"/>
          <p:nvPr/>
        </p:nvPicPr>
        <p:blipFill>
          <a:blip r:embed="rId4">
            <a:alphaModFix/>
          </a:blip>
          <a:stretch>
            <a:fillRect/>
          </a:stretch>
        </p:blipFill>
        <p:spPr>
          <a:xfrm>
            <a:off x="4191000" y="2933325"/>
            <a:ext cx="374388" cy="248025"/>
          </a:xfrm>
          <a:prstGeom prst="rect">
            <a:avLst/>
          </a:prstGeom>
          <a:noFill/>
          <a:ln>
            <a:noFill/>
          </a:ln>
        </p:spPr>
      </p:pic>
      <p:pic>
        <p:nvPicPr>
          <p:cNvPr id="200" name="Shape 200"/>
          <p:cNvPicPr preferRelativeResize="0"/>
          <p:nvPr/>
        </p:nvPicPr>
        <p:blipFill>
          <a:blip r:embed="rId5">
            <a:alphaModFix/>
          </a:blip>
          <a:stretch>
            <a:fillRect/>
          </a:stretch>
        </p:blipFill>
        <p:spPr>
          <a:xfrm>
            <a:off x="6477000" y="2724150"/>
            <a:ext cx="174578" cy="193775"/>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Κλείνοντας...</a:t>
            </a:r>
            <a:endParaRPr>
              <a:latin typeface="Calibri" pitchFamily="34" charset="0"/>
            </a:endParaRPr>
          </a:p>
        </p:txBody>
      </p:sp>
      <p:sp>
        <p:nvSpPr>
          <p:cNvPr id="206" name="Shape 206"/>
          <p:cNvSpPr txBox="1">
            <a:spLocks noGrp="1"/>
          </p:cNvSpPr>
          <p:nvPr>
            <p:ph type="body" idx="1"/>
          </p:nvPr>
        </p:nvSpPr>
        <p:spPr>
          <a:xfrm>
            <a:off x="311700" y="1152475"/>
            <a:ext cx="8520600" cy="799800"/>
          </a:xfrm>
          <a:prstGeom prst="rect">
            <a:avLst/>
          </a:prstGeom>
        </p:spPr>
        <p:txBody>
          <a:bodyPr spcFirstLastPara="1" wrap="square" lIns="91425" tIns="91425" rIns="91425" bIns="91425" anchor="t" anchorCtr="0">
            <a:noAutofit/>
          </a:bodyPr>
          <a:lstStyle/>
          <a:p>
            <a:pPr marL="457200" lvl="0" indent="-317500">
              <a:spcBef>
                <a:spcPts val="0"/>
              </a:spcBef>
              <a:spcAft>
                <a:spcPts val="0"/>
              </a:spcAft>
              <a:buClr>
                <a:srgbClr val="000000"/>
              </a:buClr>
              <a:buSzPts val="1400"/>
              <a:buChar char="●"/>
            </a:pPr>
            <a:r>
              <a:rPr lang="el" sz="1400" dirty="0">
                <a:solidFill>
                  <a:srgbClr val="000000"/>
                </a:solidFill>
                <a:latin typeface="Calibri" pitchFamily="34" charset="0"/>
              </a:rPr>
              <a:t>Υπάρχει ανάγκη για μελέτη των πιθανών επιθέσεων στα υπάρχοντα πρωτόκολλα από κβαντικούς υπολογιστές, καθώς και η δημιουργία νέων πρωτοκόλλων ανθεκτικών σε τέτοιες επιθέσεις.</a:t>
            </a:r>
            <a:endParaRPr sz="1400">
              <a:solidFill>
                <a:srgbClr val="000000"/>
              </a:solidFill>
              <a:latin typeface="Calibri" pitchFamily="34" charset="0"/>
            </a:endParaRPr>
          </a:p>
        </p:txBody>
      </p:sp>
      <p:pic>
        <p:nvPicPr>
          <p:cNvPr id="207" name="Shape 207"/>
          <p:cNvPicPr preferRelativeResize="0"/>
          <p:nvPr/>
        </p:nvPicPr>
        <p:blipFill>
          <a:blip r:embed="rId3">
            <a:alphaModFix/>
          </a:blip>
          <a:stretch>
            <a:fillRect/>
          </a:stretch>
        </p:blipFill>
        <p:spPr>
          <a:xfrm>
            <a:off x="1371025" y="1952275"/>
            <a:ext cx="5885049" cy="1999125"/>
          </a:xfrm>
          <a:prstGeom prst="rect">
            <a:avLst/>
          </a:prstGeom>
          <a:noFill/>
          <a:ln>
            <a:noFill/>
          </a:ln>
        </p:spPr>
      </p:pic>
      <p:sp>
        <p:nvSpPr>
          <p:cNvPr id="208" name="Shape 208"/>
          <p:cNvSpPr txBox="1"/>
          <p:nvPr/>
        </p:nvSpPr>
        <p:spPr>
          <a:xfrm>
            <a:off x="311700" y="4113000"/>
            <a:ext cx="8003700" cy="708300"/>
          </a:xfrm>
          <a:prstGeom prst="rect">
            <a:avLst/>
          </a:prstGeom>
          <a:noFill/>
          <a:ln>
            <a:noFill/>
          </a:ln>
        </p:spPr>
        <p:txBody>
          <a:bodyPr spcFirstLastPara="1" wrap="square" lIns="91425" tIns="91425" rIns="91425" bIns="91425" anchor="t" anchorCtr="0">
            <a:noAutofit/>
          </a:bodyPr>
          <a:lstStyle/>
          <a:p>
            <a:pPr marL="457200" lvl="0" indent="-317500">
              <a:spcBef>
                <a:spcPts val="0"/>
              </a:spcBef>
              <a:spcAft>
                <a:spcPts val="0"/>
              </a:spcAft>
              <a:buSzPts val="1400"/>
              <a:buChar char="●"/>
            </a:pPr>
            <a:r>
              <a:rPr lang="el" dirty="0">
                <a:latin typeface="Calibri" pitchFamily="34" charset="0"/>
              </a:rPr>
              <a:t>Ο οργανισμός NIST(National Institute of Standards and Technology) της Αμερικής έχει ήδη αναγγείλει Call for Proposals για αλγορίθμους ανθεκτικούς σε κβαντικούς υπολογιστές για νέα κρυπτοσυστήματα δημοσίου κλειδιού. Η διαδικασία αναμένεται να ολοκληρωθεί σε 3-5 χρόνια. </a:t>
            </a:r>
            <a:endParaRPr>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Βιβλιογραφία</a:t>
            </a:r>
            <a:endParaRPr lang="el-GR" dirty="0"/>
          </a:p>
        </p:txBody>
      </p:sp>
      <p:sp>
        <p:nvSpPr>
          <p:cNvPr id="3" name="2 - Θέση κειμένου"/>
          <p:cNvSpPr>
            <a:spLocks noGrp="1"/>
          </p:cNvSpPr>
          <p:nvPr>
            <p:ph type="body" idx="1"/>
          </p:nvPr>
        </p:nvSpPr>
        <p:spPr>
          <a:xfrm>
            <a:off x="304800" y="1200150"/>
            <a:ext cx="8520600" cy="3416400"/>
          </a:xfrm>
        </p:spPr>
        <p:txBody>
          <a:bodyPr/>
          <a:lstStyle/>
          <a:p>
            <a:pPr>
              <a:buFont typeface="+mj-lt"/>
              <a:buAutoNum type="arabicPeriod"/>
            </a:pPr>
            <a:r>
              <a:rPr lang="en-US" sz="1600" dirty="0" smtClean="0">
                <a:solidFill>
                  <a:schemeClr val="tx1"/>
                </a:solidFill>
              </a:rPr>
              <a:t>C. H. Bennett and G. Brassard. "Quantum cryptography: Public key distribution and coin tossing". In </a:t>
            </a:r>
            <a:r>
              <a:rPr lang="en-US" sz="1600" i="1" dirty="0" smtClean="0">
                <a:solidFill>
                  <a:schemeClr val="tx1"/>
                </a:solidFill>
              </a:rPr>
              <a:t>Proceedings of IEEE International Conference on Computers, Systems and Signal Processing</a:t>
            </a:r>
            <a:r>
              <a:rPr lang="en-US" sz="1600" dirty="0" smtClean="0">
                <a:solidFill>
                  <a:schemeClr val="tx1"/>
                </a:solidFill>
              </a:rPr>
              <a:t>, volume 175, page 8. New York, 1984. </a:t>
            </a:r>
            <a:r>
              <a:rPr lang="en-US" sz="1600" dirty="0" smtClean="0">
                <a:solidFill>
                  <a:schemeClr val="tx1"/>
                </a:solidFill>
                <a:hlinkClick r:id="rId2"/>
              </a:rPr>
              <a:t>http://researcher.watson.ibm.com/researcher/files/us-bennetc/BB84highest.pdf</a:t>
            </a:r>
            <a:endParaRPr lang="en-US" sz="1600" dirty="0" smtClean="0">
              <a:solidFill>
                <a:schemeClr val="tx1"/>
              </a:solidFill>
            </a:endParaRPr>
          </a:p>
          <a:p>
            <a:pPr>
              <a:buFont typeface="+mj-lt"/>
              <a:buAutoNum type="arabicPeriod"/>
            </a:pPr>
            <a:r>
              <a:rPr lang="en-US" sz="1600" dirty="0" smtClean="0">
                <a:solidFill>
                  <a:schemeClr val="tx1"/>
                </a:solidFill>
                <a:latin typeface="Calibri" pitchFamily="34" charset="0"/>
              </a:rPr>
              <a:t>Post-Quantum Cryptography, NIST Computer Security Resource Center</a:t>
            </a:r>
          </a:p>
          <a:p>
            <a:pPr>
              <a:buFont typeface="+mj-lt"/>
              <a:buAutoNum type="arabicPeriod"/>
            </a:pPr>
            <a:r>
              <a:rPr lang="en-US" sz="1600" dirty="0" smtClean="0">
                <a:solidFill>
                  <a:schemeClr val="tx1"/>
                </a:solidFill>
                <a:latin typeface="Calibri" pitchFamily="34" charset="0"/>
                <a:hlinkClick r:id="rId3"/>
              </a:rPr>
              <a:t>https://en.wikipedia.org/wiki/Quantum_key_distribution</a:t>
            </a:r>
            <a:endParaRPr lang="en-US" sz="1600" dirty="0" smtClean="0">
              <a:solidFill>
                <a:schemeClr val="tx1"/>
              </a:solidFill>
              <a:latin typeface="Calibri" pitchFamily="34" charset="0"/>
            </a:endParaRPr>
          </a:p>
          <a:p>
            <a:pPr>
              <a:buFont typeface="+mj-lt"/>
              <a:buAutoNum type="arabicPeriod"/>
            </a:pPr>
            <a:r>
              <a:rPr lang="en-US" sz="1600" dirty="0" smtClean="0">
                <a:solidFill>
                  <a:schemeClr val="tx1"/>
                </a:solidFill>
                <a:latin typeface="Calibri" pitchFamily="34" charset="0"/>
                <a:hlinkClick r:id="rId4"/>
              </a:rPr>
              <a:t>https://en.wikipedia.org/wiki/Schr%C3%B6dinger%27s_cat</a:t>
            </a:r>
            <a:endParaRPr lang="en-US" sz="1600" dirty="0" smtClean="0">
              <a:solidFill>
                <a:schemeClr val="tx1"/>
              </a:solidFill>
              <a:latin typeface="Calibri" pitchFamily="34" charset="0"/>
            </a:endParaRPr>
          </a:p>
          <a:p>
            <a:pPr>
              <a:buFont typeface="+mj-lt"/>
              <a:buAutoNum type="arabicPeriod"/>
            </a:pPr>
            <a:r>
              <a:rPr lang="en-US" sz="1600" dirty="0" smtClean="0">
                <a:solidFill>
                  <a:schemeClr val="tx1"/>
                </a:solidFill>
                <a:latin typeface="Calibri" pitchFamily="34" charset="0"/>
              </a:rPr>
              <a:t>Post –Quantum Cryptography, Daniel J Bernstein, Johannes </a:t>
            </a:r>
            <a:r>
              <a:rPr lang="en-US" sz="1600" dirty="0" err="1" smtClean="0">
                <a:solidFill>
                  <a:schemeClr val="tx1"/>
                </a:solidFill>
                <a:latin typeface="Calibri" pitchFamily="34" charset="0"/>
              </a:rPr>
              <a:t>Buchmann</a:t>
            </a:r>
            <a:r>
              <a:rPr lang="en-US" sz="1600" dirty="0" smtClean="0">
                <a:solidFill>
                  <a:schemeClr val="tx1"/>
                </a:solidFill>
                <a:latin typeface="Calibri" pitchFamily="34" charset="0"/>
              </a:rPr>
              <a:t>, Eric </a:t>
            </a:r>
            <a:r>
              <a:rPr lang="en-US" sz="1600" dirty="0" err="1" smtClean="0">
                <a:solidFill>
                  <a:schemeClr val="tx1"/>
                </a:solidFill>
                <a:latin typeface="Calibri" pitchFamily="34" charset="0"/>
              </a:rPr>
              <a:t>Dahmen</a:t>
            </a:r>
            <a:r>
              <a:rPr lang="en-US" sz="1600" dirty="0" smtClean="0">
                <a:solidFill>
                  <a:schemeClr val="tx1"/>
                </a:solidFill>
                <a:latin typeface="Calibri" pitchFamily="34" charset="0"/>
              </a:rPr>
              <a:t>, 2009</a:t>
            </a:r>
            <a:r>
              <a:rPr lang="en-US" sz="1600" baseline="30000" dirty="0" smtClean="0">
                <a:solidFill>
                  <a:schemeClr val="tx1"/>
                </a:solidFill>
                <a:latin typeface="Calibri" pitchFamily="34" charset="0"/>
              </a:rPr>
              <a:t>th</a:t>
            </a:r>
            <a:r>
              <a:rPr lang="en-US" sz="1600" dirty="0" smtClean="0">
                <a:solidFill>
                  <a:schemeClr val="tx1"/>
                </a:solidFill>
                <a:latin typeface="Calibri" pitchFamily="34" charset="0"/>
              </a:rPr>
              <a:t> edition, Springer</a:t>
            </a:r>
          </a:p>
          <a:p>
            <a:pPr>
              <a:buFont typeface="+mj-lt"/>
              <a:buAutoNum type="arabicPeriod"/>
            </a:pPr>
            <a:endParaRPr lang="en-US" dirty="0" smtClean="0">
              <a:solidFill>
                <a:schemeClr val="tx1"/>
              </a:solidFill>
              <a:latin typeface="Calibri" pitchFamily="34" charset="0"/>
            </a:endParaRPr>
          </a:p>
          <a:p>
            <a:pPr>
              <a:buFont typeface="+mj-lt"/>
              <a:buAutoNum type="arabicPeriod"/>
            </a:pPr>
            <a:endParaRPr lang="el-GR" dirty="0">
              <a:solidFill>
                <a:schemeClr val="tx1"/>
              </a:solidFill>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Η γάτα του Schrodinger</a:t>
            </a:r>
            <a:endParaRPr>
              <a:latin typeface="Calibri" pitchFamily="34" charset="0"/>
            </a:endParaRPr>
          </a:p>
        </p:txBody>
      </p:sp>
      <p:sp>
        <p:nvSpPr>
          <p:cNvPr id="68" name="Shape 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chemeClr val="dk1"/>
              </a:buClr>
              <a:buSzPts val="1800"/>
              <a:buChar char="●"/>
            </a:pPr>
            <a:r>
              <a:rPr lang="el" dirty="0">
                <a:solidFill>
                  <a:schemeClr val="dk1"/>
                </a:solidFill>
                <a:latin typeface="Calibri" pitchFamily="34" charset="0"/>
              </a:rPr>
              <a:t>Κλασικό παράδειγμα: έχουμε μια γάτα κλεισμένη σε ένα κουτί. Με κάποιο τρόπο, η ζωή της γάτας εξαρτάται από το αν θα πραγματοποιηθεί ένα υποατομικό συμβάν, το οποίο μπορεί να συμβεί ή να μη συμβεί με την ίδια πιθανότητα. Μέχρι να ανοίξουμε το κουτί για να δούμε τι συνέβη, η γάτα θεωρήτικά είναι “ζωντανή και νεκρή” ταυτόχρονα. (γάτα του Schrodinger)</a:t>
            </a:r>
            <a:endParaRPr>
              <a:solidFill>
                <a:schemeClr val="dk1"/>
              </a:solidFill>
              <a:latin typeface="Calibri" pitchFamily="34" charset="0"/>
            </a:endParaRPr>
          </a:p>
          <a:p>
            <a:pPr marL="0" lvl="0" indent="0">
              <a:spcBef>
                <a:spcPts val="1600"/>
              </a:spcBef>
              <a:spcAft>
                <a:spcPts val="1600"/>
              </a:spcAft>
              <a:buNone/>
            </a:pPr>
            <a:endParaRPr/>
          </a:p>
        </p:txBody>
      </p:sp>
      <p:pic>
        <p:nvPicPr>
          <p:cNvPr id="69" name="Shape 69"/>
          <p:cNvPicPr preferRelativeResize="0"/>
          <p:nvPr/>
        </p:nvPicPr>
        <p:blipFill>
          <a:blip r:embed="rId3">
            <a:alphaModFix/>
          </a:blip>
          <a:stretch>
            <a:fillRect/>
          </a:stretch>
        </p:blipFill>
        <p:spPr>
          <a:xfrm>
            <a:off x="5486225" y="2985763"/>
            <a:ext cx="3143250" cy="1666875"/>
          </a:xfrm>
          <a:prstGeom prst="rect">
            <a:avLst/>
          </a:prstGeom>
          <a:noFill/>
          <a:ln>
            <a:noFill/>
          </a:ln>
        </p:spPr>
      </p:pic>
      <p:sp>
        <p:nvSpPr>
          <p:cNvPr id="70" name="Shape 70"/>
          <p:cNvSpPr txBox="1"/>
          <p:nvPr/>
        </p:nvSpPr>
        <p:spPr>
          <a:xfrm>
            <a:off x="1301675" y="2985800"/>
            <a:ext cx="4067700" cy="105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Αν συμβεί το υποατομικό γεγονός, ένα σφυρί σπάει ένα δοχείο με δηλητήριο και σκοτώνει τη γάτα. Αν δεν ανοίξουμε το κουτί, δεν μπορούμε να ξέρουμε αν η γάτα είναι ζωντανή ή νεκρή.</a:t>
            </a:r>
            <a:endParaRPr>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Και τι μας νοιάζουν όλα αυτά?</a:t>
            </a:r>
            <a:endParaRPr>
              <a:latin typeface="Calibri" pitchFamily="34" charset="0"/>
            </a:endParaRPr>
          </a:p>
        </p:txBody>
      </p:sp>
      <p:sp>
        <p:nvSpPr>
          <p:cNvPr id="76" name="Shape 7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Θέλουμε να εκμεταλλευτούμε την αβεβαιότητα που υπάρχει εγγενώς στο σύμπαν για να επεξεργαστούμε πληροφορία.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Για το σκοπό αυτό, κατασκευάσαμε ένα θεωρητικό μοντέλο, τον “κβαντικό” υπολογιστή. </a:t>
            </a:r>
            <a:endParaRPr>
              <a:solidFill>
                <a:srgbClr val="000000"/>
              </a:solidFill>
              <a:latin typeface="Calibri" pitchFamily="34" charset="0"/>
            </a:endParaRPr>
          </a:p>
          <a:p>
            <a:pPr marL="457200" lvl="0" indent="-342900" rtl="0">
              <a:spcBef>
                <a:spcPts val="0"/>
              </a:spcBef>
              <a:spcAft>
                <a:spcPts val="0"/>
              </a:spcAft>
              <a:buClr>
                <a:srgbClr val="000000"/>
              </a:buClr>
              <a:buSzPts val="1800"/>
              <a:buChar char="●"/>
            </a:pPr>
            <a:r>
              <a:rPr lang="el" dirty="0">
                <a:solidFill>
                  <a:srgbClr val="000000"/>
                </a:solidFill>
                <a:latin typeface="Calibri" pitchFamily="34" charset="0"/>
              </a:rPr>
              <a:t>Παρ’ότι η πρακτική κατασκευή κβαντικών υπολογιστών δε θα επιτευχθεί σύντομα, έχουμε κάποια πολλά υποσχόμενα αποτελέσματα.</a:t>
            </a:r>
            <a:endParaRPr>
              <a:solidFill>
                <a:srgbClr val="000000"/>
              </a:solidFill>
              <a:latin typeface="Calibri" pitchFamily="34" charset="0"/>
            </a:endParaRPr>
          </a:p>
          <a:p>
            <a:pPr marL="457200" lvl="0" indent="-342900">
              <a:spcBef>
                <a:spcPts val="0"/>
              </a:spcBef>
              <a:spcAft>
                <a:spcPts val="0"/>
              </a:spcAft>
              <a:buClr>
                <a:srgbClr val="000000"/>
              </a:buClr>
              <a:buSzPts val="1800"/>
              <a:buChar char="●"/>
            </a:pPr>
            <a:r>
              <a:rPr lang="el" dirty="0">
                <a:solidFill>
                  <a:srgbClr val="000000"/>
                </a:solidFill>
                <a:latin typeface="Calibri" pitchFamily="34" charset="0"/>
              </a:rPr>
              <a:t>Το βασικό συστατικό ενός κβαντικού υπολογιστή είναι το “qubit”.</a:t>
            </a:r>
            <a:endParaRPr>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Τι είναι ένα qubit?</a:t>
            </a:r>
            <a:endParaRPr>
              <a:latin typeface="Calibri" pitchFamily="34" charset="0"/>
            </a:endParaRPr>
          </a:p>
        </p:txBody>
      </p:sp>
      <p:sp>
        <p:nvSpPr>
          <p:cNvPr id="82" name="Shape 82"/>
          <p:cNvSpPr txBox="1">
            <a:spLocks noGrp="1"/>
          </p:cNvSpPr>
          <p:nvPr>
            <p:ph type="body" idx="1"/>
          </p:nvPr>
        </p:nvSpPr>
        <p:spPr>
          <a:xfrm>
            <a:off x="311700" y="1152475"/>
            <a:ext cx="5781000" cy="2806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Σε έναν κλασικό υπολογιστή, η μονάδα αποθήκευσης της πληροφορίας είναι το bit, το οποίο ανά πάσα στιγμή θα έχει τιμή 0 ή 1. </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Το qubit είναι η βασική μονάδα αποθήκευσης πληροφορίας στον κβαντικό υπολογιστή. </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Σε αντίθεση με ένα κλασικό bit, ένα qubit δεν βρίσκεται αποκλειστικά στην κατάσταση 0 ή στην κατάσταση 1, αλλά “κάπου ανάμεσα”.</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Δηλαδή, με μια πιθανότητα είναι 0 και με μια πιθανότητα είναι 1.</a:t>
            </a:r>
            <a:endParaRPr sz="1400">
              <a:solidFill>
                <a:srgbClr val="000000"/>
              </a:solidFill>
              <a:latin typeface="Calibri" pitchFamily="34" charset="0"/>
            </a:endParaRPr>
          </a:p>
        </p:txBody>
      </p:sp>
      <p:pic>
        <p:nvPicPr>
          <p:cNvPr id="83" name="Shape 83"/>
          <p:cNvPicPr preferRelativeResize="0"/>
          <p:nvPr/>
        </p:nvPicPr>
        <p:blipFill>
          <a:blip r:embed="rId3">
            <a:alphaModFix/>
          </a:blip>
          <a:stretch>
            <a:fillRect/>
          </a:stretch>
        </p:blipFill>
        <p:spPr>
          <a:xfrm>
            <a:off x="5933300" y="1152475"/>
            <a:ext cx="3117475" cy="2255425"/>
          </a:xfrm>
          <a:prstGeom prst="rect">
            <a:avLst/>
          </a:prstGeom>
          <a:noFill/>
          <a:ln>
            <a:noFill/>
          </a:ln>
        </p:spPr>
      </p:pic>
      <p:sp>
        <p:nvSpPr>
          <p:cNvPr id="84" name="Shape 84"/>
          <p:cNvSpPr txBox="1"/>
          <p:nvPr/>
        </p:nvSpPr>
        <p:spPr>
          <a:xfrm>
            <a:off x="311625" y="4049725"/>
            <a:ext cx="8520600" cy="6147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l" sz="1600" dirty="0">
                <a:solidFill>
                  <a:schemeClr val="dk1"/>
                </a:solidFill>
                <a:latin typeface="Calibri" pitchFamily="34" charset="0"/>
              </a:rPr>
              <a:t>Ο πιο εύκολος τρόπος να φανταστούμε ένα qubit είναι ως ένα διάνυσμα στο επίπεδο.</a:t>
            </a:r>
            <a:endParaRPr>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Πώς μοιάζει ένα qubit?</a:t>
            </a:r>
            <a:endParaRPr>
              <a:latin typeface="Calibri" pitchFamily="34" charset="0"/>
            </a:endParaRPr>
          </a:p>
        </p:txBody>
      </p:sp>
      <p:sp>
        <p:nvSpPr>
          <p:cNvPr id="90" name="Shape 90"/>
          <p:cNvSpPr txBox="1">
            <a:spLocks noGrp="1"/>
          </p:cNvSpPr>
          <p:nvPr>
            <p:ph type="body" idx="1"/>
          </p:nvPr>
        </p:nvSpPr>
        <p:spPr>
          <a:xfrm>
            <a:off x="311700" y="3971250"/>
            <a:ext cx="8520600" cy="9714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Ένα qubit περιγράφεται από ένα διάνυσμα του επιπέδου, το οποίο έχει μήκος 1.</a:t>
            </a:r>
            <a:endParaRPr sz="1400">
              <a:solidFill>
                <a:srgbClr val="000000"/>
              </a:solidFill>
              <a:latin typeface="Calibri" pitchFamily="34" charset="0"/>
            </a:endParaRPr>
          </a:p>
          <a:p>
            <a:pPr marL="457200" lvl="0" indent="-317500">
              <a:spcBef>
                <a:spcPts val="0"/>
              </a:spcBef>
              <a:spcAft>
                <a:spcPts val="0"/>
              </a:spcAft>
              <a:buClr>
                <a:srgbClr val="000000"/>
              </a:buClr>
              <a:buSzPts val="1400"/>
              <a:buChar char="●"/>
            </a:pPr>
            <a:r>
              <a:rPr lang="el" sz="1400" dirty="0">
                <a:solidFill>
                  <a:srgbClr val="000000"/>
                </a:solidFill>
                <a:latin typeface="Calibri" pitchFamily="34" charset="0"/>
              </a:rPr>
              <a:t>Ο λόγος που επιλέγουμε αυτή την περιγραφή θα γίνει φανερός στη συνέχεια, όταν θα μιλήσουμε για τη μέτρηση ενός qubit.</a:t>
            </a:r>
            <a:endParaRPr sz="1400">
              <a:solidFill>
                <a:srgbClr val="000000"/>
              </a:solidFill>
              <a:latin typeface="Calibri" pitchFamily="34" charset="0"/>
            </a:endParaRPr>
          </a:p>
        </p:txBody>
      </p:sp>
      <p:pic>
        <p:nvPicPr>
          <p:cNvPr id="91" name="Shape 91"/>
          <p:cNvPicPr preferRelativeResize="0"/>
          <p:nvPr/>
        </p:nvPicPr>
        <p:blipFill>
          <a:blip r:embed="rId3">
            <a:alphaModFix/>
          </a:blip>
          <a:stretch>
            <a:fillRect/>
          </a:stretch>
        </p:blipFill>
        <p:spPr>
          <a:xfrm>
            <a:off x="2249600" y="1017725"/>
            <a:ext cx="3752650" cy="29783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Μέτρηση ενός qubit</a:t>
            </a:r>
            <a:endParaRPr>
              <a:latin typeface="Calibri" pitchFamily="34" charset="0"/>
            </a:endParaRPr>
          </a:p>
        </p:txBody>
      </p:sp>
      <p:sp>
        <p:nvSpPr>
          <p:cNvPr id="97" name="Shape 97"/>
          <p:cNvSpPr txBox="1">
            <a:spLocks noGrp="1"/>
          </p:cNvSpPr>
          <p:nvPr>
            <p:ph type="body" idx="1"/>
          </p:nvPr>
        </p:nvSpPr>
        <p:spPr>
          <a:xfrm>
            <a:off x="311700" y="1179575"/>
            <a:ext cx="8520600" cy="2092800"/>
          </a:xfrm>
          <a:prstGeom prst="rect">
            <a:avLst/>
          </a:prstGeom>
        </p:spPr>
        <p:txBody>
          <a:bodyPr spcFirstLastPara="1" wrap="square" lIns="91425" tIns="91425" rIns="91425" bIns="91425" anchor="t" anchorCtr="0">
            <a:noAutofit/>
          </a:bodyPr>
          <a:lstStyle/>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Ο μόνος τρόπος να εξάγουμε πληροφορία από ένα qubit είναι να το μετρήσουμε.</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Όταν μετράμε ένα qubit λέμε ότι “καταρρέει”(collapse) στην τιμή 0 ή στην τιμή 1. Οποιαδήποτε μεταγενέστερη μέτρηση θα επιστρέψει την ίδια τιμή με την αρχική. Δηλαδή, η “αβεβαιότητα” χάνεται με το που κάνουμε τη μέτρηση.</a:t>
            </a:r>
            <a:endParaRPr sz="1400">
              <a:solidFill>
                <a:srgbClr val="000000"/>
              </a:solidFill>
              <a:latin typeface="Calibri" pitchFamily="34" charset="0"/>
            </a:endParaRPr>
          </a:p>
          <a:p>
            <a:pPr marL="457200" lvl="0" indent="-317500" rtl="0">
              <a:spcBef>
                <a:spcPts val="0"/>
              </a:spcBef>
              <a:spcAft>
                <a:spcPts val="0"/>
              </a:spcAft>
              <a:buClr>
                <a:srgbClr val="000000"/>
              </a:buClr>
              <a:buSzPts val="1400"/>
              <a:buChar char="●"/>
            </a:pPr>
            <a:r>
              <a:rPr lang="el" sz="1400" dirty="0">
                <a:solidFill>
                  <a:srgbClr val="000000"/>
                </a:solidFill>
                <a:latin typeface="Calibri" pitchFamily="34" charset="0"/>
              </a:rPr>
              <a:t>Για να μετρήσουμε ένα qubit, επιλέγουμε πρώτα μία βάση στο επίπεδο, δηλαδή δύο κάθετα μεταξύ τους μοναδιαία διανύσματα.</a:t>
            </a:r>
            <a:endParaRPr sz="1400">
              <a:solidFill>
                <a:srgbClr val="000000"/>
              </a:solidFill>
              <a:latin typeface="Calibri" pitchFamily="34" charset="0"/>
            </a:endParaRPr>
          </a:p>
          <a:p>
            <a:pPr marL="457200" lvl="0" indent="-317500">
              <a:spcBef>
                <a:spcPts val="0"/>
              </a:spcBef>
              <a:spcAft>
                <a:spcPts val="0"/>
              </a:spcAft>
              <a:buClr>
                <a:srgbClr val="000000"/>
              </a:buClr>
              <a:buSzPts val="1400"/>
              <a:buChar char="●"/>
            </a:pPr>
            <a:r>
              <a:rPr lang="el" sz="1400" dirty="0">
                <a:solidFill>
                  <a:srgbClr val="000000"/>
                </a:solidFill>
                <a:latin typeface="Calibri" pitchFamily="34" charset="0"/>
              </a:rPr>
              <a:t>Η πιθανότητα να μετρήσουμε 0 ή 1 δίνεται από την τετμημένη και την τεταγμένη του διανύσματος στη βάση που επιλέξαμε. </a:t>
            </a:r>
            <a:endParaRPr sz="1400">
              <a:solidFill>
                <a:srgbClr val="000000"/>
              </a:solidFill>
              <a:latin typeface="Calibri" pitchFamily="34" charset="0"/>
            </a:endParaRPr>
          </a:p>
        </p:txBody>
      </p:sp>
      <p:pic>
        <p:nvPicPr>
          <p:cNvPr id="98" name="Shape 98"/>
          <p:cNvPicPr preferRelativeResize="0"/>
          <p:nvPr/>
        </p:nvPicPr>
        <p:blipFill>
          <a:blip r:embed="rId3">
            <a:alphaModFix/>
          </a:blip>
          <a:stretch>
            <a:fillRect/>
          </a:stretch>
        </p:blipFill>
        <p:spPr>
          <a:xfrm>
            <a:off x="4877950" y="3000363"/>
            <a:ext cx="2133600" cy="2143125"/>
          </a:xfrm>
          <a:prstGeom prst="rect">
            <a:avLst/>
          </a:prstGeom>
          <a:noFill/>
          <a:ln>
            <a:noFill/>
          </a:ln>
        </p:spPr>
      </p:pic>
      <p:sp>
        <p:nvSpPr>
          <p:cNvPr id="99" name="Shape 99"/>
          <p:cNvSpPr txBox="1"/>
          <p:nvPr/>
        </p:nvSpPr>
        <p:spPr>
          <a:xfrm>
            <a:off x="1171875" y="3674282"/>
            <a:ext cx="3254100" cy="7953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l" sz="1200" dirty="0">
                <a:latin typeface="Calibri" pitchFamily="34" charset="0"/>
              </a:rPr>
              <a:t>Για το qubit του διπλανού σχήματος, η πιθανότητα να μετρηθεί 0 είναι              </a:t>
            </a:r>
            <a:r>
              <a:rPr lang="en-US" sz="1200" dirty="0" smtClean="0">
                <a:latin typeface="Calibri" pitchFamily="34" charset="0"/>
              </a:rPr>
              <a:t> </a:t>
            </a:r>
            <a:r>
              <a:rPr lang="el" sz="1200" dirty="0" smtClean="0">
                <a:latin typeface="Calibri" pitchFamily="34" charset="0"/>
              </a:rPr>
              <a:t>, </a:t>
            </a:r>
            <a:r>
              <a:rPr lang="el" sz="1200" dirty="0">
                <a:latin typeface="Calibri" pitchFamily="34" charset="0"/>
              </a:rPr>
              <a:t>ενώ η πιθανότητα να μετρηθεί 1 είναι </a:t>
            </a:r>
            <a:endParaRPr sz="1200">
              <a:latin typeface="Calibri" pitchFamily="34" charset="0"/>
            </a:endParaRPr>
          </a:p>
        </p:txBody>
      </p:sp>
      <p:pic>
        <p:nvPicPr>
          <p:cNvPr id="100" name="Shape 100"/>
          <p:cNvPicPr preferRelativeResize="0"/>
          <p:nvPr/>
        </p:nvPicPr>
        <p:blipFill>
          <a:blip r:embed="rId4">
            <a:alphaModFix/>
          </a:blip>
          <a:stretch>
            <a:fillRect/>
          </a:stretch>
        </p:blipFill>
        <p:spPr>
          <a:xfrm>
            <a:off x="3283674" y="3967975"/>
            <a:ext cx="526326" cy="207900"/>
          </a:xfrm>
          <a:prstGeom prst="rect">
            <a:avLst/>
          </a:prstGeom>
          <a:noFill/>
          <a:ln>
            <a:noFill/>
          </a:ln>
        </p:spPr>
      </p:pic>
      <p:pic>
        <p:nvPicPr>
          <p:cNvPr id="101" name="Shape 101"/>
          <p:cNvPicPr preferRelativeResize="0"/>
          <p:nvPr/>
        </p:nvPicPr>
        <p:blipFill>
          <a:blip r:embed="rId5">
            <a:alphaModFix/>
          </a:blip>
          <a:stretch>
            <a:fillRect/>
          </a:stretch>
        </p:blipFill>
        <p:spPr>
          <a:xfrm>
            <a:off x="3225198" y="4175875"/>
            <a:ext cx="508602" cy="2079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Μια απλή εφαρμογή </a:t>
            </a:r>
            <a:endParaRPr>
              <a:latin typeface="Calibri" pitchFamily="34" charset="0"/>
            </a:endParaRPr>
          </a:p>
        </p:txBody>
      </p:sp>
      <p:sp>
        <p:nvSpPr>
          <p:cNvPr id="107" name="Shape 107"/>
          <p:cNvSpPr txBox="1">
            <a:spLocks noGrp="1"/>
          </p:cNvSpPr>
          <p:nvPr>
            <p:ph type="body" idx="1"/>
          </p:nvPr>
        </p:nvSpPr>
        <p:spPr>
          <a:xfrm>
            <a:off x="311700" y="1062075"/>
            <a:ext cx="8520600" cy="19572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Αν έχουμε ένα qubit το οποίο αναπαρίσταται με ένα διάνυσμα που σχηματίζει 45 μοίρες με τους άξονες, τότε η μέτρησή του στην standard βάση δίνει ισοπίθανα αποτέλεσμα 0 ή 1.</a:t>
            </a:r>
            <a:endParaRPr sz="1600">
              <a:solidFill>
                <a:srgbClr val="000000"/>
              </a:solidFill>
              <a:latin typeface="Calibri" pitchFamily="34" charset="0"/>
            </a:endParaRPr>
          </a:p>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Αυτή η ιδιότητα μπορεί να χρησιμοποιηθεί για την παραγωγή πραγματικά τυχαίων αριθμών, οι οποίοι είναι απαραίτητοι για τη λειτουργία πολλών σύγχρονων κρυπτοσυστημάτων. </a:t>
            </a:r>
            <a:endParaRPr sz="1600">
              <a:solidFill>
                <a:srgbClr val="000000"/>
              </a:solidFill>
              <a:latin typeface="Calibri" pitchFamily="34" charset="0"/>
            </a:endParaRPr>
          </a:p>
          <a:p>
            <a:pPr marL="457200" lvl="0" indent="-330200" rtl="0">
              <a:spcBef>
                <a:spcPts val="0"/>
              </a:spcBef>
              <a:spcAft>
                <a:spcPts val="0"/>
              </a:spcAft>
              <a:buClr>
                <a:srgbClr val="000000"/>
              </a:buClr>
              <a:buSzPts val="1600"/>
              <a:buChar char="●"/>
            </a:pPr>
            <a:r>
              <a:rPr lang="el" sz="1600" dirty="0">
                <a:solidFill>
                  <a:srgbClr val="000000"/>
                </a:solidFill>
                <a:latin typeface="Calibri" pitchFamily="34" charset="0"/>
              </a:rPr>
              <a:t>Έχει αξιοποιηθεί και εμπορικά για την κατασκευή συστημάτων που παράγουν τυχαίους αριθμούς. </a:t>
            </a:r>
            <a:endParaRPr sz="1600">
              <a:solidFill>
                <a:srgbClr val="000000"/>
              </a:solidFill>
              <a:latin typeface="Calibri" pitchFamily="34" charset="0"/>
            </a:endParaRPr>
          </a:p>
        </p:txBody>
      </p:sp>
      <p:pic>
        <p:nvPicPr>
          <p:cNvPr id="108" name="Shape 108"/>
          <p:cNvPicPr preferRelativeResize="0"/>
          <p:nvPr/>
        </p:nvPicPr>
        <p:blipFill>
          <a:blip r:embed="rId3">
            <a:alphaModFix/>
          </a:blip>
          <a:stretch>
            <a:fillRect/>
          </a:stretch>
        </p:blipFill>
        <p:spPr>
          <a:xfrm>
            <a:off x="5910575" y="3244425"/>
            <a:ext cx="2607710" cy="1729025"/>
          </a:xfrm>
          <a:prstGeom prst="rect">
            <a:avLst/>
          </a:prstGeom>
          <a:noFill/>
          <a:ln>
            <a:noFill/>
          </a:ln>
        </p:spPr>
      </p:pic>
      <p:sp>
        <p:nvSpPr>
          <p:cNvPr id="109" name="Shape 109"/>
          <p:cNvSpPr txBox="1"/>
          <p:nvPr/>
        </p:nvSpPr>
        <p:spPr>
          <a:xfrm>
            <a:off x="311700" y="3244425"/>
            <a:ext cx="5480700" cy="1728900"/>
          </a:xfrm>
          <a:prstGeom prst="rect">
            <a:avLst/>
          </a:prstGeom>
          <a:noFill/>
          <a:ln>
            <a:noFill/>
          </a:ln>
        </p:spPr>
        <p:txBody>
          <a:bodyPr spcFirstLastPara="1" wrap="square" lIns="91425" tIns="91425" rIns="91425" bIns="91425" anchor="t" anchorCtr="0">
            <a:noAutofit/>
          </a:bodyPr>
          <a:lstStyle/>
          <a:p>
            <a:pPr marL="457200" lvl="0" indent="-330200">
              <a:spcBef>
                <a:spcPts val="0"/>
              </a:spcBef>
              <a:spcAft>
                <a:spcPts val="0"/>
              </a:spcAft>
              <a:buSzPts val="1600"/>
              <a:buChar char="●"/>
            </a:pPr>
            <a:r>
              <a:rPr lang="el" sz="1600" dirty="0">
                <a:latin typeface="Calibri" pitchFamily="34" charset="0"/>
              </a:rPr>
              <a:t>Η πραγματική τυχαιότητα είναι σαφώς προτιμότερη της ψευδοτυχαιότητας, η οποία χρησιμοποιείται συνήθως για την παραγωγή τυχαίων αριθμών.</a:t>
            </a:r>
            <a:endParaRPr sz="1600">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l" dirty="0">
                <a:latin typeface="Calibri" pitchFamily="34" charset="0"/>
              </a:rPr>
              <a:t>Κλασική Κρυπτογραφία</a:t>
            </a:r>
            <a:endParaRPr>
              <a:latin typeface="Calibri" pitchFamily="34" charset="0"/>
            </a:endParaRPr>
          </a:p>
        </p:txBody>
      </p:sp>
      <p:sp>
        <p:nvSpPr>
          <p:cNvPr id="115" name="Shape 115"/>
          <p:cNvSpPr txBox="1">
            <a:spLocks noGrp="1"/>
          </p:cNvSpPr>
          <p:nvPr>
            <p:ph type="body" idx="1"/>
          </p:nvPr>
        </p:nvSpPr>
        <p:spPr>
          <a:xfrm>
            <a:off x="311700" y="1152475"/>
            <a:ext cx="8465700" cy="45063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457200" lvl="0" indent="-323850" rtl="0">
              <a:spcBef>
                <a:spcPts val="0"/>
              </a:spcBef>
              <a:spcAft>
                <a:spcPts val="0"/>
              </a:spcAft>
              <a:buClr>
                <a:srgbClr val="000000"/>
              </a:buClr>
              <a:buSzPts val="1500"/>
              <a:buChar char="●"/>
            </a:pPr>
            <a:r>
              <a:rPr lang="el" sz="1500" dirty="0">
                <a:solidFill>
                  <a:srgbClr val="000000"/>
                </a:solidFill>
                <a:latin typeface="Calibri" pitchFamily="34" charset="0"/>
              </a:rPr>
              <a:t>Ασχολείται με το σχεδιασμό πρωτοκόλλων, τα οποία εξασφαλίζουν ασφαλή επικοινωνία μεταξύ 2 ή περισσότερων οντοτήτων. </a:t>
            </a:r>
            <a:endParaRPr sz="1500">
              <a:solidFill>
                <a:srgbClr val="000000"/>
              </a:solidFill>
              <a:latin typeface="Calibri" pitchFamily="34" charset="0"/>
            </a:endParaRPr>
          </a:p>
          <a:p>
            <a:pPr marL="457200" lvl="0" indent="-323850" rtl="0">
              <a:spcBef>
                <a:spcPts val="0"/>
              </a:spcBef>
              <a:spcAft>
                <a:spcPts val="0"/>
              </a:spcAft>
              <a:buClr>
                <a:srgbClr val="000000"/>
              </a:buClr>
              <a:buSzPts val="1500"/>
              <a:buChar char="●"/>
            </a:pPr>
            <a:r>
              <a:rPr lang="el" sz="1500" dirty="0">
                <a:solidFill>
                  <a:srgbClr val="000000"/>
                </a:solidFill>
                <a:latin typeface="Calibri" pitchFamily="34" charset="0"/>
              </a:rPr>
              <a:t>Τα πρωτόκολλα που χρησιμοποιούνται χωρίζονται χοντρικά σε 2 κατηγορίες: πρωτόκολλα δημοσίου και ιδιωτικού κλειδιού.</a:t>
            </a:r>
            <a:endParaRPr sz="1500">
              <a:solidFill>
                <a:srgbClr val="000000"/>
              </a:solidFill>
              <a:latin typeface="Calibri" pitchFamily="34" charset="0"/>
            </a:endParaRPr>
          </a:p>
          <a:p>
            <a:pPr marL="457200" lvl="0" indent="-323850" rtl="0">
              <a:spcBef>
                <a:spcPts val="0"/>
              </a:spcBef>
              <a:spcAft>
                <a:spcPts val="0"/>
              </a:spcAft>
              <a:buClr>
                <a:srgbClr val="000000"/>
              </a:buClr>
              <a:buSzPts val="1500"/>
              <a:buChar char="●"/>
            </a:pPr>
            <a:r>
              <a:rPr lang="el" sz="1500" dirty="0">
                <a:solidFill>
                  <a:srgbClr val="000000"/>
                </a:solidFill>
                <a:latin typeface="Calibri" pitchFamily="34" charset="0"/>
              </a:rPr>
              <a:t>Στα πρωτόκολλα ιδιωτικού κλειδιού οι οντότητες που επικοινωνούν μεταξύ τους έχουν ανταλλάξει από πριν κάποιο μυστικό κλειδί. Η ασφάλειά τους στηρίζεται στο γεγονός ότι ένας αντίπαλος πρέπει να δοκιμάσει όλα τα πιθανά κλειδιά για να αποκρυπτογραφήσει το μήνυμα. </a:t>
            </a:r>
            <a:endParaRPr sz="1500">
              <a:solidFill>
                <a:srgbClr val="000000"/>
              </a:solidFill>
              <a:latin typeface="Calibri" pitchFamily="34" charset="0"/>
            </a:endParaRPr>
          </a:p>
          <a:p>
            <a:pPr marL="457200" lvl="0" indent="-323850" rtl="0">
              <a:spcBef>
                <a:spcPts val="0"/>
              </a:spcBef>
              <a:spcAft>
                <a:spcPts val="0"/>
              </a:spcAft>
              <a:buClr>
                <a:srgbClr val="000000"/>
              </a:buClr>
              <a:buSzPts val="1500"/>
              <a:buChar char="●"/>
            </a:pPr>
            <a:r>
              <a:rPr lang="el" sz="1500" dirty="0">
                <a:solidFill>
                  <a:srgbClr val="000000"/>
                </a:solidFill>
                <a:latin typeface="Calibri" pitchFamily="34" charset="0"/>
              </a:rPr>
              <a:t>Στα πρωτόκολλα δημοσίου κλειδιού οι οντότητες δεν ανταλλάσουν κάποιο μυστικό από πριν. Η ασφάλεια των πρωτοκόλλων αυτών βασίζεται στη δυσκολία επίλυσης αλγοριθμικών προβλημάτων.</a:t>
            </a:r>
            <a:endParaRPr sz="1500">
              <a:solidFill>
                <a:srgbClr val="000000"/>
              </a:solidFill>
              <a:latin typeface="Calibri" pitchFamily="34" charset="0"/>
            </a:endParaRPr>
          </a:p>
          <a:p>
            <a:pPr marL="457200" lvl="0" indent="-323850">
              <a:spcBef>
                <a:spcPts val="0"/>
              </a:spcBef>
              <a:spcAft>
                <a:spcPts val="0"/>
              </a:spcAft>
              <a:buClr>
                <a:srgbClr val="000000"/>
              </a:buClr>
              <a:buSzPts val="1500"/>
              <a:buChar char="●"/>
            </a:pPr>
            <a:r>
              <a:rPr lang="el" sz="1500" dirty="0">
                <a:solidFill>
                  <a:srgbClr val="000000"/>
                </a:solidFill>
                <a:latin typeface="Calibri" pitchFamily="34" charset="0"/>
              </a:rPr>
              <a:t>Παραδείγματα: RSA στηρίζεται στη δυσκολία παραγοντοποίσης ενός σύνθετου αριθμού, El Gamal στη δυσκολία επίλυσης του προβλήματος του διακριτού λογαρίθμου. </a:t>
            </a:r>
            <a:endParaRPr sz="1500">
              <a:solidFill>
                <a:srgbClr val="000000"/>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2109</Words>
  <PresentationFormat>Προβολή στην οθόνη (16:9)</PresentationFormat>
  <Paragraphs>117</Paragraphs>
  <Slides>23</Slides>
  <Notes>22</Notes>
  <HiddenSlides>0</HiddenSlides>
  <MMClips>0</MMClips>
  <ScaleCrop>false</ScaleCrop>
  <HeadingPairs>
    <vt:vector size="4" baseType="variant">
      <vt:variant>
        <vt:lpstr>Θέμα</vt:lpstr>
      </vt:variant>
      <vt:variant>
        <vt:i4>1</vt:i4>
      </vt:variant>
      <vt:variant>
        <vt:lpstr>Τίτλοι διαφανειών</vt:lpstr>
      </vt:variant>
      <vt:variant>
        <vt:i4>23</vt:i4>
      </vt:variant>
    </vt:vector>
  </HeadingPairs>
  <TitlesOfParts>
    <vt:vector size="24" baseType="lpstr">
      <vt:lpstr>Simple Light</vt:lpstr>
      <vt:lpstr>Introduction to Quantum Cryptography</vt:lpstr>
      <vt:lpstr>Ένα κβαντικό σύμπαν</vt:lpstr>
      <vt:lpstr>Η γάτα του Schrodinger</vt:lpstr>
      <vt:lpstr>Και τι μας νοιάζουν όλα αυτά?</vt:lpstr>
      <vt:lpstr>Τι είναι ένα qubit?</vt:lpstr>
      <vt:lpstr>Πώς μοιάζει ένα qubit?</vt:lpstr>
      <vt:lpstr>Μέτρηση ενός qubit</vt:lpstr>
      <vt:lpstr>Μια απλή εφαρμογή </vt:lpstr>
      <vt:lpstr>Κλασική Κρυπτογραφία</vt:lpstr>
      <vt:lpstr>Κβαντικοί υπολογιστές και Κρυπτογραφία</vt:lpstr>
      <vt:lpstr>Key Distribution: Ορισμός</vt:lpstr>
      <vt:lpstr>Πρωτόκολλο BB84(1)</vt:lpstr>
      <vt:lpstr>Πρωτόκολλο BB84(2)</vt:lpstr>
      <vt:lpstr>Πρωτόκολλο BB84(3)</vt:lpstr>
      <vt:lpstr>Πρωτόκολλο BB84(4)</vt:lpstr>
      <vt:lpstr>Πρωτόκολλο BB84(5)</vt:lpstr>
      <vt:lpstr>Πρωτόκολλο BB84(6)</vt:lpstr>
      <vt:lpstr>Η Post Quantum εποχή</vt:lpstr>
      <vt:lpstr>Η Post Quantum εποχή </vt:lpstr>
      <vt:lpstr>Συστήματα δημοσίου κλειδιού</vt:lpstr>
      <vt:lpstr>Συστήματα ιδιωτικού κλειδιού</vt:lpstr>
      <vt:lpstr>Κλείνοντας...</vt:lpstr>
      <vt:lpstr>Βιβλιογραφία</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and Post Quantum Cryptography</dc:title>
  <cp:lastModifiedBy>v k</cp:lastModifiedBy>
  <cp:revision>28</cp:revision>
  <dcterms:modified xsi:type="dcterms:W3CDTF">2018-03-14T22:23:30Z</dcterms:modified>
</cp:coreProperties>
</file>