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Amasis MT Pro Light" panose="02040304050005020304" pitchFamily="18" charset="0"/>
      <p:regular r:id="rId6"/>
      <p:italic r:id="rId7"/>
    </p:embeddedFont>
    <p:embeddedFont>
      <p:font typeface="Calibri" panose="020F0502020204030204" pitchFamily="34" charset="0"/>
      <p:regular r:id="rId8"/>
      <p:bold r:id="rId9"/>
      <p:italic r:id="rId10"/>
      <p:boldItalic r:id="rId11"/>
    </p:embeddedFont>
    <p:embeddedFont>
      <p:font typeface="Montserrat" panose="00000500000000000000" pitchFamily="2" charset="0"/>
      <p:regular r:id="rId12"/>
    </p:embeddedFont>
    <p:embeddedFont>
      <p:font typeface="Montserrat Classic Bold" panose="020B0604020202020204" charset="0"/>
      <p:regular r:id="rId13"/>
    </p:embeddedFont>
    <p:embeddedFont>
      <p:font typeface="Montserrat Extra-Bold" panose="020B0604020202020204" charset="0"/>
      <p:regular r:id="rId14"/>
    </p:embeddedFont>
    <p:embeddedFont>
      <p:font typeface="Montserrat Extra-Bold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16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79970">
            <a:off x="-2556166" y="7249686"/>
            <a:ext cx="10122815" cy="8705621"/>
          </a:xfrm>
          <a:prstGeom prst="rect">
            <a:avLst/>
          </a:prstGeom>
        </p:spPr>
      </p:pic>
      <p:pic>
        <p:nvPicPr>
          <p:cNvPr id="1026" name="Picture 2" descr="Black cat icon.">
            <a:extLst>
              <a:ext uri="{FF2B5EF4-FFF2-40B4-BE49-F238E27FC236}">
                <a16:creationId xmlns:a16="http://schemas.microsoft.com/office/drawing/2014/main" id="{F65E9DA9-1FF8-1728-BEA3-81FE6FD16D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7087282"/>
            <a:ext cx="1066634" cy="8365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p:cNvSpPr txBox="1"/>
          <p:nvPr/>
        </p:nvSpPr>
        <p:spPr>
          <a:xfrm>
            <a:off x="1028700" y="3094075"/>
            <a:ext cx="12731784" cy="1795363"/>
          </a:xfrm>
          <a:prstGeom prst="rect">
            <a:avLst/>
          </a:prstGeom>
        </p:spPr>
        <p:txBody>
          <a:bodyPr lIns="0" tIns="0" rIns="0" bIns="0" rtlCol="0" anchor="t">
            <a:spAutoFit/>
          </a:bodyPr>
          <a:lstStyle/>
          <a:p>
            <a:pPr>
              <a:lnSpc>
                <a:spcPts val="13982"/>
              </a:lnSpc>
            </a:pPr>
            <a:r>
              <a:rPr lang="en-US" sz="12158" dirty="0">
                <a:solidFill>
                  <a:srgbClr val="000000"/>
                </a:solidFill>
                <a:latin typeface="Montserrat Extra-Bold Bold"/>
              </a:rPr>
              <a:t>A/B Testing</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79970">
            <a:off x="9938934" y="-6650196"/>
            <a:ext cx="10122815" cy="8705621"/>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2029050" y="3328556"/>
            <a:ext cx="4099837" cy="41148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3286565"/>
            <a:ext cx="1653401" cy="4114800"/>
          </a:xfrm>
          <a:prstGeom prst="rect">
            <a:avLst/>
          </a:prstGeom>
        </p:spPr>
      </p:pic>
      <p:sp>
        <p:nvSpPr>
          <p:cNvPr id="8" name="TextBox 8"/>
          <p:cNvSpPr txBox="1"/>
          <p:nvPr/>
        </p:nvSpPr>
        <p:spPr>
          <a:xfrm>
            <a:off x="1028700" y="5551184"/>
            <a:ext cx="9528177" cy="2114874"/>
          </a:xfrm>
          <a:prstGeom prst="rect">
            <a:avLst/>
          </a:prstGeom>
        </p:spPr>
        <p:txBody>
          <a:bodyPr lIns="0" tIns="0" rIns="0" bIns="0" rtlCol="0" anchor="t">
            <a:spAutoFit/>
          </a:bodyPr>
          <a:lstStyle/>
          <a:p>
            <a:pPr>
              <a:lnSpc>
                <a:spcPts val="4200"/>
              </a:lnSpc>
            </a:pPr>
            <a:r>
              <a:rPr lang="en-US" sz="3000" dirty="0">
                <a:solidFill>
                  <a:srgbClr val="000000"/>
                </a:solidFill>
                <a:latin typeface="Montserrat"/>
              </a:rPr>
              <a:t>Alex</a:t>
            </a:r>
          </a:p>
          <a:p>
            <a:pPr>
              <a:lnSpc>
                <a:spcPts val="4200"/>
              </a:lnSpc>
            </a:pPr>
            <a:r>
              <a:rPr lang="en-US" sz="3000" dirty="0">
                <a:solidFill>
                  <a:srgbClr val="000000"/>
                </a:solidFill>
                <a:latin typeface="Montserrat"/>
              </a:rPr>
              <a:t>Iuri</a:t>
            </a:r>
          </a:p>
          <a:p>
            <a:pPr>
              <a:lnSpc>
                <a:spcPts val="4200"/>
              </a:lnSpc>
            </a:pPr>
            <a:r>
              <a:rPr lang="en-US" sz="3000" dirty="0">
                <a:solidFill>
                  <a:srgbClr val="000000"/>
                </a:solidFill>
                <a:latin typeface="Montserrat"/>
              </a:rPr>
              <a:t>Radka</a:t>
            </a:r>
          </a:p>
          <a:p>
            <a:pPr>
              <a:lnSpc>
                <a:spcPts val="4200"/>
              </a:lnSpc>
            </a:pPr>
            <a:r>
              <a:rPr lang="en-US" sz="3000" dirty="0">
                <a:solidFill>
                  <a:srgbClr val="000000"/>
                </a:solidFill>
                <a:latin typeface="Montserrat"/>
              </a:rPr>
              <a:t>Mimi</a:t>
            </a:r>
          </a:p>
        </p:txBody>
      </p:sp>
      <p:sp>
        <p:nvSpPr>
          <p:cNvPr id="9" name="TextBox 9"/>
          <p:cNvSpPr txBox="1"/>
          <p:nvPr/>
        </p:nvSpPr>
        <p:spPr>
          <a:xfrm>
            <a:off x="1028700" y="2325074"/>
            <a:ext cx="11000350" cy="478593"/>
          </a:xfrm>
          <a:prstGeom prst="rect">
            <a:avLst/>
          </a:prstGeom>
        </p:spPr>
        <p:txBody>
          <a:bodyPr lIns="0" tIns="0" rIns="0" bIns="0" rtlCol="0" anchor="t">
            <a:spAutoFit/>
          </a:bodyPr>
          <a:lstStyle/>
          <a:p>
            <a:pPr>
              <a:lnSpc>
                <a:spcPts val="4200"/>
              </a:lnSpc>
            </a:pPr>
            <a:r>
              <a:rPr lang="en-US" sz="3000" dirty="0">
                <a:solidFill>
                  <a:srgbClr val="000000"/>
                </a:solidFill>
                <a:latin typeface="Montserrat Classic Bold"/>
              </a:rPr>
              <a:t>Questions and answers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812" b="7812"/>
          <a:stretch>
            <a:fillRect/>
          </a:stretch>
        </p:blipFill>
        <p:spPr>
          <a:xfrm>
            <a:off x="-27709" y="381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79970">
            <a:off x="-2308848" y="7811053"/>
            <a:ext cx="10122815" cy="8705621"/>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86565"/>
            <a:ext cx="1653401" cy="4114800"/>
          </a:xfrm>
          <a:prstGeom prst="rect">
            <a:avLst/>
          </a:prstGeom>
        </p:spPr>
      </p:pic>
      <p:grpSp>
        <p:nvGrpSpPr>
          <p:cNvPr id="5" name="Group 5"/>
          <p:cNvGrpSpPr/>
          <p:nvPr/>
        </p:nvGrpSpPr>
        <p:grpSpPr>
          <a:xfrm>
            <a:off x="11247521" y="2781300"/>
            <a:ext cx="6510947" cy="4463875"/>
            <a:chOff x="0" y="0"/>
            <a:chExt cx="8681263" cy="5951833"/>
          </a:xfrm>
        </p:grpSpPr>
        <p:pic>
          <p:nvPicPr>
            <p:cNvPr id="6" name="Picture 6"/>
            <p:cNvPicPr>
              <a:picLocks noChangeAspect="1"/>
            </p:cNvPicPr>
            <p:nvPr/>
          </p:nvPicPr>
          <p:blipFill>
            <a:blip r:embed="rId7"/>
            <a:srcRect l="1380" r="1380"/>
            <a:stretch>
              <a:fillRect/>
            </a:stretch>
          </p:blipFill>
          <p:spPr>
            <a:xfrm>
              <a:off x="0" y="0"/>
              <a:ext cx="8681263" cy="5951833"/>
            </a:xfrm>
            <a:prstGeom prst="rect">
              <a:avLst/>
            </a:prstGeom>
          </p:spPr>
        </p:pic>
      </p:grpSp>
      <p:sp>
        <p:nvSpPr>
          <p:cNvPr id="10" name="TextBox 10"/>
          <p:cNvSpPr txBox="1"/>
          <p:nvPr/>
        </p:nvSpPr>
        <p:spPr>
          <a:xfrm>
            <a:off x="382501" y="1557760"/>
            <a:ext cx="10363200" cy="861774"/>
          </a:xfrm>
          <a:prstGeom prst="rect">
            <a:avLst/>
          </a:prstGeom>
        </p:spPr>
        <p:txBody>
          <a:bodyPr wrap="square" lIns="0" tIns="0" rIns="0" bIns="0" rtlCol="0" anchor="t">
            <a:spAutoFit/>
          </a:bodyPr>
          <a:lstStyle/>
          <a:p>
            <a:r>
              <a:rPr lang="en-US" sz="2800" dirty="0">
                <a:solidFill>
                  <a:srgbClr val="000000"/>
                </a:solidFill>
                <a:latin typeface="Montserrat Extra-Bold"/>
              </a:rPr>
              <a:t>How can we show one version to a selected group of users and another version to a different group? </a:t>
            </a:r>
          </a:p>
        </p:txBody>
      </p:sp>
      <p:sp>
        <p:nvSpPr>
          <p:cNvPr id="12" name="Textfeld 11">
            <a:extLst>
              <a:ext uri="{FF2B5EF4-FFF2-40B4-BE49-F238E27FC236}">
                <a16:creationId xmlns:a16="http://schemas.microsoft.com/office/drawing/2014/main" id="{667AC0C2-07C9-8432-181C-45875A39FB6E}"/>
              </a:ext>
            </a:extLst>
          </p:cNvPr>
          <p:cNvSpPr txBox="1"/>
          <p:nvPr/>
        </p:nvSpPr>
        <p:spPr>
          <a:xfrm>
            <a:off x="382500" y="2666999"/>
            <a:ext cx="10363199" cy="5632311"/>
          </a:xfrm>
          <a:prstGeom prst="rect">
            <a:avLst/>
          </a:prstGeom>
          <a:noFill/>
        </p:spPr>
        <p:txBody>
          <a:bodyPr wrap="square">
            <a:spAutoFit/>
          </a:bodyPr>
          <a:lstStyle/>
          <a:p>
            <a:pPr algn="l"/>
            <a:r>
              <a:rPr lang="en-US" sz="2000" b="0" i="0" dirty="0">
                <a:effectLst/>
                <a:latin typeface="Amasis MT Pro Light" panose="020B0604020202020204" pitchFamily="18" charset="0"/>
              </a:rPr>
              <a:t>To show one version to a selected group of users and another version to a different group, you can use a tool that allows you to randomly assign users to the different groups. For example, you can use a website or app that has built-in A/B testing capabilities, or you can use a third-party A/B testing tool.</a:t>
            </a:r>
          </a:p>
          <a:p>
            <a:pPr algn="l"/>
            <a:endParaRPr lang="en-US" sz="2000" b="0" i="0" dirty="0">
              <a:effectLst/>
              <a:latin typeface="Amasis MT Pro Light" panose="020B0604020202020204" pitchFamily="18" charset="0"/>
            </a:endParaRPr>
          </a:p>
          <a:p>
            <a:pPr algn="l"/>
            <a:r>
              <a:rPr lang="en-US" sz="2000" b="0" i="0" dirty="0">
                <a:effectLst/>
                <a:latin typeface="Amasis MT Pro Light" panose="020B0604020202020204" pitchFamily="18" charset="0"/>
              </a:rPr>
              <a:t>Once you have set up the A/B testing tool, you can create the two versions of the website or app that you want to test. You can then specify the percentage of users who should be assigned to each group, and the tool will automatically assign users to the appropriate group and show them the appropriate version.</a:t>
            </a:r>
          </a:p>
          <a:p>
            <a:pPr algn="l"/>
            <a:endParaRPr lang="en-US" sz="2000" b="0" i="0" dirty="0">
              <a:effectLst/>
              <a:latin typeface="Amasis MT Pro Light" panose="020B0604020202020204" pitchFamily="18" charset="0"/>
            </a:endParaRPr>
          </a:p>
          <a:p>
            <a:pPr algn="l"/>
            <a:r>
              <a:rPr lang="en-US" sz="2000" b="0" i="0" dirty="0">
                <a:effectLst/>
                <a:latin typeface="Amasis MT Pro Light" panose="020B0604020202020204" pitchFamily="18" charset="0"/>
              </a:rPr>
              <a:t>To analyze the results of the A/B test, you can use the data collected by the tool to compare the performance of the two versions. This can help you determine which version is more effective and make informed decisions about which version to use in the future.</a:t>
            </a:r>
          </a:p>
          <a:p>
            <a:pPr algn="l"/>
            <a:endParaRPr lang="en-US" sz="2000" b="0" i="0" dirty="0">
              <a:effectLst/>
              <a:latin typeface="Amasis MT Pro Light" panose="020B0604020202020204" pitchFamily="18" charset="0"/>
            </a:endParaRPr>
          </a:p>
          <a:p>
            <a:pPr algn="l"/>
            <a:r>
              <a:rPr lang="en-US" sz="2000" dirty="0">
                <a:latin typeface="Amasis MT Pro Light" panose="020B0604020202020204" pitchFamily="18" charset="0"/>
              </a:rPr>
              <a:t>There are many tools that you can use for A/B testing. Some popular options include </a:t>
            </a:r>
            <a:r>
              <a:rPr lang="en-US" sz="2000" b="1" dirty="0">
                <a:latin typeface="Amasis MT Pro Light" panose="020B0604020202020204" pitchFamily="18" charset="0"/>
              </a:rPr>
              <a:t>Google Optimize, Optimizely, and VWO.</a:t>
            </a:r>
            <a:r>
              <a:rPr lang="en-US" sz="2000" dirty="0">
                <a:latin typeface="Amasis MT Pro Light" panose="020B0604020202020204" pitchFamily="18" charset="0"/>
              </a:rPr>
              <a:t> These tools allow you to easily set up and manage A/B tests, and they provide features like real-time reporting and statistical analysis to help you analyze the results of your tests.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812" b="7812"/>
          <a:stretch>
            <a:fillRect/>
          </a:stretch>
        </p:blipFill>
        <p:spPr>
          <a:xfrm>
            <a:off x="-228600" y="-14097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79970">
            <a:off x="-2385048" y="7935486"/>
            <a:ext cx="10122815" cy="8705621"/>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86565"/>
            <a:ext cx="1653401" cy="4114800"/>
          </a:xfrm>
          <a:prstGeom prst="rect">
            <a:avLst/>
          </a:prstGeom>
        </p:spPr>
      </p:pic>
      <p:grpSp>
        <p:nvGrpSpPr>
          <p:cNvPr id="7" name="Group 7"/>
          <p:cNvGrpSpPr/>
          <p:nvPr/>
        </p:nvGrpSpPr>
        <p:grpSpPr>
          <a:xfrm>
            <a:off x="11381851" y="2777836"/>
            <a:ext cx="6510947" cy="4463875"/>
            <a:chOff x="0" y="0"/>
            <a:chExt cx="8681263" cy="5951833"/>
          </a:xfrm>
        </p:grpSpPr>
        <p:pic>
          <p:nvPicPr>
            <p:cNvPr id="8" name="Picture 8"/>
            <p:cNvPicPr>
              <a:picLocks noChangeAspect="1"/>
            </p:cNvPicPr>
            <p:nvPr/>
          </p:nvPicPr>
          <p:blipFill>
            <a:blip r:embed="rId7"/>
            <a:srcRect l="1365" r="1365"/>
            <a:stretch>
              <a:fillRect/>
            </a:stretch>
          </p:blipFill>
          <p:spPr>
            <a:xfrm>
              <a:off x="0" y="0"/>
              <a:ext cx="8681263" cy="5951833"/>
            </a:xfrm>
            <a:prstGeom prst="rect">
              <a:avLst/>
            </a:prstGeom>
          </p:spPr>
        </p:pic>
      </p:grpSp>
      <p:sp>
        <p:nvSpPr>
          <p:cNvPr id="10" name="TextBox 10"/>
          <p:cNvSpPr txBox="1"/>
          <p:nvPr/>
        </p:nvSpPr>
        <p:spPr>
          <a:xfrm>
            <a:off x="228600" y="1293698"/>
            <a:ext cx="11141459" cy="1146404"/>
          </a:xfrm>
          <a:prstGeom prst="rect">
            <a:avLst/>
          </a:prstGeom>
        </p:spPr>
        <p:txBody>
          <a:bodyPr lIns="0" tIns="0" rIns="0" bIns="0" rtlCol="0" anchor="t">
            <a:spAutoFit/>
          </a:bodyPr>
          <a:lstStyle/>
          <a:p>
            <a:pPr>
              <a:lnSpc>
                <a:spcPts val="4550"/>
              </a:lnSpc>
            </a:pPr>
            <a:r>
              <a:rPr lang="en-US" sz="3600" dirty="0">
                <a:solidFill>
                  <a:srgbClr val="000000"/>
                </a:solidFill>
                <a:latin typeface="Montserrat Extra-Bold"/>
              </a:rPr>
              <a:t>Which metric should we chose to compare the different versions?</a:t>
            </a:r>
            <a:endParaRPr lang="en-US" sz="3500" dirty="0">
              <a:solidFill>
                <a:srgbClr val="000000"/>
              </a:solidFill>
              <a:latin typeface="Montserrat"/>
            </a:endParaRPr>
          </a:p>
        </p:txBody>
      </p:sp>
      <p:sp>
        <p:nvSpPr>
          <p:cNvPr id="12" name="Textfeld 11">
            <a:extLst>
              <a:ext uri="{FF2B5EF4-FFF2-40B4-BE49-F238E27FC236}">
                <a16:creationId xmlns:a16="http://schemas.microsoft.com/office/drawing/2014/main" id="{B0336973-5352-EF3F-301C-1EF61150D79A}"/>
              </a:ext>
            </a:extLst>
          </p:cNvPr>
          <p:cNvSpPr txBox="1"/>
          <p:nvPr/>
        </p:nvSpPr>
        <p:spPr>
          <a:xfrm>
            <a:off x="228600" y="2705100"/>
            <a:ext cx="10668000" cy="5847755"/>
          </a:xfrm>
          <a:prstGeom prst="rect">
            <a:avLst/>
          </a:prstGeom>
          <a:noFill/>
        </p:spPr>
        <p:txBody>
          <a:bodyPr wrap="square">
            <a:spAutoFit/>
          </a:bodyPr>
          <a:lstStyle/>
          <a:p>
            <a:pPr algn="l"/>
            <a:r>
              <a:rPr lang="en-US" sz="2200" b="0" i="0" dirty="0">
                <a:effectLst/>
                <a:latin typeface="Amasis MT Pro Light" panose="02040304050005020304" pitchFamily="18" charset="0"/>
              </a:rPr>
              <a:t>Some common metrics used in A/B testing include:</a:t>
            </a:r>
          </a:p>
          <a:p>
            <a:pPr algn="l"/>
            <a:endParaRPr lang="en-US" sz="2200" b="0" i="0" dirty="0">
              <a:effectLst/>
              <a:latin typeface="Amasis MT Pro Light" panose="02040304050005020304" pitchFamily="18" charset="0"/>
            </a:endParaRPr>
          </a:p>
          <a:p>
            <a:pPr algn="l">
              <a:buFont typeface="Arial" panose="020B0604020202020204" pitchFamily="34" charset="0"/>
              <a:buChar char="•"/>
            </a:pPr>
            <a:r>
              <a:rPr lang="en-US" sz="2200" b="1" i="0" dirty="0">
                <a:effectLst/>
                <a:latin typeface="Amasis MT Pro Light" panose="02040304050005020304" pitchFamily="18" charset="0"/>
              </a:rPr>
              <a:t>Conversion rate: </a:t>
            </a:r>
            <a:r>
              <a:rPr lang="en-US" sz="2200" b="0" i="0" dirty="0">
                <a:effectLst/>
                <a:latin typeface="Amasis MT Pro Light" panose="02040304050005020304" pitchFamily="18" charset="0"/>
              </a:rPr>
              <a:t>This is the percentage of users who take a desired action, such as making a purchase or signing up for a newsletter. This is a good metric to use if your goal is to increase the number of users who complete a specific action on your website or app.</a:t>
            </a:r>
          </a:p>
          <a:p>
            <a:pPr algn="l">
              <a:buFont typeface="Arial" panose="020B0604020202020204" pitchFamily="34" charset="0"/>
              <a:buChar char="•"/>
            </a:pPr>
            <a:endParaRPr lang="en-US" sz="2200" b="0" i="0" dirty="0">
              <a:effectLst/>
              <a:latin typeface="Amasis MT Pro Light" panose="02040304050005020304" pitchFamily="18" charset="0"/>
            </a:endParaRPr>
          </a:p>
          <a:p>
            <a:pPr algn="l">
              <a:buFont typeface="Arial" panose="020B0604020202020204" pitchFamily="34" charset="0"/>
              <a:buChar char="•"/>
            </a:pPr>
            <a:r>
              <a:rPr lang="en-US" sz="2200" b="1" i="0" dirty="0">
                <a:effectLst/>
                <a:latin typeface="Amasis MT Pro Light" panose="02040304050005020304" pitchFamily="18" charset="0"/>
              </a:rPr>
              <a:t>Click-through rate: </a:t>
            </a:r>
            <a:r>
              <a:rPr lang="en-US" sz="2200" b="0" i="0" dirty="0">
                <a:effectLst/>
                <a:latin typeface="Amasis MT Pro Light" panose="02040304050005020304" pitchFamily="18" charset="0"/>
              </a:rPr>
              <a:t>This is the percentage of users who click on a specific element, such as a button or link, on your website or app. This is a good metric to use if your goal is to increase user engagement with a specific feature or element.</a:t>
            </a:r>
          </a:p>
          <a:p>
            <a:pPr algn="l">
              <a:buFont typeface="Arial" panose="020B0604020202020204" pitchFamily="34" charset="0"/>
              <a:buChar char="•"/>
            </a:pPr>
            <a:endParaRPr lang="en-US" sz="2200" b="0" i="0" dirty="0">
              <a:effectLst/>
              <a:latin typeface="Amasis MT Pro Light" panose="02040304050005020304" pitchFamily="18" charset="0"/>
            </a:endParaRPr>
          </a:p>
          <a:p>
            <a:pPr algn="l">
              <a:buFont typeface="Arial" panose="020B0604020202020204" pitchFamily="34" charset="0"/>
              <a:buChar char="•"/>
            </a:pPr>
            <a:r>
              <a:rPr lang="en-US" sz="2200" b="1" i="0" dirty="0">
                <a:effectLst/>
                <a:latin typeface="Amasis MT Pro Light" panose="02040304050005020304" pitchFamily="18" charset="0"/>
              </a:rPr>
              <a:t>Time on site: </a:t>
            </a:r>
            <a:r>
              <a:rPr lang="en-US" sz="2200" b="0" i="0" dirty="0">
                <a:effectLst/>
                <a:latin typeface="Amasis MT Pro Light" panose="02040304050005020304" pitchFamily="18" charset="0"/>
              </a:rPr>
              <a:t>This is the amount of time that users spend on your website or app. This is a good metric to use if your goal is to increase user engagement and keep users on your site for longer periods of time.</a:t>
            </a:r>
          </a:p>
          <a:p>
            <a:pPr algn="l">
              <a:buFont typeface="Arial" panose="020B0604020202020204" pitchFamily="34" charset="0"/>
              <a:buChar char="•"/>
            </a:pPr>
            <a:endParaRPr lang="en-US" sz="2200" b="0" i="0" dirty="0">
              <a:effectLst/>
              <a:latin typeface="Amasis MT Pro Light" panose="02040304050005020304" pitchFamily="18" charset="0"/>
            </a:endParaRPr>
          </a:p>
          <a:p>
            <a:pPr algn="l">
              <a:buFont typeface="Arial" panose="020B0604020202020204" pitchFamily="34" charset="0"/>
              <a:buChar char="•"/>
            </a:pPr>
            <a:r>
              <a:rPr lang="en-US" sz="2200" b="1" i="0" dirty="0">
                <a:effectLst/>
                <a:latin typeface="Amasis MT Pro Light" panose="02040304050005020304" pitchFamily="18" charset="0"/>
              </a:rPr>
              <a:t>Bounce rate: </a:t>
            </a:r>
            <a:r>
              <a:rPr lang="en-US" sz="2200" b="0" i="0" dirty="0">
                <a:effectLst/>
                <a:latin typeface="Amasis MT Pro Light" panose="02040304050005020304" pitchFamily="18" charset="0"/>
              </a:rPr>
              <a:t>This is the percentage of users who visit your website or app and then leave without taking any other actions. This is a good metric to use if your goal is to reduce the number of users who leave your site without interacting with it.</a:t>
            </a:r>
          </a:p>
        </p:txBody>
      </p:sp>
    </p:spTree>
    <p:extLst>
      <p:ext uri="{BB962C8B-B14F-4D97-AF65-F5344CB8AC3E}">
        <p14:creationId xmlns:p14="http://schemas.microsoft.com/office/powerpoint/2010/main" val="25521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79970">
            <a:off x="-2556166" y="7249686"/>
            <a:ext cx="10122815" cy="8705621"/>
          </a:xfrm>
          <a:prstGeom prst="rect">
            <a:avLst/>
          </a:prstGeom>
        </p:spPr>
      </p:pic>
      <p:sp>
        <p:nvSpPr>
          <p:cNvPr id="4" name="TextBox 4"/>
          <p:cNvSpPr txBox="1"/>
          <p:nvPr/>
        </p:nvSpPr>
        <p:spPr>
          <a:xfrm>
            <a:off x="3429000" y="3162300"/>
            <a:ext cx="12731784" cy="3590727"/>
          </a:xfrm>
          <a:prstGeom prst="rect">
            <a:avLst/>
          </a:prstGeom>
        </p:spPr>
        <p:txBody>
          <a:bodyPr lIns="0" tIns="0" rIns="0" bIns="0" rtlCol="0" anchor="t">
            <a:spAutoFit/>
          </a:bodyPr>
          <a:lstStyle/>
          <a:p>
            <a:pPr>
              <a:lnSpc>
                <a:spcPts val="13982"/>
              </a:lnSpc>
            </a:pPr>
            <a:r>
              <a:rPr lang="en-US" sz="12158" dirty="0">
                <a:solidFill>
                  <a:srgbClr val="000000"/>
                </a:solidFill>
                <a:latin typeface="Montserrat Extra-Bold Bold"/>
              </a:rPr>
              <a:t>Thank you for your attention</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79970">
            <a:off x="9938934" y="-6650196"/>
            <a:ext cx="10122815" cy="8705621"/>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86565"/>
            <a:ext cx="1653401" cy="4114800"/>
          </a:xfrm>
          <a:prstGeom prst="rect">
            <a:avLst/>
          </a:prstGeom>
        </p:spPr>
      </p:pic>
    </p:spTree>
    <p:extLst>
      <p:ext uri="{BB962C8B-B14F-4D97-AF65-F5344CB8AC3E}">
        <p14:creationId xmlns:p14="http://schemas.microsoft.com/office/powerpoint/2010/main" val="137527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Benutzerdefiniert</PresentationFormat>
  <Paragraphs>25</Paragraphs>
  <Slides>4</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vt:i4>
      </vt:variant>
    </vt:vector>
  </HeadingPairs>
  <TitlesOfParts>
    <vt:vector size="12" baseType="lpstr">
      <vt:lpstr>Calibri</vt:lpstr>
      <vt:lpstr>Montserrat Extra-Bold</vt:lpstr>
      <vt:lpstr>Amasis MT Pro Light</vt:lpstr>
      <vt:lpstr>Montserrat</vt:lpstr>
      <vt:lpstr>Montserrat Classic Bold</vt:lpstr>
      <vt:lpstr>Montserrat Extra-Bold Bold</vt:lpstr>
      <vt:lpstr>Arial</vt:lpstr>
      <vt:lpstr>Office Theme</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Iuri Ribeiro</dc:creator>
  <cp:lastModifiedBy>Iuri Ribeiro</cp:lastModifiedBy>
  <cp:revision>2</cp:revision>
  <dcterms:created xsi:type="dcterms:W3CDTF">2006-08-16T00:00:00Z</dcterms:created>
  <dcterms:modified xsi:type="dcterms:W3CDTF">2022-12-12T10:23:11Z</dcterms:modified>
  <dc:identifier>DAFUis9EcxQ</dc:identifier>
</cp:coreProperties>
</file>