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7945-59DC-4A2A-B5C8-9EC8422E2DB4}" type="datetimeFigureOut">
              <a:rPr lang="ro-RO" smtClean="0"/>
              <a:t>10.02.2019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8354-0DDD-4F56-854A-9EE0DD2229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14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84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Demo 1 LSB, 2 LSB, 4 LSB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659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cuvintele grecești </a:t>
            </a:r>
            <a:r>
              <a:rPr lang="ro-RO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steganos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ascunde) și </a:t>
            </a:r>
            <a:r>
              <a:rPr lang="ro-RO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graphia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(scris) - arta comunicării ascunse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- adaugarea</a:t>
            </a:r>
            <a:r>
              <a:rPr lang="ro-R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sunete ce se afla inafara frecventelor auzite de om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– in frameuri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imagini</a:t>
            </a:r>
          </a:p>
          <a:p>
            <a:endParaRPr lang="ro-R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869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Cripto</a:t>
            </a:r>
            <a:r>
              <a:rPr lang="ro-RO" baseline="0" dirty="0" smtClean="0"/>
              <a:t> is not invisible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525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MSE – rata de </a:t>
            </a:r>
            <a:r>
              <a:rPr lang="en-GB" dirty="0" err="1" smtClean="0"/>
              <a:t>eroare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totala</a:t>
            </a:r>
            <a:endParaRPr lang="en-GB" baseline="0" dirty="0" smtClean="0"/>
          </a:p>
          <a:p>
            <a:r>
              <a:rPr lang="en-GB" baseline="0" dirty="0" smtClean="0"/>
              <a:t>PNSR – </a:t>
            </a:r>
            <a:r>
              <a:rPr lang="en-GB" baseline="0" dirty="0" err="1" smtClean="0"/>
              <a:t>gradul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asemanare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191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Implementați pe grayscale fiindcă e slightly easier, dar algoritmii pot fi extinși</a:t>
            </a:r>
            <a:r>
              <a:rPr lang="ro-RO" baseline="0" dirty="0" smtClean="0"/>
              <a:t> să folosească componentele RGB</a:t>
            </a:r>
            <a:endParaRPr lang="ro-RO" dirty="0" smtClean="0"/>
          </a:p>
          <a:p>
            <a:r>
              <a:rPr lang="ro-RO" dirty="0" smtClean="0"/>
              <a:t>Convenții</a:t>
            </a:r>
            <a:r>
              <a:rPr lang="ro-RO" baseline="0" dirty="0" smtClean="0"/>
              <a:t> – lungimea mes pe 32 biți,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853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Urmărim să obținem imagini cât</a:t>
            </a:r>
            <a:r>
              <a:rPr lang="ro-RO" baseline="0" dirty="0" smtClean="0"/>
              <a:t> mai puțin modificate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97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256 * 256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528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768 * 512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978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58354-0DDD-4F56-854A-9EE0DD222908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293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745" y="1298448"/>
            <a:ext cx="8043303" cy="3255264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/>
              <a:t>Steganografie</a:t>
            </a:r>
            <a:br>
              <a:rPr lang="ro-RO" sz="4000" dirty="0" smtClean="0"/>
            </a:br>
            <a:r>
              <a:rPr lang="ro-RO" sz="4000" dirty="0" smtClean="0"/>
              <a:t>Alternative de comunicare confidențială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o-RO" dirty="0" smtClean="0"/>
              <a:t>      Coordonator:				            Student:</a:t>
            </a:r>
          </a:p>
          <a:p>
            <a:r>
              <a:rPr lang="ro-RO" dirty="0" smtClean="0"/>
              <a:t>Lect. Dr. Anca Ignat			Domnaru Alexandru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06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soluțiilor - </a:t>
            </a:r>
            <a:r>
              <a:rPr lang="ro-RO" u="sng" dirty="0" smtClean="0"/>
              <a:t>LSB</a:t>
            </a:r>
            <a:endParaRPr lang="ro-RO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de bază</a:t>
            </a:r>
          </a:p>
          <a:p>
            <a:r>
              <a:rPr lang="ro-RO" dirty="0" smtClean="0"/>
              <a:t>Simplu, dar nesigur, ușor de atacat</a:t>
            </a:r>
            <a:endParaRPr lang="en-GB" dirty="0" smtClean="0"/>
          </a:p>
          <a:p>
            <a:r>
              <a:rPr lang="ro-RO" dirty="0" smtClean="0"/>
              <a:t>Permite încorporarea multor date</a:t>
            </a:r>
          </a:p>
        </p:txBody>
      </p:sp>
    </p:spTree>
    <p:extLst>
      <p:ext uri="{BB962C8B-B14F-4D97-AF65-F5344CB8AC3E}">
        <p14:creationId xmlns:p14="http://schemas.microsoft.com/office/powerpoint/2010/main" val="5877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LSB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 smtClean="0"/>
              <a:t>Demo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6308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LSB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66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en-GB" u="sng" dirty="0" smtClean="0"/>
              <a:t>PVD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ro-RO" dirty="0" smtClean="0"/>
              <a:t>îmbunătățire adusă algoritmului LSB prin selectarea adaptivă a numărului de biți ce se încorporează</a:t>
            </a:r>
            <a:endParaRPr lang="en-GB" dirty="0" smtClean="0"/>
          </a:p>
          <a:p>
            <a:r>
              <a:rPr lang="ro-RO" dirty="0" smtClean="0"/>
              <a:t>Imaginea este parcursă în blocuri de câte 2 pixeli</a:t>
            </a:r>
          </a:p>
          <a:p>
            <a:r>
              <a:rPr lang="ro-RO" dirty="0" smtClean="0"/>
              <a:t>Blocurile cu pixeli foarte diferiți permit încorporarea mai multor date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6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en-GB" u="sng" dirty="0"/>
              <a:t>PVD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o-RO" dirty="0" smtClean="0"/>
                  <a:t>Blocurile sunt clasificate după o mulțime de intervale</a:t>
                </a:r>
              </a:p>
              <a:p>
                <a:pPr lvl="1"/>
                <a:r>
                  <a:rPr lang="ro-RO" dirty="0" smtClean="0"/>
                  <a:t>Intervalele utilizate în demo sunt următoarele:</a:t>
                </a: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/>
                        <m:t>𝑀</m:t>
                      </m:r>
                      <m:r>
                        <a:rPr lang="ro-RO" i="1"/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/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0, 7</m:t>
                              </m:r>
                            </m:e>
                          </m:d>
                          <m:r>
                            <a:rPr lang="ro-RO" i="1"/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8, 15</m:t>
                              </m:r>
                            </m:e>
                          </m:d>
                          <m:r>
                            <a:rPr lang="ro-RO" i="1"/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16, 31</m:t>
                              </m:r>
                            </m:e>
                          </m:d>
                          <m:r>
                            <a:rPr lang="ro-RO" i="1"/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32, 63</m:t>
                              </m:r>
                            </m:e>
                          </m:d>
                          <m:r>
                            <a:rPr lang="ro-RO" i="1"/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64, 127</m:t>
                              </m:r>
                            </m:e>
                          </m:d>
                          <m:r>
                            <a:rPr lang="ro-RO" i="1"/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i="1"/>
                              </m:ctrlPr>
                            </m:dPr>
                            <m:e>
                              <m:r>
                                <a:rPr lang="ro-RO" i="1"/>
                                <m:t>128, 255</m:t>
                              </m:r>
                            </m:e>
                          </m:d>
                          <m:r>
                            <a:rPr lang="ro-RO" i="1"/>
                            <m:t> </m:t>
                          </m:r>
                        </m:e>
                      </m:d>
                    </m:oMath>
                  </m:oMathPara>
                </a14:m>
                <a:endParaRPr lang="ro-RO" dirty="0" smtClean="0"/>
              </a:p>
              <a:p>
                <a:pPr marL="502920" lvl="1" indent="0">
                  <a:buNone/>
                </a:pPr>
                <a:endParaRPr lang="ro-RO" dirty="0" smtClean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1600" i="1"/>
                          </m:ctrlPr>
                        </m:sSupPr>
                        <m:e>
                          <m:r>
                            <a:rPr lang="ro-RO" sz="1600" i="1"/>
                            <m:t>𝑀</m:t>
                          </m:r>
                        </m:e>
                        <m:sup>
                          <m:r>
                            <a:rPr lang="en-GB" sz="1600" i="1"/>
                            <m:t>′</m:t>
                          </m:r>
                        </m:sup>
                      </m:sSup>
                      <m:r>
                        <a:rPr lang="ro-RO" sz="1600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sz="1600" i="1"/>
                          </m:ctrlPr>
                        </m:dPr>
                        <m:e>
                          <m:eqArr>
                            <m:eqArrPr>
                              <m:ctrlPr>
                                <a:rPr lang="ro-RO" sz="1600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o-RO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1600" i="1"/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0, 15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16, 23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24, 31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32, 47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48, 63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64, 79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80, 95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96, 103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o-RO" sz="1600" i="1"/>
                                      </m:ctrlPr>
                                    </m:dPr>
                                    <m:e>
                                      <m:r>
                                        <a:rPr lang="ro-RO" sz="1600" i="1"/>
                                        <m:t>104, 111</m:t>
                                      </m:r>
                                    </m:e>
                                  </m:d>
                                  <m:r>
                                    <a:rPr lang="ro-RO" sz="1600" i="1"/>
                                    <m:t>,</m:t>
                                  </m:r>
                                </m:e>
                              </m:eqAr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112, 119</m:t>
                                  </m:r>
                                </m:e>
                              </m:d>
                              <m:r>
                                <a:rPr lang="ro-RO" sz="1600" i="1"/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120, 127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128, 135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136, 143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144, 151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152, 159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160, 191</m:t>
                                  </m:r>
                                </m:e>
                              </m:d>
                              <m:r>
                                <a:rPr lang="ro-RO" sz="1600" i="1"/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600" i="1"/>
                                  </m:ctrlPr>
                                </m:dPr>
                                <m:e>
                                  <m:r>
                                    <a:rPr lang="ro-RO" sz="1600" i="1"/>
                                    <m:t>192, 255</m:t>
                                  </m:r>
                                </m:e>
                              </m:d>
                              <m:r>
                                <a:rPr lang="ro-RO" sz="1600" i="1"/>
                                <m:t>,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en-GB" u="sng" dirty="0"/>
              <a:t>PVD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 smtClean="0"/>
              <a:t>Demo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7925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en-GB" u="sng" dirty="0"/>
              <a:t>PVD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97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 smtClean="0"/>
              <a:t>EDS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ce folosește muchiile imaginii pentru a încorpora date</a:t>
            </a:r>
          </a:p>
          <a:p>
            <a:r>
              <a:rPr lang="ro-RO" dirty="0" smtClean="0"/>
              <a:t>Aplică algoritmul lui Canny de obținere a muchiilor</a:t>
            </a:r>
          </a:p>
          <a:p>
            <a:r>
              <a:rPr lang="ro-RO" dirty="0" smtClean="0"/>
              <a:t>Algoritmul lui Canny are ca parametri pragul superior și pragul inferior (după care se selectează muchiile) și lățimea matricei Gaussiene</a:t>
            </a:r>
          </a:p>
          <a:p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9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EDS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o-RO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 = 0,1 * N;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1000;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 = false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ro-RO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epeat {</a:t>
                </a:r>
                <a:endParaRPr lang="ro-RO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o-RO" i="1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ro-RO" i="1">
                                <a:solidFill>
                                  <a:schemeClr val="tx1"/>
                                </a:solidFill>
                              </a:rPr>
                              <m:t>𝑚𝑎𝑥</m:t>
                            </m:r>
                          </m:sub>
                        </m:sSub>
                        <m:r>
                          <a:rPr lang="ro-RO" i="1">
                            <a:solidFill>
                              <a:schemeClr val="tx1"/>
                            </a:solidFill>
                          </a:rPr>
                          <m:t>+ </m:t>
                        </m:r>
                        <m:sSub>
                          <m:sSubPr>
                            <m:ctrlPr>
                              <a:rPr lang="ro-RO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o-RO" i="1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ro-RO" i="1">
                                <a:solidFill>
                                  <a:schemeClr val="tx1"/>
                                </a:solidFill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ro-RO" i="1">
                            <a:solidFill>
                              <a:schemeClr val="tx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ro-RO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edgeImage 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Canny(I, 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0,4*t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w);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n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getEdgePixelCount(edgeImage);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difference = n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– N;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if(difference &gt; L){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 if(difference &lt; 0){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 set = true</a:t>
                </a:r>
              </a:p>
              <a:p>
                <a:pPr marL="0" indent="0">
                  <a:buNone/>
                </a:pPr>
                <a:r>
                  <a:rPr lang="ro-RO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until 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 = true;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t</a:t>
                </a:r>
                <a:r>
                  <a:rPr lang="ro-RO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ro-RO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4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EDS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Algoritmul implică și utilizarea unei ”stego-chei”, cu ajutorul căreia se modifică ordinea în care sunt folosiți pixelii pentru încorporare</a:t>
            </a:r>
          </a:p>
          <a:p>
            <a:r>
              <a:rPr lang="ro-RO" dirty="0" smtClean="0"/>
              <a:t>Fiindcă receptorul nu are la îndemână pragul și lățimea utilizate, acestea sunt introduse în alte părți ale imaginii</a:t>
            </a:r>
          </a:p>
          <a:p>
            <a:r>
              <a:rPr lang="ro-RO" dirty="0" smtClean="0"/>
              <a:t>Stego-cheia trebui trimisă printr-un alt mediu însă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34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 smtClean="0"/>
              <a:t>Scurtă introducere</a:t>
            </a:r>
          </a:p>
          <a:p>
            <a:pPr marL="960120" lvl="1" indent="-457200">
              <a:buFont typeface="+mj-lt"/>
              <a:buAutoNum type="arabicPeriod"/>
            </a:pPr>
            <a:r>
              <a:rPr lang="ro-RO" dirty="0" smtClean="0"/>
              <a:t>Descrierea problemei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Metrici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Soluțiile propuse</a:t>
            </a:r>
          </a:p>
          <a:p>
            <a:pPr marL="960120" lvl="1" indent="-457200">
              <a:buFont typeface="+mj-lt"/>
              <a:buAutoNum type="arabicPeriod"/>
            </a:pPr>
            <a:r>
              <a:rPr lang="ro-RO" dirty="0" smtClean="0"/>
              <a:t>LSB</a:t>
            </a:r>
          </a:p>
          <a:p>
            <a:pPr marL="960120" lvl="1" indent="-457200">
              <a:buFont typeface="+mj-lt"/>
              <a:buAutoNum type="arabicPeriod"/>
            </a:pPr>
            <a:r>
              <a:rPr lang="ro-RO" dirty="0" smtClean="0"/>
              <a:t>PVD</a:t>
            </a:r>
          </a:p>
          <a:p>
            <a:pPr marL="960120" lvl="1" indent="-457200">
              <a:buFont typeface="+mj-lt"/>
              <a:buAutoNum type="arabicPeriod"/>
            </a:pPr>
            <a:r>
              <a:rPr lang="ro-RO" dirty="0" smtClean="0"/>
              <a:t>EDS</a:t>
            </a:r>
          </a:p>
          <a:p>
            <a:pPr marL="960120" lvl="1" indent="-457200">
              <a:buFont typeface="+mj-lt"/>
              <a:buAutoNum type="arabicPeriod"/>
            </a:pPr>
            <a:r>
              <a:rPr lang="ro-RO" dirty="0" smtClean="0"/>
              <a:t>DCT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2195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EDS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 smtClean="0"/>
              <a:t>Demo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3539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EDS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43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 smtClean="0"/>
              <a:t>DCT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ce utilizează domeniul frecvențelor pentru a încorpora datele</a:t>
            </a:r>
          </a:p>
          <a:p>
            <a:r>
              <a:rPr lang="ro-RO" dirty="0" smtClean="0"/>
              <a:t>Aplică transformata Cosinus Discretă pe blocuri de dimensiune 8 * 8 din imagine</a:t>
            </a:r>
          </a:p>
          <a:p>
            <a:r>
              <a:rPr lang="ro-RO" dirty="0" smtClean="0"/>
              <a:t>Se obține astfel o matrice de coeficienți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91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DCT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În acest algoritm sunt modificați coeficienții</a:t>
            </a:r>
          </a:p>
          <a:p>
            <a:r>
              <a:rPr lang="ro-RO" dirty="0" smtClean="0"/>
              <a:t>Algoritmul poate fi modificat pentru a folosi un număr diferit de coeficienți, în funcție de dimensiunea mesajului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238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DCT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 smtClean="0"/>
              <a:t>Demo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52645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 - </a:t>
            </a:r>
            <a:r>
              <a:rPr lang="ro-RO" u="sng" dirty="0"/>
              <a:t>DCT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677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 smtClean="0"/>
              <a:t>Concluziile lucrării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33186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Scurtă 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</a:t>
            </a:r>
            <a:r>
              <a:rPr lang="ro-RO" dirty="0" smtClean="0"/>
              <a:t> este steganografia?</a:t>
            </a:r>
            <a:endParaRPr lang="ro-RO" dirty="0"/>
          </a:p>
          <a:p>
            <a:r>
              <a:rPr lang="ro-RO" dirty="0"/>
              <a:t>Tipuri de </a:t>
            </a:r>
            <a:r>
              <a:rPr lang="ro-RO" dirty="0" smtClean="0"/>
              <a:t>steganografie</a:t>
            </a:r>
          </a:p>
        </p:txBody>
      </p:sp>
    </p:spTree>
    <p:extLst>
      <p:ext uri="{BB962C8B-B14F-4D97-AF65-F5344CB8AC3E}">
        <p14:creationId xmlns:p14="http://schemas.microsoft.com/office/powerpoint/2010/main" val="3103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Scurtă 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în cauză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03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Metrici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o-RO" i="1" smtClean="0"/>
                      <m:t>𝑀𝑆𝐸</m:t>
                    </m:r>
                    <m:r>
                      <a:rPr lang="ro-RO" i="1" smtClean="0"/>
                      <m:t>= </m:t>
                    </m:r>
                    <m:f>
                      <m:fPr>
                        <m:ctrlPr>
                          <a:rPr lang="ro-RO" i="1"/>
                        </m:ctrlPr>
                      </m:fPr>
                      <m:num>
                        <m:r>
                          <a:rPr lang="ro-RO" i="1"/>
                          <m:t>1</m:t>
                        </m:r>
                      </m:num>
                      <m:den>
                        <m:r>
                          <a:rPr lang="ro-RO" i="1"/>
                          <m:t>𝑀</m:t>
                        </m:r>
                        <m:r>
                          <a:rPr lang="ro-RO" i="1"/>
                          <m:t>∗</m:t>
                        </m:r>
                        <m:r>
                          <a:rPr lang="ro-RO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o-RO" i="1"/>
                        </m:ctrlPr>
                      </m:naryPr>
                      <m:sub>
                        <m:r>
                          <a:rPr lang="ro-RO" i="1"/>
                          <m:t>𝑥</m:t>
                        </m:r>
                        <m:r>
                          <a:rPr lang="ro-RO" i="1"/>
                          <m:t>=1</m:t>
                        </m:r>
                      </m:sub>
                      <m:sup>
                        <m:r>
                          <a:rPr lang="ro-RO" i="1"/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o-RO" i="1"/>
                            </m:ctrlPr>
                          </m:naryPr>
                          <m:sub>
                            <m:r>
                              <a:rPr lang="ro-RO" i="1"/>
                              <m:t>𝑦</m:t>
                            </m:r>
                            <m:r>
                              <a:rPr lang="ro-RO" i="1"/>
                              <m:t>=1</m:t>
                            </m:r>
                          </m:sub>
                          <m:sup>
                            <m:r>
                              <a:rPr lang="ro-RO" i="1"/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ro-RO" i="1"/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o-RO" i="1"/>
                                    </m:ctrlPr>
                                  </m:dPr>
                                  <m:e>
                                    <m:r>
                                      <a:rPr lang="ro-RO" i="1"/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ro-RO" i="1"/>
                                        </m:ctrlPr>
                                      </m:dPr>
                                      <m:e>
                                        <m:r>
                                          <a:rPr lang="ro-RO" i="1"/>
                                          <m:t>𝑥</m:t>
                                        </m:r>
                                        <m:r>
                                          <a:rPr lang="ro-RO" i="1"/>
                                          <m:t>, </m:t>
                                        </m:r>
                                        <m:r>
                                          <a:rPr lang="ro-RO" i="1"/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ro-RO" i="1"/>
                                      <m:t>−</m:t>
                                    </m:r>
                                    <m:r>
                                      <a:rPr lang="ro-RO" i="1"/>
                                      <m:t>𝐼</m:t>
                                    </m:r>
                                    <m:r>
                                      <a:rPr lang="en-GB" i="1"/>
                                      <m:t>′(</m:t>
                                    </m:r>
                                    <m:r>
                                      <a:rPr lang="en-GB" i="1"/>
                                      <m:t>𝑥</m:t>
                                    </m:r>
                                    <m:r>
                                      <a:rPr lang="en-GB" i="1"/>
                                      <m:t>, </m:t>
                                    </m:r>
                                    <m:r>
                                      <a:rPr lang="en-GB" i="1"/>
                                      <m:t>𝑦</m:t>
                                    </m:r>
                                    <m:r>
                                      <a:rPr lang="en-GB" i="1"/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o-RO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ro-RO" dirty="0" smtClean="0"/>
              </a:p>
              <a:p>
                <a:pPr marL="502920" lvl="1" indent="0">
                  <a:buNone/>
                </a:pPr>
                <a:endParaRPr lang="ro-RO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𝑑𝑖𝑚𝑒𝑛𝑠𝑖𝑢𝑛𝑖𝑙𝑒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𝑖𝑚𝑎𝑔𝑖𝑛𝑖𝑖</m:t>
                    </m:r>
                  </m:oMath>
                </a14:m>
                <a:endParaRPr lang="ro-RO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𝑖𝑚𝑎𝑔𝑖𝑛𝑖𝑙𝑒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𝑐𝑜𝑚𝑝𝑎𝑟𝑎𝑡𝑒</m:t>
                    </m:r>
                  </m:oMath>
                </a14:m>
                <a:endParaRPr lang="ro-RO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𝑣𝑎𝑙𝑜𝑎𝑟𝑒𝑎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𝑝𝑖𝑥𝑒𝑙𝑢𝑙𝑢𝑖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𝑐𝑜𝑜𝑟𝑑𝑜𝑛𝑎𝑡𝑒𝑙𝑒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o-RO" dirty="0" smtClean="0"/>
              </a:p>
              <a:p>
                <a14:m>
                  <m:oMath xmlns:m="http://schemas.openxmlformats.org/officeDocument/2006/math">
                    <m:r>
                      <a:rPr lang="ro-RO" i="1"/>
                      <m:t>𝑃𝑆𝑁𝑅</m:t>
                    </m:r>
                    <m:r>
                      <a:rPr lang="ro-RO" i="1"/>
                      <m:t>=10∗</m:t>
                    </m:r>
                    <m:func>
                      <m:funcPr>
                        <m:ctrlPr>
                          <a:rPr lang="ro-RO" i="1"/>
                        </m:ctrlPr>
                      </m:funcPr>
                      <m:fName>
                        <m:sSub>
                          <m:sSubPr>
                            <m:ctrlPr>
                              <a:rPr lang="ro-RO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/>
                              <m:t>log</m:t>
                            </m:r>
                          </m:e>
                          <m:sub>
                            <m:r>
                              <a:rPr lang="ro-RO" i="1"/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o-RO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o-RO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o-RO" i="1"/>
                                    </m:ctrlPr>
                                  </m:sSupPr>
                                  <m:e>
                                    <m:r>
                                      <a:rPr lang="ro-RO" i="1"/>
                                      <m:t>255</m:t>
                                    </m:r>
                                  </m:e>
                                  <m:sup>
                                    <m:r>
                                      <a:rPr lang="ro-RO" i="1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ro-RO" i="1"/>
                                  <m:t>𝑀𝑆𝐸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soluțiilor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4 algoritmi implementați pentru imagini grayscale</a:t>
            </a:r>
          </a:p>
        </p:txBody>
      </p:sp>
    </p:spTree>
    <p:extLst>
      <p:ext uri="{BB962C8B-B14F-4D97-AF65-F5344CB8AC3E}">
        <p14:creationId xmlns:p14="http://schemas.microsoft.com/office/powerpoint/2010/main" val="983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soluțiilor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rezultate urmărim să </a:t>
            </a:r>
            <a:r>
              <a:rPr lang="ro-RO" dirty="0" smtClean="0"/>
              <a:t>obținem</a:t>
            </a:r>
          </a:p>
          <a:p>
            <a:r>
              <a:rPr lang="ro-RO" dirty="0" smtClean="0"/>
              <a:t>Imagini utilizate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851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soluțiilor</a:t>
            </a:r>
            <a:endParaRPr lang="ro-R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68" y="2204867"/>
            <a:ext cx="2438740" cy="2438740"/>
          </a:xfrm>
        </p:spPr>
      </p:pic>
    </p:spTree>
    <p:extLst>
      <p:ext uri="{BB962C8B-B14F-4D97-AF65-F5344CB8AC3E}">
        <p14:creationId xmlns:p14="http://schemas.microsoft.com/office/powerpoint/2010/main" val="2062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soluțiilor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35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379</TotalTime>
  <Words>460</Words>
  <Application>Microsoft Office PowerPoint</Application>
  <PresentationFormat>Widescreen</PresentationFormat>
  <Paragraphs>120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Corbel</vt:lpstr>
      <vt:lpstr>Courier New</vt:lpstr>
      <vt:lpstr>Wingdings 2</vt:lpstr>
      <vt:lpstr>Frame</vt:lpstr>
      <vt:lpstr>Steganografie Alternative de comunicare confidențială</vt:lpstr>
      <vt:lpstr>Cuprins</vt:lpstr>
      <vt:lpstr>Scurtă introducere</vt:lpstr>
      <vt:lpstr>Scurtă introducere</vt:lpstr>
      <vt:lpstr>Metrici</vt:lpstr>
      <vt:lpstr>Descrierea soluțiilor</vt:lpstr>
      <vt:lpstr>Descrierea soluțiilor</vt:lpstr>
      <vt:lpstr>Descrierea soluțiilor</vt:lpstr>
      <vt:lpstr>Descrierea soluțiilor</vt:lpstr>
      <vt:lpstr>Descrierea soluțiilor - LSB</vt:lpstr>
      <vt:lpstr>Descrierea soluțiilor - LSB</vt:lpstr>
      <vt:lpstr>Descrierea soluțiilor - LSB</vt:lpstr>
      <vt:lpstr>Descrierea soluțiilor - PVD</vt:lpstr>
      <vt:lpstr>Descrierea soluțiilor - PVD</vt:lpstr>
      <vt:lpstr>Descrierea soluțiilor - PVD</vt:lpstr>
      <vt:lpstr>Descrierea soluțiilor - PVD</vt:lpstr>
      <vt:lpstr>Descrierea soluțiilor - EDS</vt:lpstr>
      <vt:lpstr>Descrierea soluțiilor - EDS</vt:lpstr>
      <vt:lpstr>Descrierea soluțiilor - EDS</vt:lpstr>
      <vt:lpstr>Descrierea soluțiilor - EDS</vt:lpstr>
      <vt:lpstr>Descrierea soluțiilor - EDS</vt:lpstr>
      <vt:lpstr>Descrierea soluțiilor - DCT</vt:lpstr>
      <vt:lpstr>Descrierea soluțiilor - DCT</vt:lpstr>
      <vt:lpstr>Descrierea soluțiilor - DCT</vt:lpstr>
      <vt:lpstr>Descrierea soluțiilor - DCT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Domnaru Alexandru</dc:creator>
  <cp:lastModifiedBy>Domnaru Alexandru</cp:lastModifiedBy>
  <cp:revision>22</cp:revision>
  <dcterms:created xsi:type="dcterms:W3CDTF">2019-02-10T13:38:14Z</dcterms:created>
  <dcterms:modified xsi:type="dcterms:W3CDTF">2019-02-10T19:57:51Z</dcterms:modified>
</cp:coreProperties>
</file>