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1"/>
  </p:notesMasterIdLst>
  <p:sldIdLst>
    <p:sldId id="256" r:id="rId2"/>
    <p:sldId id="257" r:id="rId3"/>
    <p:sldId id="258" r:id="rId4"/>
    <p:sldId id="259" r:id="rId5"/>
    <p:sldId id="260" r:id="rId6"/>
    <p:sldId id="261" r:id="rId7"/>
    <p:sldId id="263" r:id="rId8"/>
    <p:sldId id="265" r:id="rId9"/>
    <p:sldId id="266" r:id="rId10"/>
    <p:sldId id="264" r:id="rId11"/>
    <p:sldId id="283" r:id="rId12"/>
    <p:sldId id="284" r:id="rId13"/>
    <p:sldId id="268" r:id="rId14"/>
    <p:sldId id="269" r:id="rId15"/>
    <p:sldId id="270" r:id="rId16"/>
    <p:sldId id="271" r:id="rId17"/>
    <p:sldId id="285" r:id="rId18"/>
    <p:sldId id="286" r:id="rId19"/>
    <p:sldId id="287" r:id="rId20"/>
    <p:sldId id="272" r:id="rId21"/>
    <p:sldId id="273" r:id="rId22"/>
    <p:sldId id="274" r:id="rId23"/>
    <p:sldId id="275" r:id="rId24"/>
    <p:sldId id="276" r:id="rId25"/>
    <p:sldId id="277" r:id="rId26"/>
    <p:sldId id="278" r:id="rId27"/>
    <p:sldId id="279"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17945-59DC-4A2A-B5C8-9EC8422E2DB4}" type="datetimeFigureOut">
              <a:rPr lang="ro-RO" smtClean="0"/>
              <a:t>11.02.2019</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58354-0DDD-4F56-854A-9EE0DD222908}" type="slidenum">
              <a:rPr lang="ro-RO" smtClean="0"/>
              <a:t>‹#›</a:t>
            </a:fld>
            <a:endParaRPr lang="ro-RO"/>
          </a:p>
        </p:txBody>
      </p:sp>
    </p:spTree>
    <p:extLst>
      <p:ext uri="{BB962C8B-B14F-4D97-AF65-F5344CB8AC3E}">
        <p14:creationId xmlns:p14="http://schemas.microsoft.com/office/powerpoint/2010/main" val="7871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a:t>
            </a:fld>
            <a:endParaRPr lang="ro-RO"/>
          </a:p>
        </p:txBody>
      </p:sp>
    </p:spTree>
    <p:extLst>
      <p:ext uri="{BB962C8B-B14F-4D97-AF65-F5344CB8AC3E}">
        <p14:creationId xmlns:p14="http://schemas.microsoft.com/office/powerpoint/2010/main" val="33584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Algoritm basic, nesigur, pentru</a:t>
            </a:r>
            <a:r>
              <a:rPr lang="ro-RO" baseline="0" dirty="0" smtClean="0"/>
              <a:t> LSB mulți -</a:t>
            </a:r>
            <a:r>
              <a:rPr lang="en-GB" baseline="0" dirty="0" smtClean="0"/>
              <a:t>&gt; </a:t>
            </a:r>
            <a:r>
              <a:rPr lang="ro-RO" baseline="0" dirty="0" smtClean="0"/>
              <a:t>distorsiune mare</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13</a:t>
            </a:fld>
            <a:endParaRPr lang="ro-RO"/>
          </a:p>
        </p:txBody>
      </p:sp>
    </p:spTree>
    <p:extLst>
      <p:ext uri="{BB962C8B-B14F-4D97-AF65-F5344CB8AC3E}">
        <p14:creationId xmlns:p14="http://schemas.microsoft.com/office/powerpoint/2010/main" val="384631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14</a:t>
            </a:fld>
            <a:endParaRPr lang="ro-RO"/>
          </a:p>
        </p:txBody>
      </p:sp>
    </p:spTree>
    <p:extLst>
      <p:ext uri="{BB962C8B-B14F-4D97-AF65-F5344CB8AC3E}">
        <p14:creationId xmlns:p14="http://schemas.microsoft.com/office/powerpoint/2010/main" val="59912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Lungimea intervalului</a:t>
            </a:r>
            <a:r>
              <a:rPr lang="ro-RO" baseline="0" dirty="0" smtClean="0"/>
              <a:t> =</a:t>
            </a:r>
            <a:r>
              <a:rPr lang="en-GB" baseline="0" dirty="0" smtClean="0"/>
              <a:t>&gt; </a:t>
            </a:r>
            <a:r>
              <a:rPr lang="ro-RO" baseline="0" dirty="0" smtClean="0"/>
              <a:t>numarul de biti incorporati</a:t>
            </a:r>
            <a:endParaRPr lang="ro-RO" dirty="0" smtClean="0"/>
          </a:p>
          <a:p>
            <a:r>
              <a:rPr lang="ro-RO" dirty="0" smtClean="0"/>
              <a:t>Lungimea intervalului = o putere a lui 2 -</a:t>
            </a:r>
            <a:r>
              <a:rPr lang="ro-RO" baseline="0" dirty="0" smtClean="0"/>
              <a:t> </a:t>
            </a:r>
            <a:r>
              <a:rPr lang="ro-RO" dirty="0" smtClean="0"/>
              <a:t>log</a:t>
            </a:r>
            <a:r>
              <a:rPr lang="ro-RO" baseline="-25000" dirty="0" smtClean="0"/>
              <a:t>2</a:t>
            </a:r>
            <a:r>
              <a:rPr lang="ro-RO" dirty="0" smtClean="0"/>
              <a:t>(u</a:t>
            </a:r>
            <a:r>
              <a:rPr lang="ro-RO" baseline="-25000" dirty="0" smtClean="0"/>
              <a:t>i</a:t>
            </a:r>
            <a:r>
              <a:rPr lang="ro-RO" baseline="0" dirty="0" smtClean="0"/>
              <a:t> – l</a:t>
            </a:r>
            <a:r>
              <a:rPr lang="ro-RO" baseline="-25000" dirty="0" smtClean="0"/>
              <a:t>i</a:t>
            </a:r>
            <a:r>
              <a:rPr lang="ro-RO" baseline="0" dirty="0" smtClean="0"/>
              <a:t> + 1)</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15</a:t>
            </a:fld>
            <a:endParaRPr lang="ro-RO"/>
          </a:p>
        </p:txBody>
      </p:sp>
    </p:spTree>
    <p:extLst>
      <p:ext uri="{BB962C8B-B14F-4D97-AF65-F5344CB8AC3E}">
        <p14:creationId xmlns:p14="http://schemas.microsoft.com/office/powerpoint/2010/main" val="100253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Diferența nouă aparține aceluiași</a:t>
            </a:r>
            <a:r>
              <a:rPr lang="ro-RO" baseline="0" dirty="0" smtClean="0"/>
              <a:t> interval în care a fost d</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16</a:t>
            </a:fld>
            <a:endParaRPr lang="ro-RO"/>
          </a:p>
        </p:txBody>
      </p:sp>
    </p:spTree>
    <p:extLst>
      <p:ext uri="{BB962C8B-B14F-4D97-AF65-F5344CB8AC3E}">
        <p14:creationId xmlns:p14="http://schemas.microsoft.com/office/powerpoint/2010/main" val="1616589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VORBESTE DESPRE</a:t>
            </a:r>
            <a:r>
              <a:rPr lang="ro-RO" baseline="0" dirty="0" smtClean="0"/>
              <a:t> EXTRAGERE RAPID</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19</a:t>
            </a:fld>
            <a:endParaRPr lang="ro-RO"/>
          </a:p>
        </p:txBody>
      </p:sp>
    </p:spTree>
    <p:extLst>
      <p:ext uri="{BB962C8B-B14F-4D97-AF65-F5344CB8AC3E}">
        <p14:creationId xmlns:p14="http://schemas.microsoft.com/office/powerpoint/2010/main" val="357973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Mai</a:t>
            </a:r>
            <a:r>
              <a:rPr lang="ro-RO" baseline="0" dirty="0" smtClean="0"/>
              <a:t> bun decat LSB prin faptul ca mesajul este încorporat uniform, nu sunt vizibile diferentele, permite un numar mare de date deoarece foloseste toata imaginea. Securitate asigurata de faptul ca datele nu sunt incorporate direct in pixel, ci in diferenta lor.</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20</a:t>
            </a:fld>
            <a:endParaRPr lang="ro-RO"/>
          </a:p>
        </p:txBody>
      </p:sp>
    </p:spTree>
    <p:extLst>
      <p:ext uri="{BB962C8B-B14F-4D97-AF65-F5344CB8AC3E}">
        <p14:creationId xmlns:p14="http://schemas.microsoft.com/office/powerpoint/2010/main" val="2777817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Matricea</a:t>
            </a:r>
            <a:r>
              <a:rPr lang="en-GB" baseline="0" dirty="0" smtClean="0"/>
              <a:t> </a:t>
            </a:r>
            <a:r>
              <a:rPr lang="en-GB" baseline="0" dirty="0" err="1" smtClean="0"/>
              <a:t>gaussiana</a:t>
            </a:r>
            <a:r>
              <a:rPr lang="en-GB" baseline="0" dirty="0" smtClean="0"/>
              <a:t> because blurring</a:t>
            </a:r>
            <a:endParaRPr lang="ro-RO" baseline="0" dirty="0" smtClean="0"/>
          </a:p>
          <a:p>
            <a:r>
              <a:rPr lang="ro-RO" baseline="0" dirty="0" smtClean="0"/>
              <a:t>Mascam pentru că dacă am folosi imaginea asa cum e, dupa stego, s-ar putea să obț muchii diferite</a:t>
            </a:r>
          </a:p>
          <a:p>
            <a:r>
              <a:rPr lang="ro-RO" baseline="0" dirty="0" smtClean="0"/>
              <a:t>Folosim 252 because 2 lsb</a:t>
            </a:r>
            <a:endParaRPr lang="en-GB" baseline="0" dirty="0" smtClean="0"/>
          </a:p>
          <a:p>
            <a:r>
              <a:rPr lang="en-GB" baseline="0" dirty="0" err="1" smtClean="0"/>
              <a:t>Necesar</a:t>
            </a:r>
            <a:r>
              <a:rPr lang="en-GB" baseline="0" dirty="0" smtClean="0"/>
              <a:t> un pas </a:t>
            </a:r>
            <a:r>
              <a:rPr lang="en-GB" baseline="0" dirty="0" err="1" smtClean="0"/>
              <a:t>intermediar</a:t>
            </a:r>
            <a:r>
              <a:rPr lang="en-GB" baseline="0" dirty="0" smtClean="0"/>
              <a:t> </a:t>
            </a:r>
            <a:r>
              <a:rPr lang="en-GB" baseline="0" dirty="0" err="1" smtClean="0"/>
              <a:t>pentru</a:t>
            </a:r>
            <a:r>
              <a:rPr lang="en-GB" baseline="0" dirty="0" smtClean="0"/>
              <a:t> a </a:t>
            </a:r>
            <a:r>
              <a:rPr lang="en-GB" baseline="0" dirty="0" err="1" smtClean="0"/>
              <a:t>determina</a:t>
            </a:r>
            <a:r>
              <a:rPr lang="en-GB" baseline="0" dirty="0" smtClean="0"/>
              <a:t> threshold -&gt; next slide</a:t>
            </a:r>
            <a:endParaRPr lang="ro-RO" baseline="0" dirty="0" smtClean="0"/>
          </a:p>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21</a:t>
            </a:fld>
            <a:endParaRPr lang="ro-RO"/>
          </a:p>
        </p:txBody>
      </p:sp>
    </p:spTree>
    <p:extLst>
      <p:ext uri="{BB962C8B-B14F-4D97-AF65-F5344CB8AC3E}">
        <p14:creationId xmlns:p14="http://schemas.microsoft.com/office/powerpoint/2010/main" val="278007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22</a:t>
            </a:fld>
            <a:endParaRPr lang="ro-RO"/>
          </a:p>
        </p:txBody>
      </p:sp>
    </p:spTree>
    <p:extLst>
      <p:ext uri="{BB962C8B-B14F-4D97-AF65-F5344CB8AC3E}">
        <p14:creationId xmlns:p14="http://schemas.microsoft.com/office/powerpoint/2010/main" val="1316989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Pentru introducerea</a:t>
            </a:r>
            <a:r>
              <a:rPr lang="ro-RO" baseline="0" dirty="0" smtClean="0"/>
              <a:t> th si lățime, Canny(I, 0,0, 3) – imaginea cu nr maxim de muchii</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23</a:t>
            </a:fld>
            <a:endParaRPr lang="ro-RO"/>
          </a:p>
        </p:txBody>
      </p:sp>
    </p:spTree>
    <p:extLst>
      <p:ext uri="{BB962C8B-B14F-4D97-AF65-F5344CB8AC3E}">
        <p14:creationId xmlns:p14="http://schemas.microsoft.com/office/powerpoint/2010/main" val="421045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Diferențele</a:t>
            </a:r>
            <a:r>
              <a:rPr lang="ro-RO" baseline="0" dirty="0" smtClean="0"/>
              <a:t> prea greu de observat (bcoz 2 lsb)</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24</a:t>
            </a:fld>
            <a:endParaRPr lang="ro-RO"/>
          </a:p>
        </p:txBody>
      </p:sp>
    </p:spTree>
    <p:extLst>
      <p:ext uri="{BB962C8B-B14F-4D97-AF65-F5344CB8AC3E}">
        <p14:creationId xmlns:p14="http://schemas.microsoft.com/office/powerpoint/2010/main" val="103658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cuvintele grecești </a:t>
            </a:r>
            <a:r>
              <a:rPr lang="ro-RO" sz="1200" i="1" kern="1200" dirty="0" smtClean="0">
                <a:solidFill>
                  <a:schemeClr val="tx1"/>
                </a:solidFill>
                <a:effectLst/>
                <a:latin typeface="+mn-lt"/>
                <a:ea typeface="+mn-ea"/>
                <a:cs typeface="+mn-cs"/>
              </a:rPr>
              <a:t>steganos</a:t>
            </a:r>
            <a:r>
              <a:rPr lang="ro-RO" sz="1200" kern="1200" dirty="0" smtClean="0">
                <a:solidFill>
                  <a:schemeClr val="tx1"/>
                </a:solidFill>
                <a:effectLst/>
                <a:latin typeface="+mn-lt"/>
                <a:ea typeface="+mn-ea"/>
                <a:cs typeface="+mn-cs"/>
              </a:rPr>
              <a:t> (a ascunde) și </a:t>
            </a:r>
            <a:r>
              <a:rPr lang="ro-RO" sz="1200" i="1" kern="1200" dirty="0" smtClean="0">
                <a:solidFill>
                  <a:schemeClr val="tx1"/>
                </a:solidFill>
                <a:effectLst/>
                <a:latin typeface="+mn-lt"/>
                <a:ea typeface="+mn-ea"/>
                <a:cs typeface="+mn-cs"/>
              </a:rPr>
              <a:t>graphia</a:t>
            </a:r>
            <a:r>
              <a:rPr lang="ro-RO" sz="1200" kern="1200" dirty="0" smtClean="0">
                <a:solidFill>
                  <a:schemeClr val="tx1"/>
                </a:solidFill>
                <a:effectLst/>
                <a:latin typeface="+mn-lt"/>
                <a:ea typeface="+mn-ea"/>
                <a:cs typeface="+mn-cs"/>
              </a:rPr>
              <a:t> (scris) - arta comunicării ascunse</a:t>
            </a:r>
          </a:p>
          <a:p>
            <a:r>
              <a:rPr lang="ro-RO" sz="1200" kern="1200" dirty="0" smtClean="0">
                <a:solidFill>
                  <a:schemeClr val="tx1"/>
                </a:solidFill>
                <a:effectLst/>
                <a:latin typeface="+mn-lt"/>
                <a:ea typeface="+mn-ea"/>
                <a:cs typeface="+mn-cs"/>
              </a:rPr>
              <a:t>Audio - adaugarea</a:t>
            </a:r>
            <a:r>
              <a:rPr lang="ro-RO" sz="1200" kern="1200" baseline="0" dirty="0" smtClean="0">
                <a:solidFill>
                  <a:schemeClr val="tx1"/>
                </a:solidFill>
                <a:effectLst/>
                <a:latin typeface="+mn-lt"/>
                <a:ea typeface="+mn-ea"/>
                <a:cs typeface="+mn-cs"/>
              </a:rPr>
              <a:t> de sunete ce se afla inafara frecventelor auzite de om</a:t>
            </a:r>
          </a:p>
          <a:p>
            <a:r>
              <a:rPr lang="ro-RO" sz="1200" kern="1200" dirty="0" smtClean="0">
                <a:solidFill>
                  <a:schemeClr val="tx1"/>
                </a:solidFill>
                <a:effectLst/>
                <a:latin typeface="+mn-lt"/>
                <a:ea typeface="+mn-ea"/>
                <a:cs typeface="+mn-cs"/>
              </a:rPr>
              <a:t>video – in frameuri</a:t>
            </a:r>
          </a:p>
          <a:p>
            <a:r>
              <a:rPr lang="ro-RO" sz="1200" kern="1200" dirty="0" smtClean="0">
                <a:solidFill>
                  <a:schemeClr val="tx1"/>
                </a:solidFill>
                <a:effectLst/>
                <a:latin typeface="+mn-lt"/>
                <a:ea typeface="+mn-ea"/>
                <a:cs typeface="+mn-cs"/>
              </a:rPr>
              <a:t>imagini</a:t>
            </a:r>
          </a:p>
          <a:p>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3</a:t>
            </a:fld>
            <a:endParaRPr lang="ro-RO"/>
          </a:p>
        </p:txBody>
      </p:sp>
    </p:spTree>
    <p:extLst>
      <p:ext uri="{BB962C8B-B14F-4D97-AF65-F5344CB8AC3E}">
        <p14:creationId xmlns:p14="http://schemas.microsoft.com/office/powerpoint/2010/main" val="3728692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Algoritm sigur, dar nu permite</a:t>
            </a:r>
            <a:r>
              <a:rPr lang="ro-RO" baseline="0" dirty="0" smtClean="0"/>
              <a:t> la fel de multe date încorporate. Este un plus faptul ca utilizam o stegocheie, ca folosim un prag calculat la runtime.</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25</a:t>
            </a:fld>
            <a:endParaRPr lang="ro-RO"/>
          </a:p>
        </p:txBody>
      </p:sp>
    </p:spTree>
    <p:extLst>
      <p:ext uri="{BB962C8B-B14F-4D97-AF65-F5344CB8AC3E}">
        <p14:creationId xmlns:p14="http://schemas.microsoft.com/office/powerpoint/2010/main" val="279810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Imaginea este segmentata in blocur</a:t>
            </a:r>
            <a:r>
              <a:rPr lang="ro-RO" baseline="0" dirty="0" smtClean="0"/>
              <a:t>i de 8 * 8</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26</a:t>
            </a:fld>
            <a:endParaRPr lang="ro-RO"/>
          </a:p>
        </p:txBody>
      </p:sp>
    </p:spTree>
    <p:extLst>
      <p:ext uri="{BB962C8B-B14F-4D97-AF65-F5344CB8AC3E}">
        <p14:creationId xmlns:p14="http://schemas.microsoft.com/office/powerpoint/2010/main" val="3060312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Coeficienții</a:t>
            </a:r>
            <a:r>
              <a:rPr lang="ro-RO" baseline="0" dirty="0" smtClean="0"/>
              <a:t> sunt numere reale -</a:t>
            </a:r>
            <a:r>
              <a:rPr lang="en-GB" baseline="0" dirty="0" smtClean="0"/>
              <a:t>&gt; float -&gt; </a:t>
            </a:r>
            <a:r>
              <a:rPr lang="en-GB" baseline="0" dirty="0" err="1" smtClean="0"/>
              <a:t>modificam</a:t>
            </a:r>
            <a:r>
              <a:rPr lang="en-GB" baseline="0" dirty="0" smtClean="0"/>
              <a:t> </a:t>
            </a:r>
            <a:r>
              <a:rPr lang="en-GB" baseline="0" dirty="0" err="1" smtClean="0"/>
              <a:t>mantisa</a:t>
            </a:r>
            <a:endParaRPr lang="ro-RO" dirty="0" smtClean="0"/>
          </a:p>
          <a:p>
            <a:r>
              <a:rPr lang="ro-RO" dirty="0" smtClean="0"/>
              <a:t>Dar daca</a:t>
            </a:r>
            <a:r>
              <a:rPr lang="ro-RO" baseline="0" dirty="0" smtClean="0"/>
              <a:t> sunt folositi mai multi coeficienti, mesajul poate ajunge partial alterat la extragere.</a:t>
            </a:r>
          </a:p>
          <a:p>
            <a:r>
              <a:rPr lang="ro-RO" dirty="0" smtClean="0"/>
              <a:t>Demo?</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27</a:t>
            </a:fld>
            <a:endParaRPr lang="ro-RO"/>
          </a:p>
        </p:txBody>
      </p:sp>
    </p:spTree>
    <p:extLst>
      <p:ext uri="{BB962C8B-B14F-4D97-AF65-F5344CB8AC3E}">
        <p14:creationId xmlns:p14="http://schemas.microsoft.com/office/powerpoint/2010/main" val="320611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Algoritmul este sigur</a:t>
            </a:r>
            <a:r>
              <a:rPr lang="ro-RO" baseline="0" dirty="0" smtClean="0"/>
              <a:t> prin faptul că info este ascunsă în alt domeniu. Pentru info puține se poate ascunde în AC, pentru info mari(aka imagini), se poate ascunde în DC, la costul calitatii. Rezista la compresie (nu-s sigur?) deoarece compresia JPEG foloseste DCT.</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28</a:t>
            </a:fld>
            <a:endParaRPr lang="ro-RO"/>
          </a:p>
        </p:txBody>
      </p:sp>
    </p:spTree>
    <p:extLst>
      <p:ext uri="{BB962C8B-B14F-4D97-AF65-F5344CB8AC3E}">
        <p14:creationId xmlns:p14="http://schemas.microsoft.com/office/powerpoint/2010/main" val="1339041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Am prezentat si analizat pe</a:t>
            </a:r>
            <a:r>
              <a:rPr lang="ro-RO" baseline="0" dirty="0" smtClean="0"/>
              <a:t> scurt 4 algoritmi ce pot fi folositi in situatii diferite. </a:t>
            </a:r>
            <a:r>
              <a:rPr lang="ro-RO" baseline="0" smtClean="0"/>
              <a:t>Se incearca dezvoltarea unor algoritmi care încorporează datele în zone selectate adaptiv.</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29</a:t>
            </a:fld>
            <a:endParaRPr lang="ro-RO"/>
          </a:p>
        </p:txBody>
      </p:sp>
    </p:spTree>
    <p:extLst>
      <p:ext uri="{BB962C8B-B14F-4D97-AF65-F5344CB8AC3E}">
        <p14:creationId xmlns:p14="http://schemas.microsoft.com/office/powerpoint/2010/main" val="338172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Cripto</a:t>
            </a:r>
            <a:r>
              <a:rPr lang="ro-RO" baseline="0" dirty="0" smtClean="0"/>
              <a:t> is not invisible</a:t>
            </a:r>
            <a:endParaRPr lang="en-GB" baseline="0" dirty="0" smtClean="0"/>
          </a:p>
        </p:txBody>
      </p:sp>
      <p:sp>
        <p:nvSpPr>
          <p:cNvPr id="4" name="Slide Number Placeholder 3"/>
          <p:cNvSpPr>
            <a:spLocks noGrp="1"/>
          </p:cNvSpPr>
          <p:nvPr>
            <p:ph type="sldNum" sz="quarter" idx="10"/>
          </p:nvPr>
        </p:nvSpPr>
        <p:spPr/>
        <p:txBody>
          <a:bodyPr/>
          <a:lstStyle/>
          <a:p>
            <a:fld id="{D6E58354-0DDD-4F56-854A-9EE0DD222908}" type="slidenum">
              <a:rPr lang="ro-RO" smtClean="0"/>
              <a:t>4</a:t>
            </a:fld>
            <a:endParaRPr lang="ro-RO"/>
          </a:p>
        </p:txBody>
      </p:sp>
    </p:spTree>
    <p:extLst>
      <p:ext uri="{BB962C8B-B14F-4D97-AF65-F5344CB8AC3E}">
        <p14:creationId xmlns:p14="http://schemas.microsoft.com/office/powerpoint/2010/main" val="331525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MSE – rata de </a:t>
            </a:r>
            <a:r>
              <a:rPr lang="en-GB" dirty="0" err="1" smtClean="0"/>
              <a:t>eroare</a:t>
            </a:r>
            <a:r>
              <a:rPr lang="en-GB" baseline="0" dirty="0" smtClean="0"/>
              <a:t> </a:t>
            </a:r>
            <a:r>
              <a:rPr lang="en-GB" baseline="0" dirty="0" err="1" smtClean="0"/>
              <a:t>totala</a:t>
            </a:r>
            <a:endParaRPr lang="en-GB" baseline="0" dirty="0" smtClean="0"/>
          </a:p>
          <a:p>
            <a:r>
              <a:rPr lang="en-GB" baseline="0" dirty="0" smtClean="0"/>
              <a:t>PNSR – </a:t>
            </a:r>
            <a:r>
              <a:rPr lang="en-GB" baseline="0" dirty="0" err="1" smtClean="0"/>
              <a:t>gradul</a:t>
            </a:r>
            <a:r>
              <a:rPr lang="en-GB" baseline="0" dirty="0" smtClean="0"/>
              <a:t> de </a:t>
            </a:r>
            <a:r>
              <a:rPr lang="en-GB" baseline="0" dirty="0" err="1" smtClean="0"/>
              <a:t>asemanare</a:t>
            </a:r>
            <a:endParaRPr lang="en-GB" baseline="0" dirty="0" smtClean="0"/>
          </a:p>
        </p:txBody>
      </p:sp>
      <p:sp>
        <p:nvSpPr>
          <p:cNvPr id="4" name="Slide Number Placeholder 3"/>
          <p:cNvSpPr>
            <a:spLocks noGrp="1"/>
          </p:cNvSpPr>
          <p:nvPr>
            <p:ph type="sldNum" sz="quarter" idx="10"/>
          </p:nvPr>
        </p:nvSpPr>
        <p:spPr/>
        <p:txBody>
          <a:bodyPr/>
          <a:lstStyle/>
          <a:p>
            <a:fld id="{D6E58354-0DDD-4F56-854A-9EE0DD222908}" type="slidenum">
              <a:rPr lang="ro-RO" smtClean="0"/>
              <a:t>5</a:t>
            </a:fld>
            <a:endParaRPr lang="ro-RO"/>
          </a:p>
        </p:txBody>
      </p:sp>
    </p:spTree>
    <p:extLst>
      <p:ext uri="{BB962C8B-B14F-4D97-AF65-F5344CB8AC3E}">
        <p14:creationId xmlns:p14="http://schemas.microsoft.com/office/powerpoint/2010/main" val="195191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Implementați pe grayscale fiindcă e slightly easier, dar algoritmii pot fi extinși</a:t>
            </a:r>
            <a:r>
              <a:rPr lang="ro-RO" baseline="0" dirty="0" smtClean="0"/>
              <a:t> să folosească componentele RGB</a:t>
            </a:r>
            <a:endParaRPr lang="ro-RO" dirty="0" smtClean="0"/>
          </a:p>
          <a:p>
            <a:r>
              <a:rPr lang="ro-RO" dirty="0" smtClean="0"/>
              <a:t>Convenții</a:t>
            </a:r>
            <a:r>
              <a:rPr lang="ro-RO" baseline="0" dirty="0" smtClean="0"/>
              <a:t> – lungimea mes pe 32 biți,</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6</a:t>
            </a:fld>
            <a:endParaRPr lang="ro-RO"/>
          </a:p>
        </p:txBody>
      </p:sp>
    </p:spTree>
    <p:extLst>
      <p:ext uri="{BB962C8B-B14F-4D97-AF65-F5344CB8AC3E}">
        <p14:creationId xmlns:p14="http://schemas.microsoft.com/office/powerpoint/2010/main" val="94853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Urmărim să obținem imagini cât</a:t>
            </a:r>
            <a:r>
              <a:rPr lang="ro-RO" baseline="0" dirty="0" smtClean="0"/>
              <a:t> mai puțin modificate</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7</a:t>
            </a:fld>
            <a:endParaRPr lang="ro-RO"/>
          </a:p>
        </p:txBody>
      </p:sp>
    </p:spTree>
    <p:extLst>
      <p:ext uri="{BB962C8B-B14F-4D97-AF65-F5344CB8AC3E}">
        <p14:creationId xmlns:p14="http://schemas.microsoft.com/office/powerpoint/2010/main" val="260497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256 * 256</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8</a:t>
            </a:fld>
            <a:endParaRPr lang="ro-RO"/>
          </a:p>
        </p:txBody>
      </p:sp>
    </p:spTree>
    <p:extLst>
      <p:ext uri="{BB962C8B-B14F-4D97-AF65-F5344CB8AC3E}">
        <p14:creationId xmlns:p14="http://schemas.microsoft.com/office/powerpoint/2010/main" val="26052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768 * 512</a:t>
            </a:r>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9</a:t>
            </a:fld>
            <a:endParaRPr lang="ro-RO"/>
          </a:p>
        </p:txBody>
      </p:sp>
    </p:spTree>
    <p:extLst>
      <p:ext uri="{BB962C8B-B14F-4D97-AF65-F5344CB8AC3E}">
        <p14:creationId xmlns:p14="http://schemas.microsoft.com/office/powerpoint/2010/main" val="499787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D6E58354-0DDD-4F56-854A-9EE0DD222908}" type="slidenum">
              <a:rPr lang="ro-RO" smtClean="0"/>
              <a:t>10</a:t>
            </a:fld>
            <a:endParaRPr lang="ro-RO"/>
          </a:p>
        </p:txBody>
      </p:sp>
    </p:spTree>
    <p:extLst>
      <p:ext uri="{BB962C8B-B14F-4D97-AF65-F5344CB8AC3E}">
        <p14:creationId xmlns:p14="http://schemas.microsoft.com/office/powerpoint/2010/main" val="108293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745" y="1298448"/>
            <a:ext cx="8043303" cy="3255264"/>
          </a:xfrm>
        </p:spPr>
        <p:txBody>
          <a:bodyPr>
            <a:normAutofit/>
          </a:bodyPr>
          <a:lstStyle/>
          <a:p>
            <a:pPr algn="ctr"/>
            <a:r>
              <a:rPr lang="ro-RO" sz="4000" dirty="0" smtClean="0"/>
              <a:t>Steganografie</a:t>
            </a:r>
            <a:br>
              <a:rPr lang="ro-RO" sz="4000" dirty="0" smtClean="0"/>
            </a:br>
            <a:r>
              <a:rPr lang="ro-RO" sz="4000" dirty="0" smtClean="0"/>
              <a:t>Alternative de comunicare confidențială</a:t>
            </a:r>
            <a:endParaRPr lang="ro-RO" sz="4000" dirty="0"/>
          </a:p>
        </p:txBody>
      </p:sp>
      <p:sp>
        <p:nvSpPr>
          <p:cNvPr id="3" name="Subtitle 2"/>
          <p:cNvSpPr>
            <a:spLocks noGrp="1"/>
          </p:cNvSpPr>
          <p:nvPr>
            <p:ph type="subTitle" idx="1"/>
          </p:nvPr>
        </p:nvSpPr>
        <p:spPr/>
        <p:txBody>
          <a:bodyPr>
            <a:normAutofit fontScale="92500"/>
          </a:bodyPr>
          <a:lstStyle/>
          <a:p>
            <a:r>
              <a:rPr lang="ro-RO" dirty="0" smtClean="0"/>
              <a:t>      Coordonator:				            Student:</a:t>
            </a:r>
          </a:p>
          <a:p>
            <a:r>
              <a:rPr lang="ro-RO" dirty="0" smtClean="0"/>
              <a:t>Lect. Dr. Anca Ignat			Domnaru Alexandru</a:t>
            </a:r>
            <a:endParaRPr lang="ro-RO" dirty="0"/>
          </a:p>
        </p:txBody>
      </p:sp>
    </p:spTree>
    <p:extLst>
      <p:ext uri="{BB962C8B-B14F-4D97-AF65-F5344CB8AC3E}">
        <p14:creationId xmlns:p14="http://schemas.microsoft.com/office/powerpoint/2010/main" val="1000682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 - </a:t>
            </a:r>
            <a:r>
              <a:rPr lang="ro-RO" u="sng" dirty="0" smtClean="0"/>
              <a:t>LSB</a:t>
            </a:r>
            <a:endParaRPr lang="ro-RO" u="sng" dirty="0"/>
          </a:p>
        </p:txBody>
      </p:sp>
      <p:sp>
        <p:nvSpPr>
          <p:cNvPr id="3" name="Content Placeholder 2"/>
          <p:cNvSpPr>
            <a:spLocks noGrp="1"/>
          </p:cNvSpPr>
          <p:nvPr>
            <p:ph idx="1"/>
          </p:nvPr>
        </p:nvSpPr>
        <p:spPr/>
        <p:txBody>
          <a:bodyPr/>
          <a:lstStyle/>
          <a:p>
            <a:r>
              <a:rPr lang="ro-RO" dirty="0" smtClean="0"/>
              <a:t>Algoritm de bază</a:t>
            </a:r>
          </a:p>
          <a:p>
            <a:r>
              <a:rPr lang="ro-RO" dirty="0" smtClean="0"/>
              <a:t>Presupune utilizarea celor mai nesemnificativi biți</a:t>
            </a:r>
            <a:endParaRPr lang="en-GB" dirty="0" smtClean="0"/>
          </a:p>
          <a:p>
            <a:r>
              <a:rPr lang="ro-RO" dirty="0" smtClean="0"/>
              <a:t>Cu cât sunt folosiți mai mulți LSB, cu atât imaginea e mai distorsionată</a:t>
            </a:r>
            <a:endParaRPr lang="ro-RO" dirty="0" smtClean="0"/>
          </a:p>
        </p:txBody>
      </p:sp>
    </p:spTree>
    <p:extLst>
      <p:ext uri="{BB962C8B-B14F-4D97-AF65-F5344CB8AC3E}">
        <p14:creationId xmlns:p14="http://schemas.microsoft.com/office/powerpoint/2010/main" val="587755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Content Placeholder 2"/>
          <p:cNvSpPr>
            <a:spLocks noGrp="1"/>
          </p:cNvSpPr>
          <p:nvPr>
            <p:ph idx="1"/>
          </p:nvPr>
        </p:nvSpPr>
        <p:spPr/>
        <p:txBody>
          <a:bodyPr>
            <a:normAutofit/>
          </a:bodyPr>
          <a:lstStyle/>
          <a:p>
            <a:pPr marL="0" indent="0">
              <a:buNone/>
            </a:pPr>
            <a:r>
              <a:rPr lang="ro-RO" dirty="0" smtClean="0"/>
              <a:t>Exemplu:</a:t>
            </a:r>
          </a:p>
          <a:p>
            <a:r>
              <a:rPr lang="ro-RO" dirty="0" smtClean="0"/>
              <a:t>Șirul de biți pe care vrem să îl ascundem: 1101</a:t>
            </a:r>
          </a:p>
          <a:p>
            <a:r>
              <a:rPr lang="ro-RO" dirty="0" smtClean="0"/>
              <a:t>Pixelii – înainte</a:t>
            </a:r>
            <a:r>
              <a:rPr lang="en-GB" dirty="0" smtClean="0"/>
              <a:t>	</a:t>
            </a:r>
            <a:r>
              <a:rPr lang="ro-RO" dirty="0" smtClean="0"/>
              <a:t>		</a:t>
            </a:r>
            <a:r>
              <a:rPr lang="en-GB" dirty="0" smtClean="0"/>
              <a:t>|</a:t>
            </a:r>
            <a:r>
              <a:rPr lang="ro-RO" dirty="0" smtClean="0"/>
              <a:t>		după</a:t>
            </a:r>
            <a:endParaRPr lang="en-GB" dirty="0" smtClean="0"/>
          </a:p>
          <a:p>
            <a:pPr marL="0" indent="0">
              <a:buNone/>
            </a:pPr>
            <a:r>
              <a:rPr lang="en-GB" dirty="0" smtClean="0"/>
              <a:t>	10110100		</a:t>
            </a:r>
            <a:r>
              <a:rPr lang="en-GB" dirty="0"/>
              <a:t>|</a:t>
            </a:r>
            <a:r>
              <a:rPr lang="en-GB" dirty="0" smtClean="0"/>
              <a:t>	             1011010</a:t>
            </a:r>
            <a:r>
              <a:rPr lang="en-GB" b="1" dirty="0" smtClean="0"/>
              <a:t>1</a:t>
            </a:r>
          </a:p>
          <a:p>
            <a:pPr marL="0" indent="0">
              <a:buNone/>
            </a:pPr>
            <a:r>
              <a:rPr lang="en-GB" b="1" dirty="0"/>
              <a:t>	</a:t>
            </a:r>
            <a:r>
              <a:rPr lang="en-GB" dirty="0" smtClean="0"/>
              <a:t>11001101		|	             1100110</a:t>
            </a:r>
            <a:r>
              <a:rPr lang="en-GB" b="1" dirty="0" smtClean="0"/>
              <a:t>1</a:t>
            </a:r>
          </a:p>
          <a:p>
            <a:pPr marL="0" indent="0">
              <a:buNone/>
            </a:pPr>
            <a:r>
              <a:rPr lang="en-GB" b="1" dirty="0"/>
              <a:t>	</a:t>
            </a:r>
            <a:r>
              <a:rPr lang="en-GB" dirty="0" smtClean="0"/>
              <a:t>10011111		|	             1001111</a:t>
            </a:r>
            <a:r>
              <a:rPr lang="en-GB" b="1" dirty="0" smtClean="0"/>
              <a:t>0</a:t>
            </a:r>
            <a:endParaRPr lang="en-GB" dirty="0" smtClean="0"/>
          </a:p>
          <a:p>
            <a:pPr marL="0" indent="0">
              <a:buNone/>
            </a:pPr>
            <a:r>
              <a:rPr lang="en-GB" dirty="0"/>
              <a:t>	</a:t>
            </a:r>
            <a:r>
              <a:rPr lang="en-GB" dirty="0" smtClean="0"/>
              <a:t>11110000		|	             1111000</a:t>
            </a:r>
            <a:r>
              <a:rPr lang="en-GB" b="1" dirty="0" smtClean="0"/>
              <a:t>1</a:t>
            </a:r>
            <a:endParaRPr lang="en-GB" dirty="0" smtClean="0"/>
          </a:p>
        </p:txBody>
      </p:sp>
    </p:spTree>
    <p:extLst>
      <p:ext uri="{BB962C8B-B14F-4D97-AF65-F5344CB8AC3E}">
        <p14:creationId xmlns:p14="http://schemas.microsoft.com/office/powerpoint/2010/main" val="176276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Text Placeholder 2"/>
          <p:cNvSpPr>
            <a:spLocks noGrp="1"/>
          </p:cNvSpPr>
          <p:nvPr>
            <p:ph type="body" idx="1"/>
          </p:nvPr>
        </p:nvSpPr>
        <p:spPr/>
        <p:txBody>
          <a:bodyPr/>
          <a:lstStyle/>
          <a:p>
            <a:r>
              <a:rPr lang="ro-RO" dirty="0" smtClean="0"/>
              <a:t>1 LSB</a:t>
            </a:r>
            <a:endParaRPr lang="ro-RO" dirty="0"/>
          </a:p>
        </p:txBody>
      </p:sp>
      <p:sp>
        <p:nvSpPr>
          <p:cNvPr id="5" name="Text Placeholder 4"/>
          <p:cNvSpPr>
            <a:spLocks noGrp="1"/>
          </p:cNvSpPr>
          <p:nvPr>
            <p:ph type="body" sz="quarter" idx="3"/>
          </p:nvPr>
        </p:nvSpPr>
        <p:spPr/>
        <p:txBody>
          <a:bodyPr/>
          <a:lstStyle/>
          <a:p>
            <a:r>
              <a:rPr lang="ro-RO" dirty="0" smtClean="0"/>
              <a:t>4 LSB</a:t>
            </a:r>
            <a:endParaRPr lang="ro-RO"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52316" y="1938265"/>
            <a:ext cx="3432391" cy="3432391"/>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818463" y="1938265"/>
            <a:ext cx="3432391" cy="3432391"/>
          </a:xfrm>
        </p:spPr>
      </p:pic>
      <p:sp>
        <p:nvSpPr>
          <p:cNvPr id="14" name="TextBox 13"/>
          <p:cNvSpPr txBox="1"/>
          <p:nvPr/>
        </p:nvSpPr>
        <p:spPr>
          <a:xfrm>
            <a:off x="6938621" y="754505"/>
            <a:ext cx="1283854" cy="369332"/>
          </a:xfrm>
          <a:prstGeom prst="rect">
            <a:avLst/>
          </a:prstGeom>
          <a:noFill/>
        </p:spPr>
        <p:txBody>
          <a:bodyPr wrap="square" rtlCol="0">
            <a:spAutoFit/>
          </a:bodyPr>
          <a:lstStyle/>
          <a:p>
            <a:r>
              <a:rPr lang="ro-RO" dirty="0" smtClean="0"/>
              <a:t>Rezultate:</a:t>
            </a:r>
            <a:endParaRPr lang="ro-RO" dirty="0"/>
          </a:p>
        </p:txBody>
      </p:sp>
    </p:spTree>
    <p:extLst>
      <p:ext uri="{BB962C8B-B14F-4D97-AF65-F5344CB8AC3E}">
        <p14:creationId xmlns:p14="http://schemas.microsoft.com/office/powerpoint/2010/main" val="1585416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3076641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smtClean="0"/>
              <a:t>PVD</a:t>
            </a:r>
            <a:endParaRPr lang="ro-RO" dirty="0"/>
          </a:p>
        </p:txBody>
      </p:sp>
      <p:sp>
        <p:nvSpPr>
          <p:cNvPr id="3" name="Content Placeholder 2"/>
          <p:cNvSpPr>
            <a:spLocks noGrp="1"/>
          </p:cNvSpPr>
          <p:nvPr>
            <p:ph idx="1"/>
          </p:nvPr>
        </p:nvSpPr>
        <p:spPr/>
        <p:txBody>
          <a:bodyPr/>
          <a:lstStyle/>
          <a:p>
            <a:r>
              <a:rPr lang="en-GB" dirty="0" smtClean="0"/>
              <a:t>O </a:t>
            </a:r>
            <a:r>
              <a:rPr lang="ro-RO" dirty="0" smtClean="0"/>
              <a:t>îmbunătățire adusă algoritmului LSB prin selectarea adaptivă a numărului de biți ce se încorporează</a:t>
            </a:r>
            <a:endParaRPr lang="en-GB" dirty="0" smtClean="0"/>
          </a:p>
          <a:p>
            <a:r>
              <a:rPr lang="ro-RO" dirty="0" smtClean="0"/>
              <a:t>Imaginea este parcursă în blocuri de câte 2 </a:t>
            </a:r>
            <a:r>
              <a:rPr lang="ro-RO" dirty="0" smtClean="0"/>
              <a:t>pixeli consecutivi</a:t>
            </a:r>
            <a:endParaRPr lang="ro-RO" dirty="0" smtClean="0"/>
          </a:p>
          <a:p>
            <a:r>
              <a:rPr lang="ro-RO" dirty="0" smtClean="0"/>
              <a:t>Blocurile cu pixeli foarte diferiți permit încorporarea mai multor date</a:t>
            </a:r>
            <a:endParaRPr lang="ro-RO" dirty="0"/>
          </a:p>
        </p:txBody>
      </p:sp>
    </p:spTree>
    <p:extLst>
      <p:ext uri="{BB962C8B-B14F-4D97-AF65-F5344CB8AC3E}">
        <p14:creationId xmlns:p14="http://schemas.microsoft.com/office/powerpoint/2010/main" val="1856922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ro-RO" dirty="0" smtClean="0"/>
                  <a:t>Se calculează </a:t>
                </a:r>
                <a:r>
                  <a:rPr lang="ro-RO" dirty="0"/>
                  <a:t>diferența d </a:t>
                </a:r>
                <a:r>
                  <a:rPr lang="ro-RO" dirty="0" smtClean="0"/>
                  <a:t>dintre </a:t>
                </a:r>
                <a:r>
                  <a:rPr lang="ro-RO" dirty="0" smtClean="0"/>
                  <a:t>cei 2 pixeli ai blocului</a:t>
                </a:r>
              </a:p>
              <a:p>
                <a:pPr lvl="1"/>
                <a:r>
                  <a:rPr lang="ro-RO" dirty="0" smtClean="0"/>
                  <a:t>Pixelii </a:t>
                </a:r>
                <a:r>
                  <a:rPr lang="ro-RO" i="1" dirty="0" smtClean="0"/>
                  <a:t>p</a:t>
                </a:r>
                <a:r>
                  <a:rPr lang="ro-RO" i="1" baseline="-25000" dirty="0" smtClean="0"/>
                  <a:t>i</a:t>
                </a:r>
                <a:r>
                  <a:rPr lang="ro-RO" i="1" dirty="0" smtClean="0"/>
                  <a:t> </a:t>
                </a:r>
                <a:r>
                  <a:rPr lang="ro-RO" dirty="0"/>
                  <a:t>și </a:t>
                </a:r>
                <a:r>
                  <a:rPr lang="ro-RO" i="1" dirty="0" smtClean="0"/>
                  <a:t>p</a:t>
                </a:r>
                <a:r>
                  <a:rPr lang="ro-RO" i="1" baseline="-25000" dirty="0" smtClean="0"/>
                  <a:t>i+1</a:t>
                </a:r>
                <a:r>
                  <a:rPr lang="ro-RO" i="1" dirty="0" smtClean="0"/>
                  <a:t> </a:t>
                </a:r>
                <a:r>
                  <a:rPr lang="ro-RO" dirty="0" smtClean="0"/>
                  <a:t>au valorile </a:t>
                </a:r>
                <a:r>
                  <a:rPr lang="ro-RO" i="1" dirty="0"/>
                  <a:t>g</a:t>
                </a:r>
                <a:r>
                  <a:rPr lang="ro-RO" i="1" baseline="-25000" dirty="0"/>
                  <a:t>i</a:t>
                </a:r>
                <a:r>
                  <a:rPr lang="ro-RO" i="1" dirty="0"/>
                  <a:t> </a:t>
                </a:r>
                <a:r>
                  <a:rPr lang="ro-RO" dirty="0"/>
                  <a:t>și </a:t>
                </a:r>
                <a:r>
                  <a:rPr lang="ro-RO" i="1" dirty="0"/>
                  <a:t>g</a:t>
                </a:r>
                <a:r>
                  <a:rPr lang="ro-RO" i="1" baseline="-25000" dirty="0"/>
                  <a:t>i+1</a:t>
                </a:r>
                <a:endParaRPr lang="ro-RO" dirty="0" smtClean="0"/>
              </a:p>
              <a:p>
                <a:r>
                  <a:rPr lang="ro-RO" dirty="0" smtClean="0"/>
                  <a:t>Diferența este clasificată </a:t>
                </a:r>
                <a:r>
                  <a:rPr lang="ro-RO" dirty="0" smtClean="0"/>
                  <a:t>după o mulțime de </a:t>
                </a:r>
                <a:r>
                  <a:rPr lang="ro-RO" dirty="0" smtClean="0"/>
                  <a:t>intervale</a:t>
                </a:r>
                <a:endParaRPr lang="en-GB" dirty="0" smtClean="0"/>
              </a:p>
              <a:p>
                <a:pPr lvl="1"/>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 </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e>
                      <m:e>
                        <m:r>
                          <a:rPr lang="en-GB" b="0" i="1" smtClean="0">
                            <a:latin typeface="Cambria Math" panose="02040503050406030204" pitchFamily="18" charset="0"/>
                          </a:rPr>
                          <m:t>𝑖</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1, </m:t>
                            </m:r>
                            <m:r>
                              <a:rPr lang="en-GB" b="0" i="1" smtClean="0">
                                <a:latin typeface="Cambria Math" panose="02040503050406030204" pitchFamily="18" charset="0"/>
                              </a:rPr>
                              <m:t>𝑛</m:t>
                            </m:r>
                          </m:e>
                        </m:acc>
                      </m:e>
                    </m:d>
                  </m:oMath>
                </a14:m>
                <a:endParaRPr lang="en-GB" dirty="0" smtClean="0"/>
              </a:p>
              <a:p>
                <a:pPr lvl="1"/>
                <a:r>
                  <a:rPr lang="ro-RO" dirty="0" smtClean="0"/>
                  <a:t> </a:t>
                </a:r>
                <a14:m>
                  <m:oMath xmlns:m="http://schemas.openxmlformats.org/officeDocument/2006/math">
                    <m:sSub>
                      <m:sSubPr>
                        <m:ctrlPr>
                          <a:rPr lang="ro-RO" i="1" smtClean="0">
                            <a:latin typeface="Cambria Math" panose="02040503050406030204" pitchFamily="18" charset="0"/>
                          </a:rPr>
                        </m:ctrlPr>
                      </m:sSubPr>
                      <m:e>
                        <m:r>
                          <a:rPr lang="ro-RO" b="0" i="1" smtClean="0">
                            <a:latin typeface="Cambria Math" panose="02040503050406030204" pitchFamily="18" charset="0"/>
                          </a:rPr>
                          <m:t>𝑅</m:t>
                        </m:r>
                      </m:e>
                      <m:sub>
                        <m:r>
                          <a:rPr lang="ro-RO" b="0" i="1" smtClean="0">
                            <a:latin typeface="Cambria Math" panose="02040503050406030204" pitchFamily="18" charset="0"/>
                          </a:rPr>
                          <m:t>𝑖</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𝑙</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𝑖</m:t>
                            </m:r>
                          </m:sub>
                        </m:sSub>
                      </m:e>
                    </m:d>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  </m:t>
                        </m:r>
                        <m:r>
                          <a:rPr lang="en-GB" i="1">
                            <a:latin typeface="Cambria Math" panose="02040503050406030204" pitchFamily="18" charset="0"/>
                          </a:rPr>
                          <m:t>𝑙</m:t>
                        </m:r>
                      </m:e>
                      <m:sub>
                        <m:r>
                          <a:rPr lang="en-GB" b="0" i="1" smtClean="0">
                            <a:latin typeface="Cambria Math" panose="02040503050406030204" pitchFamily="18" charset="0"/>
                          </a:rPr>
                          <m:t>0</m:t>
                        </m:r>
                      </m:sub>
                    </m:sSub>
                    <m:r>
                      <a:rPr lang="en-GB" b="0" i="1" smtClean="0">
                        <a:latin typeface="Cambria Math" panose="02040503050406030204" pitchFamily="18" charset="0"/>
                      </a:rPr>
                      <m:t>=0</m:t>
                    </m:r>
                    <m:r>
                      <a:rPr lang="en-GB" i="1">
                        <a:latin typeface="Cambria Math" panose="02040503050406030204" pitchFamily="18" charset="0"/>
                      </a:rPr>
                      <m:t>,</m:t>
                    </m:r>
                    <m:sSub>
                      <m:sSubPr>
                        <m:ctrlPr>
                          <a:rPr lang="en-GB" i="1" smtClean="0">
                            <a:latin typeface="Cambria Math" panose="02040503050406030204" pitchFamily="18" charset="0"/>
                          </a:rPr>
                        </m:ctrlPr>
                      </m:sSubPr>
                      <m:e>
                        <m:r>
                          <a:rPr lang="en-GB" i="1">
                            <a:latin typeface="Cambria Math" panose="02040503050406030204" pitchFamily="18" charset="0"/>
                          </a:rPr>
                          <m:t>𝑢</m:t>
                        </m:r>
                      </m:e>
                      <m:sub>
                        <m:r>
                          <a:rPr lang="en-GB" b="0" i="1" smtClean="0">
                            <a:latin typeface="Cambria Math" panose="02040503050406030204" pitchFamily="18" charset="0"/>
                          </a:rPr>
                          <m:t>𝑛</m:t>
                        </m:r>
                      </m:sub>
                    </m:sSub>
                    <m:r>
                      <a:rPr lang="en-GB" b="0" i="1" smtClean="0">
                        <a:latin typeface="Cambria Math" panose="02040503050406030204" pitchFamily="18" charset="0"/>
                      </a:rPr>
                      <m:t>=255</m:t>
                    </m:r>
                  </m:oMath>
                </a14:m>
                <a:endParaRPr lang="ro-RO" dirty="0" smtClean="0"/>
              </a:p>
              <a:p>
                <a:pPr lvl="1"/>
                <a:r>
                  <a:rPr lang="ro-RO" dirty="0" smtClean="0"/>
                  <a:t>Intervalele utilizate în </a:t>
                </a:r>
                <a:r>
                  <a:rPr lang="ro-RO" dirty="0" smtClean="0"/>
                  <a:t>algoritmi </a:t>
                </a:r>
                <a:r>
                  <a:rPr lang="ro-RO" dirty="0" smtClean="0"/>
                  <a:t>sunt următoarele:</a:t>
                </a:r>
              </a:p>
              <a:p>
                <a:pPr marL="502920" lvl="1" indent="0">
                  <a:buNone/>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𝑀</m:t>
                      </m:r>
                      <m:r>
                        <a:rPr lang="ro-RO" i="1">
                          <a:latin typeface="Cambria Math" panose="02040503050406030204" pitchFamily="18" charset="0"/>
                        </a:rPr>
                        <m:t>= </m:t>
                      </m:r>
                      <m:d>
                        <m:dPr>
                          <m:begChr m:val="{"/>
                          <m:endChr m:val="}"/>
                          <m:ctrlPr>
                            <a:rPr lang="ro-RO" i="1">
                              <a:latin typeface="Cambria Math" panose="02040503050406030204" pitchFamily="18" charset="0"/>
                            </a:rPr>
                          </m:ctrlPr>
                        </m:dPr>
                        <m:e>
                          <m:d>
                            <m:dPr>
                              <m:begChr m:val="["/>
                              <m:endChr m:val="]"/>
                              <m:ctrlPr>
                                <a:rPr lang="ro-RO" i="1">
                                  <a:latin typeface="Cambria Math" panose="02040503050406030204" pitchFamily="18" charset="0"/>
                                </a:rPr>
                              </m:ctrlPr>
                            </m:dPr>
                            <m:e>
                              <m:r>
                                <a:rPr lang="ro-RO" i="1">
                                  <a:latin typeface="Cambria Math" panose="02040503050406030204" pitchFamily="18" charset="0"/>
                                </a:rPr>
                                <m:t>0, 7</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8, 15</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16, 31</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32, 63</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64, 127</m:t>
                              </m:r>
                            </m:e>
                          </m:d>
                          <m:r>
                            <a:rPr lang="ro-RO" i="1">
                              <a:latin typeface="Cambria Math" panose="02040503050406030204" pitchFamily="18" charset="0"/>
                            </a:rPr>
                            <m:t>,</m:t>
                          </m:r>
                          <m:d>
                            <m:dPr>
                              <m:begChr m:val="["/>
                              <m:endChr m:val="]"/>
                              <m:ctrlPr>
                                <a:rPr lang="ro-RO" i="1">
                                  <a:latin typeface="Cambria Math" panose="02040503050406030204" pitchFamily="18" charset="0"/>
                                </a:rPr>
                              </m:ctrlPr>
                            </m:dPr>
                            <m:e>
                              <m:r>
                                <a:rPr lang="ro-RO" i="1">
                                  <a:latin typeface="Cambria Math" panose="02040503050406030204" pitchFamily="18" charset="0"/>
                                </a:rPr>
                                <m:t>128, 255</m:t>
                              </m:r>
                            </m:e>
                          </m:d>
                          <m:r>
                            <a:rPr lang="ro-RO" i="1">
                              <a:latin typeface="Cambria Math" panose="02040503050406030204" pitchFamily="18" charset="0"/>
                            </a:rPr>
                            <m:t> </m:t>
                          </m:r>
                        </m:e>
                      </m:d>
                    </m:oMath>
                  </m:oMathPara>
                </a14:m>
                <a:endParaRPr lang="ro-RO" dirty="0" smtClean="0"/>
              </a:p>
              <a:p>
                <a:pPr marL="502920" lvl="1" indent="0">
                  <a:buNone/>
                </a:pPr>
                <a:endParaRPr lang="ro-RO" dirty="0" smtClean="0"/>
              </a:p>
              <a:p>
                <a:pPr marL="502920" lvl="1" indent="0">
                  <a:buNone/>
                </a:pPr>
                <a14:m>
                  <m:oMathPara xmlns:m="http://schemas.openxmlformats.org/officeDocument/2006/math">
                    <m:oMathParaPr>
                      <m:jc m:val="centerGroup"/>
                    </m:oMathParaPr>
                    <m:oMath xmlns:m="http://schemas.openxmlformats.org/officeDocument/2006/math">
                      <m:sSup>
                        <m:sSupPr>
                          <m:ctrlPr>
                            <a:rPr lang="ro-RO" sz="1600" i="1">
                              <a:latin typeface="Cambria Math" panose="02040503050406030204" pitchFamily="18" charset="0"/>
                            </a:rPr>
                          </m:ctrlPr>
                        </m:sSupPr>
                        <m:e>
                          <m:r>
                            <a:rPr lang="ro-RO" sz="1600" i="1">
                              <a:latin typeface="Cambria Math" panose="02040503050406030204" pitchFamily="18" charset="0"/>
                            </a:rPr>
                            <m:t>𝑀</m:t>
                          </m:r>
                        </m:e>
                        <m:sup>
                          <m:r>
                            <a:rPr lang="en-GB" sz="1600" i="1">
                              <a:latin typeface="Cambria Math" panose="02040503050406030204" pitchFamily="18" charset="0"/>
                            </a:rPr>
                            <m:t>′</m:t>
                          </m:r>
                        </m:sup>
                      </m:sSup>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eqArr>
                            <m:eqArrPr>
                              <m:ctrlPr>
                                <a:rPr lang="ro-RO" sz="1600" i="1">
                                  <a:latin typeface="Cambria Math" panose="02040503050406030204" pitchFamily="18" charset="0"/>
                                </a:rPr>
                              </m:ctrlPr>
                            </m:eqArrPr>
                            <m:e>
                              <m:eqArr>
                                <m:eqArrPr>
                                  <m:ctrlPr>
                                    <a:rPr lang="ro-RO" sz="1600" i="1">
                                      <a:latin typeface="Cambria Math" panose="02040503050406030204" pitchFamily="18" charset="0"/>
                                    </a:rPr>
                                  </m:ctrlPr>
                                </m:eqArrPr>
                                <m:e>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0, 15</m:t>
                                      </m:r>
                                    </m:e>
                                  </m:d>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16, 23</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24, 31</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32, 47</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48, 63</m:t>
                                      </m:r>
                                    </m:e>
                                  </m:d>
                                  <m:r>
                                    <a:rPr lang="ro-RO" sz="1600" i="1">
                                      <a:latin typeface="Cambria Math" panose="02040503050406030204" pitchFamily="18" charset="0"/>
                                    </a:rPr>
                                    <m:t>,</m:t>
                                  </m:r>
                                </m:e>
                                <m:e>
                                  <m:d>
                                    <m:dPr>
                                      <m:begChr m:val="["/>
                                      <m:endChr m:val="]"/>
                                      <m:ctrlPr>
                                        <a:rPr lang="ro-RO" sz="1600" i="1">
                                          <a:latin typeface="Cambria Math" panose="02040503050406030204" pitchFamily="18" charset="0"/>
                                        </a:rPr>
                                      </m:ctrlPr>
                                    </m:dPr>
                                    <m:e>
                                      <m:r>
                                        <a:rPr lang="ro-RO" sz="1600" i="1">
                                          <a:latin typeface="Cambria Math" panose="02040503050406030204" pitchFamily="18" charset="0"/>
                                        </a:rPr>
                                        <m:t>64, 79</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80, 95</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96, 103</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104, 111</m:t>
                                      </m:r>
                                    </m:e>
                                  </m:d>
                                  <m:r>
                                    <a:rPr lang="ro-RO" sz="1600" i="1">
                                      <a:latin typeface="Cambria Math" panose="02040503050406030204" pitchFamily="18" charset="0"/>
                                    </a:rPr>
                                    <m:t>,</m:t>
                                  </m:r>
                                </m:e>
                              </m:eqArr>
                            </m:e>
                            <m:e>
                              <m:d>
                                <m:dPr>
                                  <m:begChr m:val="["/>
                                  <m:endChr m:val="]"/>
                                  <m:ctrlPr>
                                    <a:rPr lang="ro-RO" sz="1600" i="1">
                                      <a:latin typeface="Cambria Math" panose="02040503050406030204" pitchFamily="18" charset="0"/>
                                    </a:rPr>
                                  </m:ctrlPr>
                                </m:dPr>
                                <m:e>
                                  <m:r>
                                    <a:rPr lang="ro-RO" sz="1600" i="1">
                                      <a:latin typeface="Cambria Math" panose="02040503050406030204" pitchFamily="18" charset="0"/>
                                    </a:rPr>
                                    <m:t>112, 119</m:t>
                                  </m:r>
                                </m:e>
                              </m:d>
                              <m:r>
                                <a:rPr lang="ro-RO" sz="1600" i="1">
                                  <a:latin typeface="Cambria Math" panose="02040503050406030204" pitchFamily="18" charset="0"/>
                                </a:rPr>
                                <m:t>, </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120, 127</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128, 135</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136, 143</m:t>
                                  </m:r>
                                </m:e>
                              </m:d>
                              <m:r>
                                <a:rPr lang="ro-RO" sz="1600" i="1">
                                  <a:latin typeface="Cambria Math" panose="02040503050406030204" pitchFamily="18" charset="0"/>
                                </a:rPr>
                                <m:t>,</m:t>
                              </m:r>
                            </m:e>
                            <m:e>
                              <m:d>
                                <m:dPr>
                                  <m:begChr m:val="["/>
                                  <m:endChr m:val="]"/>
                                  <m:ctrlPr>
                                    <a:rPr lang="ro-RO" sz="1600" i="1">
                                      <a:latin typeface="Cambria Math" panose="02040503050406030204" pitchFamily="18" charset="0"/>
                                    </a:rPr>
                                  </m:ctrlPr>
                                </m:dPr>
                                <m:e>
                                  <m:r>
                                    <a:rPr lang="ro-RO" sz="1600" i="1">
                                      <a:latin typeface="Cambria Math" panose="02040503050406030204" pitchFamily="18" charset="0"/>
                                    </a:rPr>
                                    <m:t>144, 151</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152, 159</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160, 191</m:t>
                                  </m:r>
                                </m:e>
                              </m:d>
                              <m:r>
                                <a:rPr lang="ro-RO" sz="1600" i="1">
                                  <a:latin typeface="Cambria Math" panose="02040503050406030204" pitchFamily="18" charset="0"/>
                                </a:rPr>
                                <m:t>,</m:t>
                              </m:r>
                              <m:d>
                                <m:dPr>
                                  <m:begChr m:val="["/>
                                  <m:endChr m:val="]"/>
                                  <m:ctrlPr>
                                    <a:rPr lang="ro-RO" sz="1600" i="1">
                                      <a:latin typeface="Cambria Math" panose="02040503050406030204" pitchFamily="18" charset="0"/>
                                    </a:rPr>
                                  </m:ctrlPr>
                                </m:dPr>
                                <m:e>
                                  <m:r>
                                    <a:rPr lang="ro-RO" sz="1600" i="1">
                                      <a:latin typeface="Cambria Math" panose="02040503050406030204" pitchFamily="18" charset="0"/>
                                    </a:rPr>
                                    <m:t>192, 255</m:t>
                                  </m:r>
                                </m:e>
                              </m:d>
                              <m:r>
                                <a:rPr lang="ro-RO" sz="1600" i="1">
                                  <a:latin typeface="Cambria Math" panose="02040503050406030204" pitchFamily="18" charset="0"/>
                                </a:rPr>
                                <m:t>,  </m:t>
                              </m:r>
                            </m:e>
                          </m:eqArr>
                        </m:e>
                      </m:d>
                    </m:oMath>
                  </m:oMathPara>
                </a14:m>
                <a:endParaRPr lang="ro-RO"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a:stretch>
              </a:blipFill>
            </p:spPr>
            <p:txBody>
              <a:bodyPr/>
              <a:lstStyle/>
              <a:p>
                <a:r>
                  <a:rPr lang="ro-RO">
                    <a:noFill/>
                  </a:rPr>
                  <a:t> </a:t>
                </a:r>
              </a:p>
            </p:txBody>
          </p:sp>
        </mc:Fallback>
      </mc:AlternateContent>
    </p:spTree>
    <p:extLst>
      <p:ext uri="{BB962C8B-B14F-4D97-AF65-F5344CB8AC3E}">
        <p14:creationId xmlns:p14="http://schemas.microsoft.com/office/powerpoint/2010/main" val="1724396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 - </a:t>
            </a:r>
            <a:r>
              <a:rPr lang="en-GB" u="sng" dirty="0" smtClean="0"/>
              <a:t>PVD</a:t>
            </a:r>
            <a:endParaRPr lang="ro-RO"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ro-RO" dirty="0" smtClean="0"/>
                  <a:t>După clasificare, se calculează o diferență nouă</a:t>
                </a:r>
              </a:p>
              <a:p>
                <a:pPr marL="502920" lvl="1" indent="0">
                  <a:buNone/>
                </a:pPr>
                <a14:m>
                  <m:oMathPara xmlns:m="http://schemas.openxmlformats.org/officeDocument/2006/math">
                    <m:oMathParaPr>
                      <m:jc m:val="centerGroup"/>
                    </m:oMathParaPr>
                    <m:oMath xmlns:m="http://schemas.openxmlformats.org/officeDocument/2006/math">
                      <m:r>
                        <a:rPr lang="ro-RO" i="1"/>
                        <m:t>𝑑</m:t>
                      </m:r>
                      <m:r>
                        <a:rPr lang="ro-RO" i="1"/>
                        <m:t>’ = </m:t>
                      </m:r>
                      <m:d>
                        <m:dPr>
                          <m:begChr m:val="{"/>
                          <m:endChr m:val=""/>
                          <m:ctrlPr>
                            <a:rPr lang="ro-RO" i="1"/>
                          </m:ctrlPr>
                        </m:dPr>
                        <m:e>
                          <m:eqArr>
                            <m:eqArrPr>
                              <m:ctrlPr>
                                <a:rPr lang="ro-RO" i="1"/>
                              </m:ctrlPr>
                            </m:eqArrPr>
                            <m:e>
                              <m:sSub>
                                <m:sSubPr>
                                  <m:ctrlPr>
                                    <a:rPr lang="ro-RO" i="1"/>
                                  </m:ctrlPr>
                                </m:sSubPr>
                                <m:e>
                                  <m:r>
                                    <a:rPr lang="ro-RO" i="1"/>
                                    <m:t>𝑙</m:t>
                                  </m:r>
                                </m:e>
                                <m:sub>
                                  <m:r>
                                    <a:rPr lang="ro-RO" i="1"/>
                                    <m:t>𝑘</m:t>
                                  </m:r>
                                </m:sub>
                              </m:sSub>
                              <m:r>
                                <a:rPr lang="ro-RO" i="1"/>
                                <m:t>+</m:t>
                              </m:r>
                              <m:r>
                                <a:rPr lang="ro-RO" i="1"/>
                                <m:t>𝑏</m:t>
                              </m:r>
                              <m:r>
                                <a:rPr lang="ro-RO" i="1"/>
                                <m:t>,  </m:t>
                              </m:r>
                              <m:r>
                                <a:rPr lang="ro-RO" i="1"/>
                                <m:t>𝑑</m:t>
                              </m:r>
                              <m:r>
                                <a:rPr lang="ro-RO" i="1"/>
                                <m:t>≥0</m:t>
                              </m:r>
                            </m:e>
                            <m:e>
                              <m:sSub>
                                <m:sSubPr>
                                  <m:ctrlPr>
                                    <a:rPr lang="ro-RO" i="1"/>
                                  </m:ctrlPr>
                                </m:sSubPr>
                                <m:e>
                                  <m:r>
                                    <a:rPr lang="ro-RO" i="1"/>
                                    <m:t>−(</m:t>
                                  </m:r>
                                  <m:r>
                                    <a:rPr lang="ro-RO" i="1"/>
                                    <m:t>𝑙</m:t>
                                  </m:r>
                                </m:e>
                                <m:sub>
                                  <m:r>
                                    <a:rPr lang="ro-RO" i="1"/>
                                    <m:t>𝑘</m:t>
                                  </m:r>
                                </m:sub>
                              </m:sSub>
                              <m:r>
                                <a:rPr lang="ro-RO" i="1"/>
                                <m:t>+</m:t>
                              </m:r>
                              <m:r>
                                <a:rPr lang="ro-RO" i="1"/>
                                <m:t>𝑏</m:t>
                              </m:r>
                              <m:r>
                                <a:rPr lang="ro-RO" i="1"/>
                                <m:t>), </m:t>
                              </m:r>
                              <m:r>
                                <a:rPr lang="ro-RO" i="1"/>
                                <m:t>𝑑</m:t>
                              </m:r>
                              <m:r>
                                <a:rPr lang="ro-RO" i="1"/>
                                <m:t>&lt;0</m:t>
                              </m:r>
                            </m:e>
                          </m:eqArr>
                          <m:r>
                            <a:rPr lang="ro-RO" i="1"/>
                            <m:t>,  </m:t>
                          </m:r>
                        </m:e>
                      </m:d>
                    </m:oMath>
                  </m:oMathPara>
                </a14:m>
                <a:endParaRPr lang="ro-RO" dirty="0" smtClean="0"/>
              </a:p>
              <a:p>
                <a:pPr marL="502920" lvl="1" indent="0">
                  <a:buNone/>
                </a:pPr>
                <a:endParaRPr lang="ro-RO" dirty="0" smtClean="0"/>
              </a:p>
              <a:p>
                <a:pPr marL="502920" lvl="1" indent="0">
                  <a:buNone/>
                </a:pPr>
                <a14:m>
                  <m:oMathPara xmlns:m="http://schemas.openxmlformats.org/officeDocument/2006/math">
                    <m:oMathParaPr>
                      <m:jc m:val="centerGroup"/>
                    </m:oMathParaPr>
                    <m:oMath xmlns:m="http://schemas.openxmlformats.org/officeDocument/2006/math">
                      <m:r>
                        <a:rPr lang="ro-RO" i="1"/>
                        <m:t>𝑏</m:t>
                      </m:r>
                      <m:r>
                        <a:rPr lang="ro-RO" i="1"/>
                        <m:t>=</m:t>
                      </m:r>
                      <m:r>
                        <a:rPr lang="ro-RO" i="1"/>
                        <m:t>𝑣𝑎𝑙𝑜𝑎𝑟𝑒𝑎</m:t>
                      </m:r>
                      <m:r>
                        <a:rPr lang="ro-RO" i="1"/>
                        <m:t> </m:t>
                      </m:r>
                      <m:r>
                        <a:rPr lang="ro-RO" i="1"/>
                        <m:t>𝑠𝑢𝑏</m:t>
                      </m:r>
                      <m:r>
                        <a:rPr lang="ro-RO" i="1"/>
                        <m:t>ș</m:t>
                      </m:r>
                      <m:r>
                        <a:rPr lang="ro-RO" i="1"/>
                        <m:t>𝑖𝑟𝑢𝑙𝑢𝑖</m:t>
                      </m:r>
                      <m:r>
                        <a:rPr lang="ro-RO" i="1"/>
                        <m:t> </m:t>
                      </m:r>
                      <m:r>
                        <a:rPr lang="ro-RO" i="1"/>
                        <m:t>𝑑𝑖𝑛</m:t>
                      </m:r>
                      <m:r>
                        <a:rPr lang="ro-RO" i="1"/>
                        <m:t> </m:t>
                      </m:r>
                      <m:r>
                        <a:rPr lang="ro-RO" i="1"/>
                        <m:t>𝑆</m:t>
                      </m:r>
                    </m:oMath>
                  </m:oMathPara>
                </a14:m>
                <a:endParaRPr lang="ro-RO"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a:stretch>
              </a:blipFill>
            </p:spPr>
            <p:txBody>
              <a:bodyPr/>
              <a:lstStyle/>
              <a:p>
                <a:r>
                  <a:rPr lang="ro-RO">
                    <a:noFill/>
                  </a:rPr>
                  <a:t> </a:t>
                </a:r>
              </a:p>
            </p:txBody>
          </p:sp>
        </mc:Fallback>
      </mc:AlternateContent>
    </p:spTree>
    <p:extLst>
      <p:ext uri="{BB962C8B-B14F-4D97-AF65-F5344CB8AC3E}">
        <p14:creationId xmlns:p14="http://schemas.microsoft.com/office/powerpoint/2010/main" val="1792531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69267" y="864108"/>
                <a:ext cx="7879387" cy="5120640"/>
              </a:xfrm>
            </p:spPr>
            <p:txBody>
              <a:bodyPr/>
              <a:lstStyle/>
              <a:p>
                <a:r>
                  <a:rPr lang="ro-RO" dirty="0" smtClean="0"/>
                  <a:t>Diferența nouă d</a:t>
                </a:r>
                <a:r>
                  <a:rPr lang="en-GB" dirty="0" smtClean="0"/>
                  <a:t>’</a:t>
                </a:r>
                <a:r>
                  <a:rPr lang="ro-RO" dirty="0" smtClean="0"/>
                  <a:t> este folosită pentru a calcula valori noi pentru blocul de pixeli procesat:</a:t>
                </a:r>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ro-RO" sz="1600" i="1"/>
                        <m:t>𝑓</m:t>
                      </m:r>
                      <m:d>
                        <m:dPr>
                          <m:ctrlPr>
                            <a:rPr lang="ro-RO" sz="1600" i="1"/>
                          </m:ctrlPr>
                        </m:dPr>
                        <m:e>
                          <m:d>
                            <m:dPr>
                              <m:ctrlPr>
                                <a:rPr lang="ro-RO" sz="1600" i="1"/>
                              </m:ctrlPr>
                            </m:dPr>
                            <m:e>
                              <m:sSub>
                                <m:sSubPr>
                                  <m:ctrlPr>
                                    <a:rPr lang="ro-RO" sz="1600" i="1" smtClean="0">
                                      <a:latin typeface="Cambria Math" panose="02040503050406030204" pitchFamily="18" charset="0"/>
                                    </a:rPr>
                                  </m:ctrlPr>
                                </m:sSubPr>
                                <m:e>
                                  <m:r>
                                    <a:rPr lang="ro-RO" sz="1600" b="0" i="1" smtClean="0">
                                      <a:latin typeface="Cambria Math" panose="02040503050406030204" pitchFamily="18" charset="0"/>
                                    </a:rPr>
                                    <m:t>𝑔</m:t>
                                  </m:r>
                                </m:e>
                                <m:sub>
                                  <m:r>
                                    <a:rPr lang="ro-RO" sz="1600" b="0" i="1" smtClean="0">
                                      <a:latin typeface="Cambria Math" panose="02040503050406030204" pitchFamily="18" charset="0"/>
                                    </a:rPr>
                                    <m:t>𝑖</m:t>
                                  </m:r>
                                </m:sub>
                              </m:sSub>
                              <m:r>
                                <a:rPr lang="ro-RO" sz="1600" b="0" i="1" smtClean="0">
                                  <a:latin typeface="Cambria Math" panose="02040503050406030204" pitchFamily="18" charset="0"/>
                                </a:rPr>
                                <m:t>,</m:t>
                              </m:r>
                              <m:sSub>
                                <m:sSubPr>
                                  <m:ctrlPr>
                                    <a:rPr lang="ro-RO" sz="1600" b="0" i="1" smtClean="0">
                                      <a:latin typeface="Cambria Math" panose="02040503050406030204" pitchFamily="18" charset="0"/>
                                    </a:rPr>
                                  </m:ctrlPr>
                                </m:sSubPr>
                                <m:e>
                                  <m:r>
                                    <a:rPr lang="ro-RO" sz="1600" b="0" i="1" smtClean="0">
                                      <a:latin typeface="Cambria Math" panose="02040503050406030204" pitchFamily="18" charset="0"/>
                                    </a:rPr>
                                    <m:t>𝑔</m:t>
                                  </m:r>
                                </m:e>
                                <m:sub>
                                  <m:r>
                                    <a:rPr lang="ro-RO" sz="1600" b="0" i="1" smtClean="0">
                                      <a:latin typeface="Cambria Math" panose="02040503050406030204" pitchFamily="18" charset="0"/>
                                    </a:rPr>
                                    <m:t>𝑖</m:t>
                                  </m:r>
                                  <m:r>
                                    <a:rPr lang="ro-RO" sz="1600" b="0" i="1" smtClean="0">
                                      <a:latin typeface="Cambria Math" panose="02040503050406030204" pitchFamily="18" charset="0"/>
                                    </a:rPr>
                                    <m:t>+1</m:t>
                                  </m:r>
                                </m:sub>
                              </m:sSub>
                            </m:e>
                          </m:d>
                          <m:r>
                            <a:rPr lang="ro-RO" sz="1600" i="1"/>
                            <m:t>, </m:t>
                          </m:r>
                          <m:r>
                            <a:rPr lang="ro-RO" sz="1600" i="1"/>
                            <m:t>𝑚</m:t>
                          </m:r>
                        </m:e>
                      </m:d>
                      <m:r>
                        <a:rPr lang="ro-RO" sz="1600" i="1"/>
                        <m:t>=</m:t>
                      </m:r>
                      <m:d>
                        <m:dPr>
                          <m:ctrlPr>
                            <a:rPr lang="ro-RO" sz="1600" i="1">
                              <a:latin typeface="Cambria Math" panose="02040503050406030204" pitchFamily="18" charset="0"/>
                            </a:rPr>
                          </m:ctrlPr>
                        </m:dPr>
                        <m:e>
                          <m:sSubSup>
                            <m:sSubSupPr>
                              <m:ctrlPr>
                                <a:rPr lang="ro-RO" sz="1600" i="1" smtClean="0">
                                  <a:latin typeface="Cambria Math" panose="02040503050406030204" pitchFamily="18" charset="0"/>
                                </a:rPr>
                              </m:ctrlPr>
                            </m:sSubSupPr>
                            <m:e>
                              <m:r>
                                <a:rPr lang="en-GB" sz="1600" b="0" i="1" smtClean="0">
                                  <a:latin typeface="Cambria Math" panose="02040503050406030204" pitchFamily="18" charset="0"/>
                                </a:rPr>
                                <m:t>𝑔</m:t>
                              </m:r>
                            </m:e>
                            <m:sub>
                              <m:r>
                                <a:rPr lang="en-GB" sz="1600" b="0" i="1" smtClean="0">
                                  <a:latin typeface="Cambria Math" panose="02040503050406030204" pitchFamily="18" charset="0"/>
                                </a:rPr>
                                <m:t>𝑖</m:t>
                              </m:r>
                            </m:sub>
                            <m:sup>
                              <m:r>
                                <a:rPr lang="en-GB" sz="1600" b="0" i="1" smtClean="0">
                                  <a:latin typeface="Cambria Math" panose="02040503050406030204" pitchFamily="18" charset="0"/>
                                </a:rPr>
                                <m:t>′</m:t>
                              </m:r>
                            </m:sup>
                          </m:sSubSup>
                          <m:r>
                            <a:rPr lang="ro-RO" sz="1600" i="1">
                              <a:latin typeface="Cambria Math" panose="02040503050406030204" pitchFamily="18" charset="0"/>
                            </a:rPr>
                            <m:t>,</m:t>
                          </m:r>
                          <m:sSubSup>
                            <m:sSubSupPr>
                              <m:ctrlPr>
                                <a:rPr lang="ro-RO" sz="1600" i="1">
                                  <a:latin typeface="Cambria Math" panose="02040503050406030204" pitchFamily="18" charset="0"/>
                                </a:rPr>
                              </m:ctrlPr>
                            </m:sSubSupPr>
                            <m:e>
                              <m:r>
                                <a:rPr lang="en-GB" sz="1600" i="1">
                                  <a:latin typeface="Cambria Math" panose="02040503050406030204" pitchFamily="18" charset="0"/>
                                </a:rPr>
                                <m:t>𝑔</m:t>
                              </m:r>
                            </m:e>
                            <m:sub>
                              <m:r>
                                <a:rPr lang="en-GB" sz="1600" i="1">
                                  <a:latin typeface="Cambria Math" panose="02040503050406030204" pitchFamily="18" charset="0"/>
                                </a:rPr>
                                <m:t>𝑖</m:t>
                              </m:r>
                              <m:r>
                                <a:rPr lang="en-GB" sz="1600" b="0" i="1" smtClean="0">
                                  <a:latin typeface="Cambria Math" panose="02040503050406030204" pitchFamily="18" charset="0"/>
                                </a:rPr>
                                <m:t>+1</m:t>
                              </m:r>
                            </m:sub>
                            <m:sup>
                              <m:r>
                                <a:rPr lang="en-GB" sz="1600" i="1">
                                  <a:latin typeface="Cambria Math" panose="02040503050406030204" pitchFamily="18" charset="0"/>
                                </a:rPr>
                                <m:t>′</m:t>
                              </m:r>
                            </m:sup>
                          </m:sSubSup>
                        </m:e>
                      </m:d>
                      <m:r>
                        <a:rPr lang="ro-RO" sz="1600" i="1"/>
                        <m:t>= </m:t>
                      </m:r>
                      <m:d>
                        <m:dPr>
                          <m:begChr m:val="{"/>
                          <m:endChr m:val=""/>
                          <m:ctrlPr>
                            <a:rPr lang="ro-RO" sz="1600" i="1"/>
                          </m:ctrlPr>
                        </m:dPr>
                        <m:e>
                          <m:eqArr>
                            <m:eqArrPr>
                              <m:ctrlPr>
                                <a:rPr lang="ro-RO" sz="1600" i="1"/>
                              </m:ctrlPr>
                            </m:eqArrPr>
                            <m:e>
                              <m:sSub>
                                <m:sSubPr>
                                  <m:ctrlPr>
                                    <a:rPr lang="ro-RO" sz="1600" i="1"/>
                                  </m:ctrlPr>
                                </m:sSubPr>
                                <m:e>
                                  <m:r>
                                    <a:rPr lang="ro-RO" sz="1600" i="1"/>
                                    <m:t>𝑔</m:t>
                                  </m:r>
                                </m:e>
                                <m:sub>
                                  <m:r>
                                    <a:rPr lang="ro-RO" sz="1600" i="1"/>
                                    <m:t>𝑖</m:t>
                                  </m:r>
                                </m:sub>
                              </m:sSub>
                              <m:r>
                                <a:rPr lang="ro-RO" sz="1600" i="1"/>
                                <m:t>−</m:t>
                              </m:r>
                              <m:r>
                                <a:rPr lang="ro-RO" sz="1600" i="1"/>
                                <m:t>𝑐𝑒𝑖𝑙</m:t>
                              </m:r>
                              <m:d>
                                <m:dPr>
                                  <m:ctrlPr>
                                    <a:rPr lang="ro-RO" sz="1600" i="1"/>
                                  </m:ctrlPr>
                                </m:dPr>
                                <m:e>
                                  <m:f>
                                    <m:fPr>
                                      <m:ctrlPr>
                                        <a:rPr lang="ro-RO" sz="1600" i="1"/>
                                      </m:ctrlPr>
                                    </m:fPr>
                                    <m:num>
                                      <m:r>
                                        <a:rPr lang="ro-RO" sz="1600" i="1"/>
                                        <m:t>𝑚</m:t>
                                      </m:r>
                                    </m:num>
                                    <m:den>
                                      <m:r>
                                        <a:rPr lang="ro-RO" sz="1600" i="1"/>
                                        <m:t>2</m:t>
                                      </m:r>
                                    </m:den>
                                  </m:f>
                                </m:e>
                              </m:d>
                              <m:r>
                                <a:rPr lang="ro-RO" sz="1600" i="1"/>
                                <m:t>, </m:t>
                              </m:r>
                              <m:sSub>
                                <m:sSubPr>
                                  <m:ctrlPr>
                                    <a:rPr lang="ro-RO" sz="1600" i="1"/>
                                  </m:ctrlPr>
                                </m:sSubPr>
                                <m:e>
                                  <m:r>
                                    <a:rPr lang="ro-RO" sz="1600" i="1"/>
                                    <m:t>𝑔</m:t>
                                  </m:r>
                                </m:e>
                                <m:sub>
                                  <m:r>
                                    <a:rPr lang="ro-RO" sz="1600" i="1"/>
                                    <m:t>𝑖</m:t>
                                  </m:r>
                                  <m:r>
                                    <a:rPr lang="ro-RO" sz="1600" i="1"/>
                                    <m:t>+1</m:t>
                                  </m:r>
                                </m:sub>
                              </m:sSub>
                              <m:r>
                                <a:rPr lang="ro-RO" sz="1600" i="1"/>
                                <m:t>+</m:t>
                              </m:r>
                              <m:r>
                                <a:rPr lang="ro-RO" sz="1600" i="1"/>
                                <m:t>𝑓𝑙𝑜𝑜𝑟</m:t>
                              </m:r>
                              <m:d>
                                <m:dPr>
                                  <m:ctrlPr>
                                    <a:rPr lang="ro-RO" sz="1600" i="1"/>
                                  </m:ctrlPr>
                                </m:dPr>
                                <m:e>
                                  <m:f>
                                    <m:fPr>
                                      <m:ctrlPr>
                                        <a:rPr lang="ro-RO" sz="1600" i="1"/>
                                      </m:ctrlPr>
                                    </m:fPr>
                                    <m:num>
                                      <m:r>
                                        <a:rPr lang="ro-RO" sz="1600" i="1"/>
                                        <m:t>𝑚</m:t>
                                      </m:r>
                                    </m:num>
                                    <m:den>
                                      <m:r>
                                        <a:rPr lang="ro-RO" sz="1600" i="1"/>
                                        <m:t>2</m:t>
                                      </m:r>
                                    </m:den>
                                  </m:f>
                                </m:e>
                              </m:d>
                              <m:r>
                                <a:rPr lang="ro-RO" sz="1600" i="1"/>
                                <m:t>, </m:t>
                              </m:r>
                              <m:r>
                                <a:rPr lang="ro-RO" sz="1600" i="1"/>
                                <m:t>𝑝𝑒𝑛𝑡𝑟𝑢</m:t>
                              </m:r>
                              <m:r>
                                <a:rPr lang="ro-RO" sz="1600" i="1"/>
                                <m:t> </m:t>
                              </m:r>
                              <m:r>
                                <a:rPr lang="ro-RO" sz="1600" i="1"/>
                                <m:t>𝑑</m:t>
                              </m:r>
                              <m:r>
                                <a:rPr lang="ro-RO" sz="1600" i="1"/>
                                <m:t> </m:t>
                              </m:r>
                              <m:r>
                                <a:rPr lang="ro-RO" sz="1600" i="1"/>
                                <m:t>𝑖𝑚𝑝𝑎𝑟</m:t>
                              </m:r>
                            </m:e>
                            <m:e>
                              <m:sSub>
                                <m:sSubPr>
                                  <m:ctrlPr>
                                    <a:rPr lang="ro-RO" sz="1600" i="1"/>
                                  </m:ctrlPr>
                                </m:sSubPr>
                                <m:e>
                                  <m:r>
                                    <a:rPr lang="ro-RO" sz="1600" i="1"/>
                                    <m:t>𝑔</m:t>
                                  </m:r>
                                </m:e>
                                <m:sub>
                                  <m:r>
                                    <a:rPr lang="ro-RO" sz="1600" i="1"/>
                                    <m:t>𝑖</m:t>
                                  </m:r>
                                </m:sub>
                              </m:sSub>
                              <m:r>
                                <a:rPr lang="ro-RO" sz="1600" i="1"/>
                                <m:t>−</m:t>
                              </m:r>
                              <m:r>
                                <a:rPr lang="ro-RO" sz="1600" i="1"/>
                                <m:t>𝑓𝑙𝑜𝑜𝑟</m:t>
                              </m:r>
                              <m:d>
                                <m:dPr>
                                  <m:ctrlPr>
                                    <a:rPr lang="ro-RO" sz="1600" i="1"/>
                                  </m:ctrlPr>
                                </m:dPr>
                                <m:e>
                                  <m:f>
                                    <m:fPr>
                                      <m:ctrlPr>
                                        <a:rPr lang="ro-RO" sz="1600" i="1"/>
                                      </m:ctrlPr>
                                    </m:fPr>
                                    <m:num>
                                      <m:r>
                                        <a:rPr lang="ro-RO" sz="1600" i="1"/>
                                        <m:t>𝑚</m:t>
                                      </m:r>
                                    </m:num>
                                    <m:den>
                                      <m:r>
                                        <a:rPr lang="ro-RO" sz="1600" i="1"/>
                                        <m:t>2</m:t>
                                      </m:r>
                                    </m:den>
                                  </m:f>
                                </m:e>
                              </m:d>
                              <m:r>
                                <a:rPr lang="ro-RO" sz="1600" i="1"/>
                                <m:t>, </m:t>
                              </m:r>
                              <m:sSub>
                                <m:sSubPr>
                                  <m:ctrlPr>
                                    <a:rPr lang="ro-RO" sz="1600" i="1"/>
                                  </m:ctrlPr>
                                </m:sSubPr>
                                <m:e>
                                  <m:r>
                                    <a:rPr lang="ro-RO" sz="1600" i="1"/>
                                    <m:t>𝑔</m:t>
                                  </m:r>
                                </m:e>
                                <m:sub>
                                  <m:r>
                                    <a:rPr lang="ro-RO" sz="1600" i="1"/>
                                    <m:t>𝑖</m:t>
                                  </m:r>
                                  <m:r>
                                    <a:rPr lang="ro-RO" sz="1600" i="1"/>
                                    <m:t>+1</m:t>
                                  </m:r>
                                </m:sub>
                              </m:sSub>
                              <m:r>
                                <a:rPr lang="ro-RO" sz="1600" i="1"/>
                                <m:t>+</m:t>
                              </m:r>
                              <m:r>
                                <a:rPr lang="ro-RO" sz="1600" i="1"/>
                                <m:t>𝑐𝑒𝑖𝑙</m:t>
                              </m:r>
                              <m:d>
                                <m:dPr>
                                  <m:ctrlPr>
                                    <a:rPr lang="ro-RO" sz="1600" i="1"/>
                                  </m:ctrlPr>
                                </m:dPr>
                                <m:e>
                                  <m:f>
                                    <m:fPr>
                                      <m:ctrlPr>
                                        <a:rPr lang="ro-RO" sz="1600" i="1"/>
                                      </m:ctrlPr>
                                    </m:fPr>
                                    <m:num>
                                      <m:r>
                                        <a:rPr lang="ro-RO" sz="1600" i="1"/>
                                        <m:t>𝑚</m:t>
                                      </m:r>
                                    </m:num>
                                    <m:den>
                                      <m:r>
                                        <a:rPr lang="ro-RO" sz="1600" i="1"/>
                                        <m:t>2</m:t>
                                      </m:r>
                                    </m:den>
                                  </m:f>
                                </m:e>
                              </m:d>
                              <m:r>
                                <a:rPr lang="ro-RO" sz="1600" i="1"/>
                                <m:t>, </m:t>
                              </m:r>
                              <m:r>
                                <a:rPr lang="ro-RO" sz="1600" i="1"/>
                                <m:t>𝑝𝑒𝑛𝑡𝑟𝑢</m:t>
                              </m:r>
                              <m:r>
                                <a:rPr lang="ro-RO" sz="1600" i="1"/>
                                <m:t> </m:t>
                              </m:r>
                              <m:r>
                                <a:rPr lang="ro-RO" sz="1600" i="1"/>
                                <m:t>𝑑</m:t>
                              </m:r>
                              <m:r>
                                <a:rPr lang="ro-RO" sz="1600" i="1"/>
                                <m:t> </m:t>
                              </m:r>
                              <m:r>
                                <a:rPr lang="ro-RO" sz="1600" i="1"/>
                                <m:t>𝑝𝑎𝑟</m:t>
                              </m:r>
                            </m:e>
                          </m:eqArr>
                        </m:e>
                      </m:d>
                    </m:oMath>
                  </m:oMathPara>
                </a14:m>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ro-RO" sz="1600" i="1"/>
                        <m:t>𝑚</m:t>
                      </m:r>
                      <m:r>
                        <a:rPr lang="ro-RO" sz="1600" i="1"/>
                        <m:t>=</m:t>
                      </m:r>
                      <m:r>
                        <a:rPr lang="ro-RO" sz="1600" i="1"/>
                        <m:t>𝑑</m:t>
                      </m:r>
                      <m:r>
                        <a:rPr lang="ro-RO" sz="1600" i="1"/>
                        <m:t>−</m:t>
                      </m:r>
                      <m:r>
                        <a:rPr lang="ro-RO" sz="1600" i="1"/>
                        <m:t>𝑑</m:t>
                      </m:r>
                      <m:r>
                        <a:rPr lang="ro-RO" sz="1600" i="1"/>
                        <m:t>′</m:t>
                      </m:r>
                    </m:oMath>
                  </m:oMathPara>
                </a14:m>
                <a:endParaRPr lang="ro-RO"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69267" y="864108"/>
                <a:ext cx="7879387" cy="5120640"/>
              </a:xfrm>
              <a:blipFill>
                <a:blip r:embed="rId2"/>
                <a:stretch>
                  <a:fillRect l="-619"/>
                </a:stretch>
              </a:blipFill>
            </p:spPr>
            <p:txBody>
              <a:bodyPr/>
              <a:lstStyle/>
              <a:p>
                <a:r>
                  <a:rPr lang="ro-RO">
                    <a:noFill/>
                  </a:rPr>
                  <a:t> </a:t>
                </a:r>
              </a:p>
            </p:txBody>
          </p:sp>
        </mc:Fallback>
      </mc:AlternateContent>
    </p:spTree>
    <p:extLst>
      <p:ext uri="{BB962C8B-B14F-4D97-AF65-F5344CB8AC3E}">
        <p14:creationId xmlns:p14="http://schemas.microsoft.com/office/powerpoint/2010/main" val="192313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ro-RO" dirty="0" smtClean="0"/>
                  <a:t>Calculul</a:t>
                </a:r>
                <a:r>
                  <a:rPr lang="en-GB" dirty="0" smtClean="0"/>
                  <a:t> </a:t>
                </a:r>
                <a14:m>
                  <m:oMath xmlns:m="http://schemas.openxmlformats.org/officeDocument/2006/math">
                    <m:r>
                      <a:rPr lang="ro-RO" i="1">
                        <a:latin typeface="Cambria Math" panose="02040503050406030204" pitchFamily="18" charset="0"/>
                      </a:rPr>
                      <m:t>𝑓</m:t>
                    </m:r>
                    <m:d>
                      <m:dPr>
                        <m:ctrlPr>
                          <a:rPr lang="ro-RO" i="1">
                            <a:latin typeface="Cambria Math" panose="02040503050406030204" pitchFamily="18" charset="0"/>
                          </a:rPr>
                        </m:ctrlPr>
                      </m:dPr>
                      <m:e>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sub>
                            </m:sSub>
                            <m:r>
                              <a:rPr lang="ro-RO" i="1">
                                <a:latin typeface="Cambria Math" panose="02040503050406030204" pitchFamily="18" charset="0"/>
                              </a:rPr>
                              <m:t>,</m:t>
                            </m:r>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r>
                                  <a:rPr lang="ro-RO" i="1">
                                    <a:latin typeface="Cambria Math" panose="02040503050406030204" pitchFamily="18" charset="0"/>
                                  </a:rPr>
                                  <m:t>+1</m:t>
                                </m:r>
                              </m:sub>
                            </m:sSub>
                          </m:e>
                        </m:d>
                        <m:r>
                          <a:rPr lang="ro-RO" i="1">
                            <a:latin typeface="Cambria Math" panose="02040503050406030204" pitchFamily="18" charset="0"/>
                          </a:rPr>
                          <m:t>, </m:t>
                        </m:r>
                        <m:r>
                          <a:rPr lang="ro-RO" i="1">
                            <a:latin typeface="Cambria Math" panose="02040503050406030204" pitchFamily="18" charset="0"/>
                          </a:rPr>
                          <m:t>𝑚</m:t>
                        </m:r>
                      </m:e>
                    </m:d>
                  </m:oMath>
                </a14:m>
                <a:r>
                  <a:rPr lang="ro-RO" dirty="0" smtClean="0"/>
                  <a:t> poate produce însă valori înafara intervalului </a:t>
                </a:r>
                <a:r>
                  <a:rPr lang="en-GB" dirty="0" smtClean="0"/>
                  <a:t>[0, 255]</a:t>
                </a:r>
                <a:endParaRPr lang="ro-RO" dirty="0" smtClean="0"/>
              </a:p>
              <a:p>
                <a:pPr lvl="1"/>
                <a:r>
                  <a:rPr lang="ro-RO" dirty="0" smtClean="0"/>
                  <a:t>Se face o verificare în prealabil pentru a determina dacă blocul poate fi folosit</a:t>
                </a:r>
              </a:p>
              <a:p>
                <a:pPr lvl="1"/>
                <a:r>
                  <a:rPr lang="ro-RO" dirty="0" smtClean="0"/>
                  <a:t>Calculul </a:t>
                </a:r>
                <a14:m>
                  <m:oMath xmlns:m="http://schemas.openxmlformats.org/officeDocument/2006/math">
                    <m:r>
                      <a:rPr lang="ro-RO" i="1">
                        <a:latin typeface="Cambria Math" panose="02040503050406030204" pitchFamily="18" charset="0"/>
                      </a:rPr>
                      <m:t>𝑓</m:t>
                    </m:r>
                    <m:d>
                      <m:dPr>
                        <m:ctrlPr>
                          <a:rPr lang="ro-RO" i="1">
                            <a:latin typeface="Cambria Math" panose="02040503050406030204" pitchFamily="18" charset="0"/>
                          </a:rPr>
                        </m:ctrlPr>
                      </m:dPr>
                      <m:e>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sub>
                            </m:sSub>
                            <m:r>
                              <a:rPr lang="ro-RO" i="1">
                                <a:latin typeface="Cambria Math" panose="02040503050406030204" pitchFamily="18" charset="0"/>
                              </a:rPr>
                              <m:t>,</m:t>
                            </m:r>
                            <m:sSub>
                              <m:sSubPr>
                                <m:ctrlPr>
                                  <a:rPr lang="ro-RO" i="1">
                                    <a:latin typeface="Cambria Math" panose="02040503050406030204" pitchFamily="18" charset="0"/>
                                  </a:rPr>
                                </m:ctrlPr>
                              </m:sSubPr>
                              <m:e>
                                <m:r>
                                  <a:rPr lang="ro-RO" i="1">
                                    <a:latin typeface="Cambria Math" panose="02040503050406030204" pitchFamily="18" charset="0"/>
                                  </a:rPr>
                                  <m:t>𝑔</m:t>
                                </m:r>
                              </m:e>
                              <m:sub>
                                <m:r>
                                  <a:rPr lang="ro-RO" i="1">
                                    <a:latin typeface="Cambria Math" panose="02040503050406030204" pitchFamily="18" charset="0"/>
                                  </a:rPr>
                                  <m:t>𝑖</m:t>
                                </m:r>
                                <m:r>
                                  <a:rPr lang="ro-RO" i="1">
                                    <a:latin typeface="Cambria Math" panose="02040503050406030204" pitchFamily="18" charset="0"/>
                                  </a:rPr>
                                  <m:t>+1</m:t>
                                </m:r>
                              </m:sub>
                            </m:sSub>
                          </m:e>
                        </m:d>
                        <m:r>
                          <a:rPr lang="ro-RO" i="1">
                            <a:latin typeface="Cambria Math" panose="02040503050406030204" pitchFamily="18" charset="0"/>
                          </a:rPr>
                          <m:t>, </m:t>
                        </m:r>
                        <m:r>
                          <a:rPr lang="ro-RO" b="0" i="1" smtClean="0">
                            <a:latin typeface="Cambria Math" panose="02040503050406030204" pitchFamily="18" charset="0"/>
                          </a:rPr>
                          <m:t>𝑑</m:t>
                        </m:r>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ro-RO" b="0" i="1" smtClean="0">
                                <a:latin typeface="Cambria Math" panose="02040503050406030204" pitchFamily="18" charset="0"/>
                              </a:rPr>
                              <m:t>𝑢</m:t>
                            </m:r>
                          </m:e>
                          <m:sub>
                            <m:r>
                              <a:rPr lang="ro-RO" b="0" i="1" smtClean="0">
                                <a:latin typeface="Cambria Math" panose="02040503050406030204" pitchFamily="18" charset="0"/>
                              </a:rPr>
                              <m:t>𝑘</m:t>
                            </m:r>
                          </m:sub>
                        </m:sSub>
                      </m:e>
                    </m:d>
                  </m:oMath>
                </a14:m>
                <a:r>
                  <a:rPr lang="ro-RO" dirty="0" smtClean="0"/>
                  <a:t> produce  perechea </a:t>
                </a:r>
                <a14:m>
                  <m:oMath xmlns:m="http://schemas.openxmlformats.org/officeDocument/2006/math">
                    <m:d>
                      <m:dPr>
                        <m:ctrlPr>
                          <a:rPr lang="ro-RO" i="1">
                            <a:latin typeface="Cambria Math" panose="02040503050406030204" pitchFamily="18" charset="0"/>
                          </a:rPr>
                        </m:ctrlPr>
                      </m:dPr>
                      <m:e>
                        <m:sSub>
                          <m:sSubPr>
                            <m:ctrlPr>
                              <a:rPr lang="ro-RO" i="1">
                                <a:latin typeface="Cambria Math" panose="02040503050406030204" pitchFamily="18" charset="0"/>
                              </a:rPr>
                            </m:ctrlPr>
                          </m:sSubPr>
                          <m:e>
                            <m:r>
                              <m:rPr>
                                <m:nor/>
                              </m:rPr>
                              <a:rPr lang="ro-RO" i="1"/>
                              <m:t>ĝ</m:t>
                            </m:r>
                          </m:e>
                          <m:sub>
                            <m:r>
                              <a:rPr lang="ro-RO" i="1">
                                <a:latin typeface="Cambria Math" panose="02040503050406030204" pitchFamily="18" charset="0"/>
                              </a:rPr>
                              <m:t>𝑖</m:t>
                            </m:r>
                          </m:sub>
                        </m:sSub>
                        <m:r>
                          <a:rPr lang="ro-RO" i="1">
                            <a:latin typeface="Cambria Math" panose="02040503050406030204" pitchFamily="18" charset="0"/>
                          </a:rPr>
                          <m:t>,</m:t>
                        </m:r>
                        <m:sSub>
                          <m:sSubPr>
                            <m:ctrlPr>
                              <a:rPr lang="ro-RO" i="1">
                                <a:latin typeface="Cambria Math" panose="02040503050406030204" pitchFamily="18" charset="0"/>
                              </a:rPr>
                            </m:ctrlPr>
                          </m:sSubPr>
                          <m:e>
                            <m:r>
                              <m:rPr>
                                <m:nor/>
                              </m:rPr>
                              <a:rPr lang="ro-RO" i="1"/>
                              <m:t>ĝ</m:t>
                            </m:r>
                          </m:e>
                          <m:sub>
                            <m:r>
                              <a:rPr lang="ro-RO" i="1">
                                <a:latin typeface="Cambria Math" panose="02040503050406030204" pitchFamily="18" charset="0"/>
                              </a:rPr>
                              <m:t>𝑖</m:t>
                            </m:r>
                            <m:r>
                              <a:rPr lang="ro-RO" i="1">
                                <a:latin typeface="Cambria Math" panose="02040503050406030204" pitchFamily="18" charset="0"/>
                              </a:rPr>
                              <m:t>+1</m:t>
                            </m:r>
                          </m:sub>
                        </m:sSub>
                      </m:e>
                    </m:d>
                  </m:oMath>
                </a14:m>
                <a:r>
                  <a:rPr lang="ro-RO" dirty="0" smtClean="0"/>
                  <a:t>; dacă aceasta iese din interval, blocul nu e folosit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r="-1000"/>
                </a:stretch>
              </a:blipFill>
            </p:spPr>
            <p:txBody>
              <a:bodyPr/>
              <a:lstStyle/>
              <a:p>
                <a:r>
                  <a:rPr lang="ro-RO">
                    <a:noFill/>
                  </a:rPr>
                  <a:t> </a:t>
                </a:r>
              </a:p>
            </p:txBody>
          </p:sp>
        </mc:Fallback>
      </mc:AlternateContent>
    </p:spTree>
    <p:extLst>
      <p:ext uri="{BB962C8B-B14F-4D97-AF65-F5344CB8AC3E}">
        <p14:creationId xmlns:p14="http://schemas.microsoft.com/office/powerpoint/2010/main" val="248183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LSB</a:t>
            </a:r>
            <a:endParaRPr lang="ro-RO" dirty="0"/>
          </a:p>
        </p:txBody>
      </p:sp>
      <p:sp>
        <p:nvSpPr>
          <p:cNvPr id="3" name="Text Placeholder 2"/>
          <p:cNvSpPr>
            <a:spLocks noGrp="1"/>
          </p:cNvSpPr>
          <p:nvPr>
            <p:ph type="body" idx="1"/>
          </p:nvPr>
        </p:nvSpPr>
        <p:spPr/>
        <p:txBody>
          <a:bodyPr/>
          <a:lstStyle/>
          <a:p>
            <a:r>
              <a:rPr lang="ro-RO" dirty="0" smtClean="0"/>
              <a:t>Imaginea originală</a:t>
            </a:r>
            <a:endParaRPr lang="ro-RO" dirty="0"/>
          </a:p>
        </p:txBody>
      </p:sp>
      <p:sp>
        <p:nvSpPr>
          <p:cNvPr id="5" name="Text Placeholder 4"/>
          <p:cNvSpPr>
            <a:spLocks noGrp="1"/>
          </p:cNvSpPr>
          <p:nvPr>
            <p:ph type="body" sz="quarter" idx="3"/>
          </p:nvPr>
        </p:nvSpPr>
        <p:spPr/>
        <p:txBody>
          <a:bodyPr/>
          <a:lstStyle/>
          <a:p>
            <a:r>
              <a:rPr lang="ro-RO" dirty="0" smtClean="0"/>
              <a:t>Stego-imaginea</a:t>
            </a:r>
            <a:endParaRPr lang="ro-RO" dirty="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95555" y="1938265"/>
            <a:ext cx="2745913" cy="3432391"/>
          </a:xfrm>
        </p:spPr>
      </p:pic>
      <p:pic>
        <p:nvPicPr>
          <p:cNvPr id="12" name="Content Placeholder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161702" y="1938265"/>
            <a:ext cx="2745913" cy="3432391"/>
          </a:xfrm>
        </p:spPr>
      </p:pic>
      <p:sp>
        <p:nvSpPr>
          <p:cNvPr id="14" name="TextBox 13"/>
          <p:cNvSpPr txBox="1"/>
          <p:nvPr/>
        </p:nvSpPr>
        <p:spPr>
          <a:xfrm>
            <a:off x="6938621" y="754505"/>
            <a:ext cx="1283854" cy="369332"/>
          </a:xfrm>
          <a:prstGeom prst="rect">
            <a:avLst/>
          </a:prstGeom>
          <a:noFill/>
        </p:spPr>
        <p:txBody>
          <a:bodyPr wrap="square" rtlCol="0">
            <a:spAutoFit/>
          </a:bodyPr>
          <a:lstStyle/>
          <a:p>
            <a:r>
              <a:rPr lang="ro-RO" dirty="0" smtClean="0"/>
              <a:t>Rezultate:</a:t>
            </a:r>
            <a:endParaRPr lang="ro-RO" dirty="0"/>
          </a:p>
        </p:txBody>
      </p:sp>
    </p:spTree>
    <p:extLst>
      <p:ext uri="{BB962C8B-B14F-4D97-AF65-F5344CB8AC3E}">
        <p14:creationId xmlns:p14="http://schemas.microsoft.com/office/powerpoint/2010/main" val="3841484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idx="1"/>
          </p:nvPr>
        </p:nvSpPr>
        <p:spPr/>
        <p:txBody>
          <a:bodyPr/>
          <a:lstStyle/>
          <a:p>
            <a:pPr marL="457200" indent="-457200">
              <a:buFont typeface="+mj-lt"/>
              <a:buAutoNum type="arabicPeriod"/>
            </a:pPr>
            <a:r>
              <a:rPr lang="ro-RO" dirty="0" smtClean="0"/>
              <a:t>Scurtă introducere</a:t>
            </a:r>
          </a:p>
          <a:p>
            <a:pPr marL="960120" lvl="1" indent="-457200">
              <a:buFont typeface="+mj-lt"/>
              <a:buAutoNum type="arabicPeriod"/>
            </a:pPr>
            <a:r>
              <a:rPr lang="ro-RO" dirty="0" smtClean="0"/>
              <a:t>Descrierea problemei</a:t>
            </a:r>
          </a:p>
          <a:p>
            <a:pPr marL="457200" indent="-457200">
              <a:buFont typeface="+mj-lt"/>
              <a:buAutoNum type="arabicPeriod"/>
            </a:pPr>
            <a:r>
              <a:rPr lang="ro-RO" dirty="0" smtClean="0"/>
              <a:t>Metrici</a:t>
            </a:r>
          </a:p>
          <a:p>
            <a:pPr marL="457200" indent="-457200">
              <a:buFont typeface="+mj-lt"/>
              <a:buAutoNum type="arabicPeriod"/>
            </a:pPr>
            <a:r>
              <a:rPr lang="ro-RO" dirty="0" smtClean="0"/>
              <a:t>Soluțiile propuse</a:t>
            </a:r>
          </a:p>
          <a:p>
            <a:pPr marL="960120" lvl="1" indent="-457200">
              <a:buFont typeface="+mj-lt"/>
              <a:buAutoNum type="arabicPeriod"/>
            </a:pPr>
            <a:r>
              <a:rPr lang="ro-RO" dirty="0" smtClean="0"/>
              <a:t>LSB</a:t>
            </a:r>
          </a:p>
          <a:p>
            <a:pPr marL="960120" lvl="1" indent="-457200">
              <a:buFont typeface="+mj-lt"/>
              <a:buAutoNum type="arabicPeriod"/>
            </a:pPr>
            <a:r>
              <a:rPr lang="ro-RO" dirty="0" smtClean="0"/>
              <a:t>PVD</a:t>
            </a:r>
          </a:p>
          <a:p>
            <a:pPr marL="960120" lvl="1" indent="-457200">
              <a:buFont typeface="+mj-lt"/>
              <a:buAutoNum type="arabicPeriod"/>
            </a:pPr>
            <a:r>
              <a:rPr lang="ro-RO" dirty="0" smtClean="0"/>
              <a:t>EDS</a:t>
            </a:r>
          </a:p>
          <a:p>
            <a:pPr marL="960120" lvl="1" indent="-457200">
              <a:buFont typeface="+mj-lt"/>
              <a:buAutoNum type="arabicPeriod"/>
            </a:pPr>
            <a:r>
              <a:rPr lang="ro-RO" dirty="0" smtClean="0"/>
              <a:t>DCT</a:t>
            </a:r>
          </a:p>
          <a:p>
            <a:pPr marL="457200" indent="-457200">
              <a:buFont typeface="+mj-lt"/>
              <a:buAutoNum type="arabicPeriod"/>
            </a:pPr>
            <a:r>
              <a:rPr lang="ro-RO" dirty="0" smtClean="0"/>
              <a:t>Concluzii</a:t>
            </a:r>
          </a:p>
        </p:txBody>
      </p:sp>
    </p:spTree>
    <p:extLst>
      <p:ext uri="{BB962C8B-B14F-4D97-AF65-F5344CB8AC3E}">
        <p14:creationId xmlns:p14="http://schemas.microsoft.com/office/powerpoint/2010/main" val="219562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en-GB" u="sng" dirty="0"/>
              <a:t>PVD</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3099783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smtClean="0"/>
              <a:t>EDS</a:t>
            </a:r>
            <a:endParaRPr lang="ro-RO" dirty="0"/>
          </a:p>
        </p:txBody>
      </p:sp>
      <p:sp>
        <p:nvSpPr>
          <p:cNvPr id="3" name="Content Placeholder 2"/>
          <p:cNvSpPr>
            <a:spLocks noGrp="1"/>
          </p:cNvSpPr>
          <p:nvPr>
            <p:ph idx="1"/>
          </p:nvPr>
        </p:nvSpPr>
        <p:spPr/>
        <p:txBody>
          <a:bodyPr/>
          <a:lstStyle/>
          <a:p>
            <a:r>
              <a:rPr lang="ro-RO" dirty="0" smtClean="0"/>
              <a:t>Algoritm ce folosește muchiile imaginii pentru a încorpora date</a:t>
            </a:r>
          </a:p>
          <a:p>
            <a:r>
              <a:rPr lang="ro-RO" dirty="0" smtClean="0"/>
              <a:t>Aplică algoritmul lui Canny de obținere a muchiilor</a:t>
            </a:r>
          </a:p>
          <a:p>
            <a:r>
              <a:rPr lang="ro-RO" dirty="0" smtClean="0"/>
              <a:t>Algoritmul lui Canny are ca parametri pragul superior și pragul inferior (după care se selectează muchiile) și lățimea matricei </a:t>
            </a:r>
            <a:r>
              <a:rPr lang="ro-RO" dirty="0" smtClean="0"/>
              <a:t>Gaussiene</a:t>
            </a:r>
            <a:endParaRPr lang="en-GB" dirty="0" smtClean="0"/>
          </a:p>
          <a:p>
            <a:r>
              <a:rPr lang="en-GB" dirty="0" smtClean="0"/>
              <a:t>Se </a:t>
            </a:r>
            <a:r>
              <a:rPr lang="en-GB" dirty="0" err="1" smtClean="0"/>
              <a:t>aplic</a:t>
            </a:r>
            <a:r>
              <a:rPr lang="ro-RO" dirty="0" smtClean="0"/>
              <a:t>ă o mască asupra imaginii (în funcție de căți LSB folosim) </a:t>
            </a:r>
            <a:endParaRPr lang="ro-RO" dirty="0" smtClean="0"/>
          </a:p>
          <a:p>
            <a:endParaRPr lang="ro-RO" dirty="0" smtClean="0"/>
          </a:p>
          <a:p>
            <a:endParaRPr lang="ro-RO" dirty="0"/>
          </a:p>
        </p:txBody>
      </p:sp>
    </p:spTree>
    <p:extLst>
      <p:ext uri="{BB962C8B-B14F-4D97-AF65-F5344CB8AC3E}">
        <p14:creationId xmlns:p14="http://schemas.microsoft.com/office/powerpoint/2010/main" val="93962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EDS</a:t>
            </a:r>
            <a:endParaRPr lang="ro-RO"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39959" y="500771"/>
                <a:ext cx="7214368" cy="5847313"/>
              </a:xfrm>
            </p:spPr>
            <p:txBody>
              <a:bodyPr>
                <a:normAutofit fontScale="40000" lnSpcReduction="20000"/>
              </a:bodyPr>
              <a:lstStyle/>
              <a:p>
                <a:pPr marL="0" indent="0">
                  <a:buNone/>
                </a:pPr>
                <a:r>
                  <a:rPr lang="ro-RO" sz="3700" dirty="0" smtClean="0">
                    <a:solidFill>
                      <a:schemeClr val="tx1"/>
                    </a:solidFill>
                    <a:latin typeface="Courier New" panose="02070309020205020404" pitchFamily="49" charset="0"/>
                    <a:cs typeface="Courier New" panose="02070309020205020404" pitchFamily="49" charset="0"/>
                  </a:rPr>
                  <a:t>L = 0,1 * N;</a:t>
                </a:r>
              </a:p>
              <a:p>
                <a:pPr marL="0" indent="0">
                  <a:buNone/>
                </a:pPr>
                <a:r>
                  <a:rPr lang="ro-RO" sz="3700" dirty="0">
                    <a:solidFill>
                      <a:schemeClr val="tx1"/>
                    </a:solidFill>
                    <a:latin typeface="Courier New" panose="02070309020205020404" pitchFamily="49" charset="0"/>
                    <a:cs typeface="Courier New" panose="02070309020205020404" pitchFamily="49" charset="0"/>
                  </a:rPr>
                  <a:t>t</a:t>
                </a:r>
                <a:r>
                  <a:rPr lang="ro-RO" sz="3700" baseline="-25000" dirty="0">
                    <a:solidFill>
                      <a:schemeClr val="tx1"/>
                    </a:solidFill>
                    <a:latin typeface="Courier New" panose="02070309020205020404" pitchFamily="49" charset="0"/>
                    <a:cs typeface="Courier New" panose="02070309020205020404" pitchFamily="49" charset="0"/>
                  </a:rPr>
                  <a:t>max</a:t>
                </a:r>
                <a:r>
                  <a:rPr lang="ro-RO" sz="3700" dirty="0">
                    <a:solidFill>
                      <a:schemeClr val="tx1"/>
                    </a:solidFill>
                    <a:latin typeface="Courier New" panose="02070309020205020404" pitchFamily="49" charset="0"/>
                    <a:cs typeface="Courier New" panose="02070309020205020404" pitchFamily="49" charset="0"/>
                  </a:rPr>
                  <a:t> = 1000;</a:t>
                </a:r>
              </a:p>
              <a:p>
                <a:pPr marL="0" indent="0">
                  <a:buNone/>
                </a:pPr>
                <a:r>
                  <a:rPr lang="ro-RO" sz="3700" dirty="0">
                    <a:solidFill>
                      <a:schemeClr val="tx1"/>
                    </a:solidFill>
                    <a:latin typeface="Courier New" panose="02070309020205020404" pitchFamily="49" charset="0"/>
                    <a:cs typeface="Courier New" panose="02070309020205020404" pitchFamily="49" charset="0"/>
                  </a:rPr>
                  <a:t>t</a:t>
                </a:r>
                <a:r>
                  <a:rPr lang="ro-RO" sz="3700" baseline="-25000" dirty="0">
                    <a:solidFill>
                      <a:schemeClr val="tx1"/>
                    </a:solidFill>
                    <a:latin typeface="Courier New" panose="02070309020205020404" pitchFamily="49" charset="0"/>
                    <a:cs typeface="Courier New" panose="02070309020205020404" pitchFamily="49" charset="0"/>
                  </a:rPr>
                  <a:t>min</a:t>
                </a:r>
                <a:r>
                  <a:rPr lang="ro-RO" sz="3700" dirty="0">
                    <a:solidFill>
                      <a:schemeClr val="tx1"/>
                    </a:solidFill>
                    <a:latin typeface="Courier New" panose="02070309020205020404" pitchFamily="49" charset="0"/>
                    <a:cs typeface="Courier New" panose="02070309020205020404" pitchFamily="49" charset="0"/>
                  </a:rPr>
                  <a:t> = 0;</a:t>
                </a:r>
              </a:p>
              <a:p>
                <a:pPr marL="0" indent="0">
                  <a:buNone/>
                </a:pPr>
                <a:r>
                  <a:rPr lang="ro-RO" sz="3700" dirty="0">
                    <a:solidFill>
                      <a:schemeClr val="tx1"/>
                    </a:solidFill>
                    <a:latin typeface="Courier New" panose="02070309020205020404" pitchFamily="49" charset="0"/>
                    <a:cs typeface="Courier New" panose="02070309020205020404" pitchFamily="49" charset="0"/>
                  </a:rPr>
                  <a:t>set = false</a:t>
                </a:r>
              </a:p>
              <a:p>
                <a:pPr marL="0" indent="0">
                  <a:buNone/>
                </a:pPr>
                <a:r>
                  <a:rPr lang="ro-RO" sz="3700" dirty="0">
                    <a:solidFill>
                      <a:schemeClr val="tx1"/>
                    </a:solidFill>
                    <a:latin typeface="Courier New" panose="02070309020205020404" pitchFamily="49" charset="0"/>
                    <a:cs typeface="Courier New" panose="02070309020205020404" pitchFamily="49" charset="0"/>
                  </a:rPr>
                  <a:t>r</a:t>
                </a:r>
                <a:r>
                  <a:rPr lang="ro-RO" sz="3700" dirty="0" smtClean="0">
                    <a:solidFill>
                      <a:schemeClr val="tx1"/>
                    </a:solidFill>
                    <a:latin typeface="Courier New" panose="02070309020205020404" pitchFamily="49" charset="0"/>
                    <a:cs typeface="Courier New" panose="02070309020205020404" pitchFamily="49" charset="0"/>
                  </a:rPr>
                  <a:t>epeat {</a:t>
                </a:r>
                <a:endParaRPr lang="ro-RO" sz="3700" dirty="0">
                  <a:solidFill>
                    <a:schemeClr val="tx1"/>
                  </a:solidFill>
                  <a:latin typeface="Courier New" panose="02070309020205020404" pitchFamily="49" charset="0"/>
                  <a:cs typeface="Courier New" panose="02070309020205020404" pitchFamily="49" charset="0"/>
                </a:endParaRPr>
              </a:p>
              <a:p>
                <a:pPr marL="0" indent="0">
                  <a:buNone/>
                </a:pPr>
                <a:r>
                  <a:rPr lang="ro-RO" sz="3700" dirty="0">
                    <a:solidFill>
                      <a:schemeClr val="tx1"/>
                    </a:solidFill>
                    <a:latin typeface="Courier New" panose="02070309020205020404" pitchFamily="49" charset="0"/>
                    <a:cs typeface="Courier New" panose="02070309020205020404" pitchFamily="49" charset="0"/>
                  </a:rPr>
                  <a:t>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 = </a:t>
                </a:r>
                <a14:m>
                  <m:oMath xmlns:m="http://schemas.openxmlformats.org/officeDocument/2006/math">
                    <m:f>
                      <m:fPr>
                        <m:ctrlPr>
                          <a:rPr lang="ro-RO" sz="3700" i="1">
                            <a:solidFill>
                              <a:schemeClr val="tx1"/>
                            </a:solidFill>
                            <a:latin typeface="Cambria Math" panose="02040503050406030204" pitchFamily="18" charset="0"/>
                          </a:rPr>
                        </m:ctrlPr>
                      </m:fPr>
                      <m:num>
                        <m:sSub>
                          <m:sSubPr>
                            <m:ctrlPr>
                              <a:rPr lang="ro-RO" sz="3700" i="1">
                                <a:solidFill>
                                  <a:schemeClr val="tx1"/>
                                </a:solidFill>
                                <a:latin typeface="Cambria Math" panose="02040503050406030204" pitchFamily="18" charset="0"/>
                              </a:rPr>
                            </m:ctrlPr>
                          </m:sSubPr>
                          <m:e>
                            <m:r>
                              <a:rPr lang="ro-RO" sz="3700" i="1">
                                <a:solidFill>
                                  <a:schemeClr val="tx1"/>
                                </a:solidFill>
                                <a:latin typeface="Cambria Math" panose="02040503050406030204" pitchFamily="18" charset="0"/>
                              </a:rPr>
                              <m:t>𝑡</m:t>
                            </m:r>
                          </m:e>
                          <m:sub>
                            <m:r>
                              <a:rPr lang="ro-RO" sz="3700" i="1">
                                <a:solidFill>
                                  <a:schemeClr val="tx1"/>
                                </a:solidFill>
                                <a:latin typeface="Cambria Math" panose="02040503050406030204" pitchFamily="18" charset="0"/>
                              </a:rPr>
                              <m:t>𝑚𝑎𝑥</m:t>
                            </m:r>
                          </m:sub>
                        </m:sSub>
                        <m:r>
                          <a:rPr lang="ro-RO" sz="3700" i="1">
                            <a:solidFill>
                              <a:schemeClr val="tx1"/>
                            </a:solidFill>
                            <a:latin typeface="Cambria Math" panose="02040503050406030204" pitchFamily="18" charset="0"/>
                          </a:rPr>
                          <m:t>+ </m:t>
                        </m:r>
                        <m:sSub>
                          <m:sSubPr>
                            <m:ctrlPr>
                              <a:rPr lang="ro-RO" sz="3700" i="1">
                                <a:solidFill>
                                  <a:schemeClr val="tx1"/>
                                </a:solidFill>
                                <a:latin typeface="Cambria Math" panose="02040503050406030204" pitchFamily="18" charset="0"/>
                              </a:rPr>
                            </m:ctrlPr>
                          </m:sSubPr>
                          <m:e>
                            <m:r>
                              <a:rPr lang="ro-RO" sz="3700" i="1">
                                <a:solidFill>
                                  <a:schemeClr val="tx1"/>
                                </a:solidFill>
                                <a:latin typeface="Cambria Math" panose="02040503050406030204" pitchFamily="18" charset="0"/>
                              </a:rPr>
                              <m:t>𝑡</m:t>
                            </m:r>
                          </m:e>
                          <m:sub>
                            <m:r>
                              <a:rPr lang="ro-RO" sz="3700" i="1">
                                <a:solidFill>
                                  <a:schemeClr val="tx1"/>
                                </a:solidFill>
                                <a:latin typeface="Cambria Math" panose="02040503050406030204" pitchFamily="18" charset="0"/>
                              </a:rPr>
                              <m:t>𝑚𝑖𝑛</m:t>
                            </m:r>
                          </m:sub>
                        </m:sSub>
                      </m:num>
                      <m:den>
                        <m:r>
                          <a:rPr lang="ro-RO" sz="3700" i="1">
                            <a:solidFill>
                              <a:schemeClr val="tx1"/>
                            </a:solidFill>
                            <a:latin typeface="Cambria Math" panose="02040503050406030204" pitchFamily="18" charset="0"/>
                          </a:rPr>
                          <m:t>2</m:t>
                        </m:r>
                      </m:den>
                    </m:f>
                  </m:oMath>
                </a14:m>
                <a:r>
                  <a:rPr lang="ro-RO" sz="3700" dirty="0">
                    <a:solidFill>
                      <a:schemeClr val="tx1"/>
                    </a:solidFill>
                    <a:latin typeface="Courier New" panose="02070309020205020404" pitchFamily="49" charset="0"/>
                    <a:cs typeface="Courier New" panose="02070309020205020404" pitchFamily="49" charset="0"/>
                  </a:rPr>
                  <a:t>;</a:t>
                </a:r>
              </a:p>
              <a:p>
                <a:pPr marL="0" indent="0">
                  <a:buNone/>
                </a:pPr>
                <a:r>
                  <a:rPr lang="ro-RO" sz="3700" dirty="0">
                    <a:solidFill>
                      <a:schemeClr val="tx1"/>
                    </a:solidFill>
                    <a:latin typeface="Courier New" panose="02070309020205020404" pitchFamily="49" charset="0"/>
                    <a:cs typeface="Courier New" panose="02070309020205020404" pitchFamily="49" charset="0"/>
                  </a:rPr>
                  <a:t>	</a:t>
                </a:r>
                <a:r>
                  <a:rPr lang="ro-RO" sz="3700" dirty="0" smtClean="0">
                    <a:solidFill>
                      <a:schemeClr val="tx1"/>
                    </a:solidFill>
                    <a:latin typeface="Courier New" panose="02070309020205020404" pitchFamily="49" charset="0"/>
                    <a:cs typeface="Courier New" panose="02070309020205020404" pitchFamily="49" charset="0"/>
                  </a:rPr>
                  <a:t>edgeImage </a:t>
                </a:r>
                <a:r>
                  <a:rPr lang="ro-RO" sz="3700" dirty="0">
                    <a:solidFill>
                      <a:schemeClr val="tx1"/>
                    </a:solidFill>
                    <a:latin typeface="Courier New" panose="02070309020205020404" pitchFamily="49" charset="0"/>
                    <a:cs typeface="Courier New" panose="02070309020205020404" pitchFamily="49" charset="0"/>
                  </a:rPr>
                  <a:t>= Canny(I,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 0,4*t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 w);</a:t>
                </a:r>
              </a:p>
              <a:p>
                <a:pPr marL="0" indent="0">
                  <a:buNone/>
                </a:pPr>
                <a:r>
                  <a:rPr lang="ro-RO" sz="3700" dirty="0">
                    <a:solidFill>
                      <a:schemeClr val="tx1"/>
                    </a:solidFill>
                    <a:latin typeface="Courier New" panose="02070309020205020404" pitchFamily="49" charset="0"/>
                    <a:cs typeface="Courier New" panose="02070309020205020404" pitchFamily="49" charset="0"/>
                  </a:rPr>
                  <a:t>	n</a:t>
                </a:r>
                <a:r>
                  <a:rPr lang="ro-RO" sz="3700" baseline="-25000" dirty="0">
                    <a:solidFill>
                      <a:schemeClr val="tx1"/>
                    </a:solidFill>
                    <a:latin typeface="Courier New" panose="02070309020205020404" pitchFamily="49" charset="0"/>
                    <a:cs typeface="Courier New" panose="02070309020205020404" pitchFamily="49" charset="0"/>
                  </a:rPr>
                  <a:t>e</a:t>
                </a:r>
                <a:r>
                  <a:rPr lang="ro-RO" sz="3700" dirty="0">
                    <a:solidFill>
                      <a:schemeClr val="tx1"/>
                    </a:solidFill>
                    <a:latin typeface="Courier New" panose="02070309020205020404" pitchFamily="49" charset="0"/>
                    <a:cs typeface="Courier New" panose="02070309020205020404" pitchFamily="49" charset="0"/>
                  </a:rPr>
                  <a:t> = getEdgePixelCount(edgeImage);</a:t>
                </a:r>
              </a:p>
              <a:p>
                <a:pPr marL="0" indent="0">
                  <a:buNone/>
                </a:pPr>
                <a:r>
                  <a:rPr lang="ro-RO" sz="3700" dirty="0">
                    <a:solidFill>
                      <a:schemeClr val="tx1"/>
                    </a:solidFill>
                    <a:latin typeface="Courier New" panose="02070309020205020404" pitchFamily="49" charset="0"/>
                    <a:cs typeface="Courier New" panose="02070309020205020404" pitchFamily="49" charset="0"/>
                  </a:rPr>
                  <a:t>	difference = n</a:t>
                </a:r>
                <a:r>
                  <a:rPr lang="ro-RO" sz="3700" baseline="-25000" dirty="0">
                    <a:solidFill>
                      <a:schemeClr val="tx1"/>
                    </a:solidFill>
                    <a:latin typeface="Courier New" panose="02070309020205020404" pitchFamily="49" charset="0"/>
                    <a:cs typeface="Courier New" panose="02070309020205020404" pitchFamily="49" charset="0"/>
                  </a:rPr>
                  <a:t>e</a:t>
                </a:r>
                <a:r>
                  <a:rPr lang="ro-RO" sz="3700" dirty="0">
                    <a:solidFill>
                      <a:schemeClr val="tx1"/>
                    </a:solidFill>
                    <a:latin typeface="Courier New" panose="02070309020205020404" pitchFamily="49" charset="0"/>
                    <a:cs typeface="Courier New" panose="02070309020205020404" pitchFamily="49" charset="0"/>
                  </a:rPr>
                  <a:t> – N;</a:t>
                </a:r>
              </a:p>
              <a:p>
                <a:pPr marL="0" indent="0">
                  <a:buNone/>
                </a:pPr>
                <a:r>
                  <a:rPr lang="ro-RO" sz="3700" dirty="0">
                    <a:solidFill>
                      <a:schemeClr val="tx1"/>
                    </a:solidFill>
                    <a:latin typeface="Courier New" panose="02070309020205020404" pitchFamily="49" charset="0"/>
                    <a:cs typeface="Courier New" panose="02070309020205020404" pitchFamily="49" charset="0"/>
                  </a:rPr>
                  <a:t>	if(difference &gt; L){</a:t>
                </a:r>
              </a:p>
              <a:p>
                <a:pPr marL="0" indent="0">
                  <a:buNone/>
                </a:pPr>
                <a:r>
                  <a:rPr lang="ro-RO" sz="3700" dirty="0">
                    <a:solidFill>
                      <a:schemeClr val="tx1"/>
                    </a:solidFill>
                    <a:latin typeface="Courier New" panose="02070309020205020404" pitchFamily="49" charset="0"/>
                    <a:cs typeface="Courier New" panose="02070309020205020404" pitchFamily="49" charset="0"/>
                  </a:rPr>
                  <a:t>		t</a:t>
                </a:r>
                <a:r>
                  <a:rPr lang="ro-RO" sz="3700" baseline="-25000" dirty="0">
                    <a:solidFill>
                      <a:schemeClr val="tx1"/>
                    </a:solidFill>
                    <a:latin typeface="Courier New" panose="02070309020205020404" pitchFamily="49" charset="0"/>
                    <a:cs typeface="Courier New" panose="02070309020205020404" pitchFamily="49" charset="0"/>
                  </a:rPr>
                  <a:t>min</a:t>
                </a:r>
                <a:r>
                  <a:rPr lang="ro-RO" sz="3700" dirty="0">
                    <a:solidFill>
                      <a:schemeClr val="tx1"/>
                    </a:solidFill>
                    <a:latin typeface="Courier New" panose="02070309020205020404" pitchFamily="49" charset="0"/>
                    <a:cs typeface="Courier New" panose="02070309020205020404" pitchFamily="49" charset="0"/>
                  </a:rPr>
                  <a:t> =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a:t>
                </a:r>
              </a:p>
              <a:p>
                <a:pPr marL="0" indent="0">
                  <a:buNone/>
                </a:pPr>
                <a:r>
                  <a:rPr lang="ro-RO" sz="3700" dirty="0">
                    <a:solidFill>
                      <a:schemeClr val="tx1"/>
                    </a:solidFill>
                    <a:latin typeface="Courier New" panose="02070309020205020404" pitchFamily="49" charset="0"/>
                    <a:cs typeface="Courier New" panose="02070309020205020404" pitchFamily="49" charset="0"/>
                  </a:rPr>
                  <a:t>	}</a:t>
                </a:r>
              </a:p>
              <a:p>
                <a:pPr marL="0" indent="0">
                  <a:buNone/>
                </a:pPr>
                <a:r>
                  <a:rPr lang="ro-RO" sz="3700" dirty="0">
                    <a:solidFill>
                      <a:schemeClr val="tx1"/>
                    </a:solidFill>
                    <a:latin typeface="Courier New" panose="02070309020205020404" pitchFamily="49" charset="0"/>
                    <a:cs typeface="Courier New" panose="02070309020205020404" pitchFamily="49" charset="0"/>
                  </a:rPr>
                  <a:t>	else if(difference &lt; 0){</a:t>
                </a:r>
              </a:p>
              <a:p>
                <a:pPr marL="0" indent="0">
                  <a:buNone/>
                </a:pPr>
                <a:r>
                  <a:rPr lang="ro-RO" sz="3700" dirty="0">
                    <a:solidFill>
                      <a:schemeClr val="tx1"/>
                    </a:solidFill>
                    <a:latin typeface="Courier New" panose="02070309020205020404" pitchFamily="49" charset="0"/>
                    <a:cs typeface="Courier New" panose="02070309020205020404" pitchFamily="49" charset="0"/>
                  </a:rPr>
                  <a:t>		t</a:t>
                </a:r>
                <a:r>
                  <a:rPr lang="ro-RO" sz="3700" baseline="-25000" dirty="0">
                    <a:solidFill>
                      <a:schemeClr val="tx1"/>
                    </a:solidFill>
                    <a:latin typeface="Courier New" panose="02070309020205020404" pitchFamily="49" charset="0"/>
                    <a:cs typeface="Courier New" panose="02070309020205020404" pitchFamily="49" charset="0"/>
                  </a:rPr>
                  <a:t>max</a:t>
                </a:r>
                <a:r>
                  <a:rPr lang="ro-RO" sz="3700" dirty="0">
                    <a:solidFill>
                      <a:schemeClr val="tx1"/>
                    </a:solidFill>
                    <a:latin typeface="Courier New" panose="02070309020205020404" pitchFamily="49" charset="0"/>
                    <a:cs typeface="Courier New" panose="02070309020205020404" pitchFamily="49" charset="0"/>
                  </a:rPr>
                  <a:t> =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a:t>
                </a:r>
              </a:p>
              <a:p>
                <a:pPr marL="0" indent="0">
                  <a:buNone/>
                </a:pPr>
                <a:r>
                  <a:rPr lang="ro-RO" sz="3700" dirty="0">
                    <a:solidFill>
                      <a:schemeClr val="tx1"/>
                    </a:solidFill>
                    <a:latin typeface="Courier New" panose="02070309020205020404" pitchFamily="49" charset="0"/>
                    <a:cs typeface="Courier New" panose="02070309020205020404" pitchFamily="49" charset="0"/>
                  </a:rPr>
                  <a:t>	}</a:t>
                </a:r>
              </a:p>
              <a:p>
                <a:pPr marL="0" indent="0">
                  <a:buNone/>
                </a:pPr>
                <a:r>
                  <a:rPr lang="ro-RO" sz="3700" dirty="0">
                    <a:solidFill>
                      <a:schemeClr val="tx1"/>
                    </a:solidFill>
                    <a:latin typeface="Courier New" panose="02070309020205020404" pitchFamily="49" charset="0"/>
                    <a:cs typeface="Courier New" panose="02070309020205020404" pitchFamily="49" charset="0"/>
                  </a:rPr>
                  <a:t>	else set = true</a:t>
                </a:r>
              </a:p>
              <a:p>
                <a:pPr marL="0" indent="0">
                  <a:buNone/>
                </a:pPr>
                <a:r>
                  <a:rPr lang="ro-RO" sz="3700" dirty="0" smtClean="0">
                    <a:solidFill>
                      <a:schemeClr val="tx1"/>
                    </a:solidFill>
                    <a:latin typeface="Courier New" panose="02070309020205020404" pitchFamily="49" charset="0"/>
                    <a:cs typeface="Courier New" panose="02070309020205020404" pitchFamily="49" charset="0"/>
                  </a:rPr>
                  <a:t>} until </a:t>
                </a:r>
                <a:r>
                  <a:rPr lang="ro-RO" sz="3700" dirty="0">
                    <a:solidFill>
                      <a:schemeClr val="tx1"/>
                    </a:solidFill>
                    <a:latin typeface="Courier New" panose="02070309020205020404" pitchFamily="49" charset="0"/>
                    <a:cs typeface="Courier New" panose="02070309020205020404" pitchFamily="49" charset="0"/>
                  </a:rPr>
                  <a:t>set = true;</a:t>
                </a:r>
              </a:p>
              <a:p>
                <a:pPr marL="0" indent="0">
                  <a:buNone/>
                </a:pPr>
                <a:r>
                  <a:rPr lang="ro-RO" sz="3700" dirty="0">
                    <a:solidFill>
                      <a:schemeClr val="tx1"/>
                    </a:solidFill>
                    <a:latin typeface="Courier New" panose="02070309020205020404" pitchFamily="49" charset="0"/>
                    <a:cs typeface="Courier New" panose="02070309020205020404" pitchFamily="49" charset="0"/>
                  </a:rPr>
                  <a:t>return t</a:t>
                </a:r>
                <a:r>
                  <a:rPr lang="ro-RO" sz="3700" baseline="-25000" dirty="0">
                    <a:solidFill>
                      <a:schemeClr val="tx1"/>
                    </a:solidFill>
                    <a:latin typeface="Courier New" panose="02070309020205020404" pitchFamily="49" charset="0"/>
                    <a:cs typeface="Courier New" panose="02070309020205020404" pitchFamily="49" charset="0"/>
                  </a:rPr>
                  <a:t>h</a:t>
                </a:r>
                <a:r>
                  <a:rPr lang="ro-RO" sz="3700" dirty="0">
                    <a:solidFill>
                      <a:schemeClr val="tx1"/>
                    </a:solidFill>
                    <a:latin typeface="Courier New" panose="02070309020205020404" pitchFamily="49" charset="0"/>
                    <a:cs typeface="Courier New" panose="02070309020205020404" pitchFamily="49" charset="0"/>
                  </a:rPr>
                  <a:t>;</a:t>
                </a:r>
              </a:p>
              <a:p>
                <a:pPr marL="0" indent="0">
                  <a:buNone/>
                </a:pPr>
                <a:endParaRPr lang="ro-RO"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39959" y="500771"/>
                <a:ext cx="7214368" cy="5847313"/>
              </a:xfrm>
              <a:blipFill>
                <a:blip r:embed="rId3"/>
                <a:stretch>
                  <a:fillRect l="-338" t="-1251"/>
                </a:stretch>
              </a:blipFill>
            </p:spPr>
            <p:txBody>
              <a:bodyPr/>
              <a:lstStyle/>
              <a:p>
                <a:r>
                  <a:rPr lang="ro-RO">
                    <a:noFill/>
                  </a:rPr>
                  <a:t> </a:t>
                </a:r>
              </a:p>
            </p:txBody>
          </p:sp>
        </mc:Fallback>
      </mc:AlternateContent>
    </p:spTree>
    <p:extLst>
      <p:ext uri="{BB962C8B-B14F-4D97-AF65-F5344CB8AC3E}">
        <p14:creationId xmlns:p14="http://schemas.microsoft.com/office/powerpoint/2010/main" val="4102425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EDS</a:t>
            </a:r>
            <a:endParaRPr lang="ro-RO" dirty="0"/>
          </a:p>
        </p:txBody>
      </p:sp>
      <p:sp>
        <p:nvSpPr>
          <p:cNvPr id="3" name="Content Placeholder 2"/>
          <p:cNvSpPr>
            <a:spLocks noGrp="1"/>
          </p:cNvSpPr>
          <p:nvPr>
            <p:ph idx="1"/>
          </p:nvPr>
        </p:nvSpPr>
        <p:spPr/>
        <p:txBody>
          <a:bodyPr/>
          <a:lstStyle/>
          <a:p>
            <a:r>
              <a:rPr lang="ro-RO" dirty="0" smtClean="0"/>
              <a:t>După obținerea t</a:t>
            </a:r>
            <a:r>
              <a:rPr lang="ro-RO" baseline="-25000" dirty="0" smtClean="0"/>
              <a:t>h</a:t>
            </a:r>
            <a:r>
              <a:rPr lang="ro-RO" dirty="0" smtClean="0"/>
              <a:t>, aplic Canny pentru a obține muchiile în care încorporăm</a:t>
            </a:r>
            <a:endParaRPr lang="ro-RO" dirty="0" smtClean="0"/>
          </a:p>
          <a:p>
            <a:r>
              <a:rPr lang="ro-RO" dirty="0" smtClean="0"/>
              <a:t>Algoritmul </a:t>
            </a:r>
            <a:r>
              <a:rPr lang="ro-RO" dirty="0" smtClean="0"/>
              <a:t>implică și utilizarea unei ”stego-chei”, cu ajutorul căreia se modifică ordinea în care sunt folosiți pixelii pentru încorporare</a:t>
            </a:r>
          </a:p>
          <a:p>
            <a:r>
              <a:rPr lang="ro-RO" dirty="0" smtClean="0"/>
              <a:t>Fiindcă receptorul nu are la îndemână pragul și lățimea utilizate, acestea sunt introduse în alte părți ale </a:t>
            </a:r>
            <a:r>
              <a:rPr lang="ro-RO" dirty="0" smtClean="0"/>
              <a:t>imaginii (dar nu în muchii)</a:t>
            </a:r>
            <a:endParaRPr lang="ro-RO" dirty="0" smtClean="0"/>
          </a:p>
          <a:p>
            <a:r>
              <a:rPr lang="ro-RO" dirty="0" smtClean="0"/>
              <a:t>Stego-cheia trebui trimisă printr-un alt mediu însă</a:t>
            </a:r>
          </a:p>
          <a:p>
            <a:endParaRPr lang="ro-RO" dirty="0"/>
          </a:p>
        </p:txBody>
      </p:sp>
    </p:spTree>
    <p:extLst>
      <p:ext uri="{BB962C8B-B14F-4D97-AF65-F5344CB8AC3E}">
        <p14:creationId xmlns:p14="http://schemas.microsoft.com/office/powerpoint/2010/main" val="2833481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Descrierea soluțiilor - EDS</a:t>
            </a:r>
            <a:endParaRPr lang="ro-RO" dirty="0"/>
          </a:p>
        </p:txBody>
      </p:sp>
      <p:sp>
        <p:nvSpPr>
          <p:cNvPr id="3" name="Content Placeholder 2"/>
          <p:cNvSpPr>
            <a:spLocks noGrp="1"/>
          </p:cNvSpPr>
          <p:nvPr>
            <p:ph type="body" idx="1"/>
          </p:nvPr>
        </p:nvSpPr>
        <p:spPr>
          <a:xfrm>
            <a:off x="4274313" y="657746"/>
            <a:ext cx="3474720" cy="807720"/>
          </a:xfrm>
        </p:spPr>
        <p:txBody>
          <a:bodyPr/>
          <a:lstStyle/>
          <a:p>
            <a:r>
              <a:rPr lang="ro-RO" dirty="0" smtClean="0"/>
              <a:t>Imaginea originală</a:t>
            </a:r>
            <a:endParaRPr lang="ro-RO"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74313" y="1648216"/>
            <a:ext cx="2438740" cy="2438740"/>
          </a:xfrm>
        </p:spPr>
      </p:pic>
      <p:sp>
        <p:nvSpPr>
          <p:cNvPr id="7" name="Text Placeholder 6"/>
          <p:cNvSpPr>
            <a:spLocks noGrp="1"/>
          </p:cNvSpPr>
          <p:nvPr>
            <p:ph type="body" sz="quarter" idx="3"/>
          </p:nvPr>
        </p:nvSpPr>
        <p:spPr>
          <a:xfrm>
            <a:off x="8224863" y="652295"/>
            <a:ext cx="3474720" cy="813171"/>
          </a:xfrm>
        </p:spPr>
        <p:txBody>
          <a:bodyPr/>
          <a:lstStyle/>
          <a:p>
            <a:r>
              <a:rPr lang="ro-RO" dirty="0" smtClean="0"/>
              <a:t>Stego-imaginea</a:t>
            </a:r>
            <a:endParaRPr lang="ro-RO" dirty="0"/>
          </a:p>
        </p:txBody>
      </p:sp>
      <p:pic>
        <p:nvPicPr>
          <p:cNvPr id="11" name="Content Placeholder 10"/>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224863" y="1692475"/>
            <a:ext cx="2438400" cy="2438400"/>
          </a:xfrm>
        </p:spPr>
      </p:pic>
      <p:sp>
        <p:nvSpPr>
          <p:cNvPr id="9" name="TextBox 8"/>
          <p:cNvSpPr txBox="1"/>
          <p:nvPr/>
        </p:nvSpPr>
        <p:spPr>
          <a:xfrm>
            <a:off x="6938621" y="754505"/>
            <a:ext cx="1283854" cy="369332"/>
          </a:xfrm>
          <a:prstGeom prst="rect">
            <a:avLst/>
          </a:prstGeom>
          <a:noFill/>
        </p:spPr>
        <p:txBody>
          <a:bodyPr wrap="square" rtlCol="0">
            <a:spAutoFit/>
          </a:bodyPr>
          <a:lstStyle/>
          <a:p>
            <a:r>
              <a:rPr lang="ro-RO" dirty="0" smtClean="0"/>
              <a:t>Rezultate:</a:t>
            </a:r>
            <a:endParaRPr lang="ro-RO"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475" y="4269706"/>
            <a:ext cx="2438400" cy="2438400"/>
          </a:xfrm>
          <a:prstGeom prst="rect">
            <a:avLst/>
          </a:prstGeom>
        </p:spPr>
      </p:pic>
    </p:spTree>
    <p:extLst>
      <p:ext uri="{BB962C8B-B14F-4D97-AF65-F5344CB8AC3E}">
        <p14:creationId xmlns:p14="http://schemas.microsoft.com/office/powerpoint/2010/main" val="3539951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EDS</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3954314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smtClean="0"/>
              <a:t>DCT</a:t>
            </a:r>
            <a:endParaRPr lang="ro-RO" dirty="0"/>
          </a:p>
        </p:txBody>
      </p:sp>
      <p:sp>
        <p:nvSpPr>
          <p:cNvPr id="3" name="Content Placeholder 2"/>
          <p:cNvSpPr>
            <a:spLocks noGrp="1"/>
          </p:cNvSpPr>
          <p:nvPr>
            <p:ph idx="1"/>
          </p:nvPr>
        </p:nvSpPr>
        <p:spPr/>
        <p:txBody>
          <a:bodyPr/>
          <a:lstStyle/>
          <a:p>
            <a:r>
              <a:rPr lang="ro-RO" dirty="0" smtClean="0"/>
              <a:t>Algoritm ce utilizează domeniul frecvențelor pentru a încorpora datele</a:t>
            </a:r>
          </a:p>
          <a:p>
            <a:r>
              <a:rPr lang="ro-RO" dirty="0" smtClean="0"/>
              <a:t>Aplică transformata Cosinus Discretă pe blocuri de dimensiune 8 * 8 din </a:t>
            </a:r>
            <a:r>
              <a:rPr lang="ro-RO" dirty="0" smtClean="0"/>
              <a:t>imagine</a:t>
            </a:r>
            <a:endParaRPr lang="ro-RO" dirty="0" smtClean="0"/>
          </a:p>
          <a:p>
            <a:r>
              <a:rPr lang="ro-RO" dirty="0" smtClean="0"/>
              <a:t>Se obține astfel o matrice de coeficienți</a:t>
            </a:r>
            <a:endParaRPr lang="ro-RO" dirty="0"/>
          </a:p>
        </p:txBody>
      </p:sp>
    </p:spTree>
    <p:extLst>
      <p:ext uri="{BB962C8B-B14F-4D97-AF65-F5344CB8AC3E}">
        <p14:creationId xmlns:p14="http://schemas.microsoft.com/office/powerpoint/2010/main" val="4049161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DCT</a:t>
            </a:r>
            <a:endParaRPr lang="ro-RO" dirty="0"/>
          </a:p>
        </p:txBody>
      </p:sp>
      <p:sp>
        <p:nvSpPr>
          <p:cNvPr id="3" name="Content Placeholder 2"/>
          <p:cNvSpPr>
            <a:spLocks noGrp="1"/>
          </p:cNvSpPr>
          <p:nvPr>
            <p:ph idx="1"/>
          </p:nvPr>
        </p:nvSpPr>
        <p:spPr/>
        <p:txBody>
          <a:bodyPr/>
          <a:lstStyle/>
          <a:p>
            <a:r>
              <a:rPr lang="ro-RO" dirty="0" smtClean="0"/>
              <a:t>În acest algoritm sunt modificați coeficienții</a:t>
            </a:r>
          </a:p>
          <a:p>
            <a:r>
              <a:rPr lang="ro-RO" dirty="0" smtClean="0"/>
              <a:t>Algoritmul poate fi </a:t>
            </a:r>
            <a:r>
              <a:rPr lang="ro-RO" dirty="0" smtClean="0"/>
              <a:t>schimbat</a:t>
            </a:r>
            <a:r>
              <a:rPr lang="ro-RO" dirty="0" smtClean="0"/>
              <a:t> </a:t>
            </a:r>
            <a:r>
              <a:rPr lang="ro-RO" dirty="0" smtClean="0"/>
              <a:t>pentru a folosi un număr diferit de coeficienți, în funcție de dimensiunea </a:t>
            </a:r>
            <a:r>
              <a:rPr lang="ro-RO" dirty="0" smtClean="0"/>
              <a:t>mesajului</a:t>
            </a:r>
          </a:p>
          <a:p>
            <a:r>
              <a:rPr lang="ro-RO" dirty="0" smtClean="0"/>
              <a:t>După modificarea coeficienților, se aplică transformata inversă pentru a obține blocurile stego-imaginii</a:t>
            </a:r>
            <a:endParaRPr lang="ro-RO" dirty="0"/>
          </a:p>
        </p:txBody>
      </p:sp>
    </p:spTree>
    <p:extLst>
      <p:ext uri="{BB962C8B-B14F-4D97-AF65-F5344CB8AC3E}">
        <p14:creationId xmlns:p14="http://schemas.microsoft.com/office/powerpoint/2010/main" val="281238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 - </a:t>
            </a:r>
            <a:r>
              <a:rPr lang="ro-RO" u="sng" dirty="0"/>
              <a:t>DCT</a:t>
            </a:r>
            <a:endParaRPr lang="ro-RO" dirty="0"/>
          </a:p>
        </p:txBody>
      </p:sp>
      <p:sp>
        <p:nvSpPr>
          <p:cNvPr id="3" name="Content Placeholder 2"/>
          <p:cNvSpPr>
            <a:spLocks noGrp="1"/>
          </p:cNvSpPr>
          <p:nvPr>
            <p:ph idx="1"/>
          </p:nvPr>
        </p:nvSpPr>
        <p:spPr/>
        <p:txBody>
          <a:bodyPr/>
          <a:lstStyle/>
          <a:p>
            <a:r>
              <a:rPr lang="ro-RO" dirty="0" smtClean="0"/>
              <a:t>Concluzii</a:t>
            </a:r>
            <a:endParaRPr lang="ro-RO" dirty="0"/>
          </a:p>
        </p:txBody>
      </p:sp>
    </p:spTree>
    <p:extLst>
      <p:ext uri="{BB962C8B-B14F-4D97-AF65-F5344CB8AC3E}">
        <p14:creationId xmlns:p14="http://schemas.microsoft.com/office/powerpoint/2010/main" val="246677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dirty="0"/>
          </a:p>
        </p:txBody>
      </p:sp>
      <p:sp>
        <p:nvSpPr>
          <p:cNvPr id="3" name="Content Placeholder 2"/>
          <p:cNvSpPr>
            <a:spLocks noGrp="1"/>
          </p:cNvSpPr>
          <p:nvPr>
            <p:ph idx="1"/>
          </p:nvPr>
        </p:nvSpPr>
        <p:spPr/>
        <p:txBody>
          <a:bodyPr>
            <a:normAutofit/>
          </a:bodyPr>
          <a:lstStyle/>
          <a:p>
            <a:pPr marL="0" indent="0" algn="ctr">
              <a:buNone/>
            </a:pPr>
            <a:r>
              <a:rPr lang="ro-RO" sz="3600" dirty="0" smtClean="0"/>
              <a:t>Concluziile lucrării</a:t>
            </a:r>
            <a:endParaRPr lang="ro-RO" sz="3600" dirty="0"/>
          </a:p>
        </p:txBody>
      </p:sp>
    </p:spTree>
    <p:extLst>
      <p:ext uri="{BB962C8B-B14F-4D97-AF65-F5344CB8AC3E}">
        <p14:creationId xmlns:p14="http://schemas.microsoft.com/office/powerpoint/2010/main" val="331869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Scurtă introducere</a:t>
            </a:r>
            <a:endParaRPr lang="ro-RO" dirty="0"/>
          </a:p>
        </p:txBody>
      </p:sp>
      <p:sp>
        <p:nvSpPr>
          <p:cNvPr id="3" name="Content Placeholder 2"/>
          <p:cNvSpPr>
            <a:spLocks noGrp="1"/>
          </p:cNvSpPr>
          <p:nvPr>
            <p:ph idx="1"/>
          </p:nvPr>
        </p:nvSpPr>
        <p:spPr/>
        <p:txBody>
          <a:bodyPr/>
          <a:lstStyle/>
          <a:p>
            <a:r>
              <a:rPr lang="en-GB" dirty="0" smtClean="0"/>
              <a:t>Ce</a:t>
            </a:r>
            <a:r>
              <a:rPr lang="ro-RO" dirty="0" smtClean="0"/>
              <a:t> este steganografia?</a:t>
            </a:r>
            <a:endParaRPr lang="ro-RO" dirty="0"/>
          </a:p>
          <a:p>
            <a:r>
              <a:rPr lang="ro-RO" dirty="0"/>
              <a:t>Tipuri de </a:t>
            </a:r>
            <a:r>
              <a:rPr lang="ro-RO" dirty="0" smtClean="0"/>
              <a:t>steganografie</a:t>
            </a:r>
          </a:p>
        </p:txBody>
      </p:sp>
    </p:spTree>
    <p:extLst>
      <p:ext uri="{BB962C8B-B14F-4D97-AF65-F5344CB8AC3E}">
        <p14:creationId xmlns:p14="http://schemas.microsoft.com/office/powerpoint/2010/main" val="3103860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Scurtă introducere</a:t>
            </a:r>
            <a:endParaRPr lang="ro-RO" dirty="0"/>
          </a:p>
        </p:txBody>
      </p:sp>
      <p:sp>
        <p:nvSpPr>
          <p:cNvPr id="3" name="Content Placeholder 2"/>
          <p:cNvSpPr>
            <a:spLocks noGrp="1"/>
          </p:cNvSpPr>
          <p:nvPr>
            <p:ph idx="1"/>
          </p:nvPr>
        </p:nvSpPr>
        <p:spPr/>
        <p:txBody>
          <a:bodyPr/>
          <a:lstStyle/>
          <a:p>
            <a:r>
              <a:rPr lang="ro-RO" dirty="0" smtClean="0"/>
              <a:t>Problema în cauză</a:t>
            </a:r>
            <a:endParaRPr lang="ro-RO" dirty="0"/>
          </a:p>
        </p:txBody>
      </p:sp>
    </p:spTree>
    <p:extLst>
      <p:ext uri="{BB962C8B-B14F-4D97-AF65-F5344CB8AC3E}">
        <p14:creationId xmlns:p14="http://schemas.microsoft.com/office/powerpoint/2010/main" val="2010338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Metrici</a:t>
            </a:r>
            <a:endParaRPr lang="ro-R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ro-RO" i="1" smtClean="0">
                        <a:latin typeface="Cambria Math" panose="02040503050406030204" pitchFamily="18" charset="0"/>
                      </a:rPr>
                      <m:t>𝑀𝑆𝐸</m:t>
                    </m:r>
                    <m:r>
                      <a:rPr lang="ro-RO" i="1" smtClean="0">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1</m:t>
                        </m:r>
                      </m:num>
                      <m:den>
                        <m:r>
                          <a:rPr lang="ro-RO" i="1">
                            <a:latin typeface="Cambria Math" panose="02040503050406030204" pitchFamily="18" charset="0"/>
                          </a:rPr>
                          <m:t>𝑀</m:t>
                        </m:r>
                        <m:r>
                          <a:rPr lang="ro-RO" i="1">
                            <a:latin typeface="Cambria Math" panose="02040503050406030204" pitchFamily="18" charset="0"/>
                          </a:rPr>
                          <m:t>∗</m:t>
                        </m:r>
                        <m:r>
                          <a:rPr lang="ro-RO" i="1">
                            <a:latin typeface="Cambria Math" panose="02040503050406030204" pitchFamily="18" charset="0"/>
                          </a:rPr>
                          <m:t>𝑁</m:t>
                        </m:r>
                      </m:den>
                    </m:f>
                    <m:nary>
                      <m:naryPr>
                        <m:chr m:val="∑"/>
                        <m:limLoc m:val="undOvr"/>
                        <m:ctrlPr>
                          <a:rPr lang="ro-RO" i="1">
                            <a:latin typeface="Cambria Math" panose="02040503050406030204" pitchFamily="18" charset="0"/>
                          </a:rPr>
                        </m:ctrlPr>
                      </m:naryPr>
                      <m:sub>
                        <m:r>
                          <a:rPr lang="ro-RO" i="1">
                            <a:latin typeface="Cambria Math" panose="02040503050406030204" pitchFamily="18" charset="0"/>
                          </a:rPr>
                          <m:t>𝑥</m:t>
                        </m:r>
                        <m:r>
                          <a:rPr lang="ro-RO" i="1">
                            <a:latin typeface="Cambria Math" panose="02040503050406030204" pitchFamily="18" charset="0"/>
                          </a:rPr>
                          <m:t>=1</m:t>
                        </m:r>
                      </m:sub>
                      <m:sup>
                        <m:r>
                          <a:rPr lang="ro-RO" i="1">
                            <a:latin typeface="Cambria Math" panose="02040503050406030204" pitchFamily="18" charset="0"/>
                          </a:rPr>
                          <m:t>𝑁</m:t>
                        </m:r>
                      </m:sup>
                      <m:e>
                        <m:nary>
                          <m:naryPr>
                            <m:chr m:val="∑"/>
                            <m:limLoc m:val="undOvr"/>
                            <m:ctrlPr>
                              <a:rPr lang="ro-RO" i="1">
                                <a:latin typeface="Cambria Math" panose="02040503050406030204" pitchFamily="18" charset="0"/>
                              </a:rPr>
                            </m:ctrlPr>
                          </m:naryPr>
                          <m:sub>
                            <m:r>
                              <a:rPr lang="ro-RO" i="1">
                                <a:latin typeface="Cambria Math" panose="02040503050406030204" pitchFamily="18" charset="0"/>
                              </a:rPr>
                              <m:t>𝑦</m:t>
                            </m:r>
                            <m:r>
                              <a:rPr lang="ro-RO" i="1">
                                <a:latin typeface="Cambria Math" panose="02040503050406030204" pitchFamily="18" charset="0"/>
                              </a:rPr>
                              <m:t>=1</m:t>
                            </m:r>
                          </m:sub>
                          <m:sup>
                            <m:r>
                              <a:rPr lang="ro-RO" i="1">
                                <a:latin typeface="Cambria Math" panose="02040503050406030204" pitchFamily="18" charset="0"/>
                              </a:rPr>
                              <m:t>𝑀</m:t>
                            </m:r>
                          </m:sup>
                          <m:e>
                            <m:sSup>
                              <m:sSupPr>
                                <m:ctrlPr>
                                  <a:rPr lang="ro-RO" i="1">
                                    <a:latin typeface="Cambria Math" panose="02040503050406030204" pitchFamily="18" charset="0"/>
                                  </a:rPr>
                                </m:ctrlPr>
                              </m:sSupPr>
                              <m:e>
                                <m:d>
                                  <m:dPr>
                                    <m:begChr m:val="["/>
                                    <m:endChr m:val="]"/>
                                    <m:ctrlPr>
                                      <a:rPr lang="ro-RO" i="1">
                                        <a:latin typeface="Cambria Math" panose="02040503050406030204" pitchFamily="18" charset="0"/>
                                      </a:rPr>
                                    </m:ctrlPr>
                                  </m:dPr>
                                  <m:e>
                                    <m:r>
                                      <a:rPr lang="ro-RO" i="1">
                                        <a:latin typeface="Cambria Math" panose="02040503050406030204" pitchFamily="18" charset="0"/>
                                      </a:rPr>
                                      <m:t>𝐼</m:t>
                                    </m:r>
                                    <m:d>
                                      <m:dPr>
                                        <m:ctrlPr>
                                          <a:rPr lang="ro-RO" i="1">
                                            <a:latin typeface="Cambria Math" panose="02040503050406030204" pitchFamily="18" charset="0"/>
                                          </a:rPr>
                                        </m:ctrlPr>
                                      </m:dPr>
                                      <m:e>
                                        <m:r>
                                          <a:rPr lang="ro-RO" i="1">
                                            <a:latin typeface="Cambria Math" panose="02040503050406030204" pitchFamily="18" charset="0"/>
                                          </a:rPr>
                                          <m:t>𝑥</m:t>
                                        </m:r>
                                        <m:r>
                                          <a:rPr lang="ro-RO" i="1">
                                            <a:latin typeface="Cambria Math" panose="02040503050406030204" pitchFamily="18" charset="0"/>
                                          </a:rPr>
                                          <m:t>, </m:t>
                                        </m:r>
                                        <m:r>
                                          <a:rPr lang="ro-RO" i="1">
                                            <a:latin typeface="Cambria Math" panose="02040503050406030204" pitchFamily="18" charset="0"/>
                                          </a:rPr>
                                          <m:t>𝑦</m:t>
                                        </m:r>
                                      </m:e>
                                    </m:d>
                                    <m:r>
                                      <a:rPr lang="ro-RO" i="1">
                                        <a:latin typeface="Cambria Math" panose="02040503050406030204" pitchFamily="18" charset="0"/>
                                      </a:rPr>
                                      <m:t>−</m:t>
                                    </m:r>
                                    <m:r>
                                      <a:rPr lang="ro-RO" i="1">
                                        <a:latin typeface="Cambria Math" panose="02040503050406030204" pitchFamily="18" charset="0"/>
                                      </a:rPr>
                                      <m:t>𝐼</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r>
                                      <a:rPr lang="en-GB" i="1">
                                        <a:latin typeface="Cambria Math" panose="02040503050406030204" pitchFamily="18" charset="0"/>
                                      </a:rPr>
                                      <m:t>)</m:t>
                                    </m:r>
                                  </m:e>
                                </m:d>
                              </m:e>
                              <m:sup>
                                <m:r>
                                  <a:rPr lang="ro-RO" i="1">
                                    <a:latin typeface="Cambria Math" panose="02040503050406030204" pitchFamily="18" charset="0"/>
                                  </a:rPr>
                                  <m:t>2</m:t>
                                </m:r>
                              </m:sup>
                            </m:sSup>
                          </m:e>
                        </m:nary>
                      </m:e>
                    </m:nary>
                  </m:oMath>
                </a14:m>
                <a:endParaRPr lang="ro-RO" dirty="0" smtClean="0"/>
              </a:p>
              <a:p>
                <a:pPr marL="502920" lvl="1" indent="0">
                  <a:buNone/>
                </a:pPr>
                <a:endParaRPr lang="ro-RO" dirty="0" smtClean="0"/>
              </a:p>
              <a:p>
                <a:pPr lvl="1"/>
                <a14:m>
                  <m:oMath xmlns:m="http://schemas.openxmlformats.org/officeDocument/2006/math">
                    <m:r>
                      <a:rPr lang="ro-RO" b="0" i="1" smtClean="0">
                        <a:latin typeface="Cambria Math" panose="02040503050406030204" pitchFamily="18" charset="0"/>
                      </a:rPr>
                      <m:t>𝑁</m:t>
                    </m:r>
                    <m:r>
                      <a:rPr lang="ro-RO" b="0" i="1" smtClean="0">
                        <a:latin typeface="Cambria Math" panose="02040503050406030204" pitchFamily="18" charset="0"/>
                      </a:rPr>
                      <m:t>, </m:t>
                    </m:r>
                    <m:r>
                      <a:rPr lang="ro-RO" b="0" i="1" smtClean="0">
                        <a:latin typeface="Cambria Math" panose="02040503050406030204" pitchFamily="18" charset="0"/>
                      </a:rPr>
                      <m:t>𝑀</m:t>
                    </m:r>
                    <m:r>
                      <a:rPr lang="ro-RO" b="0" i="1" smtClean="0">
                        <a:latin typeface="Cambria Math" panose="02040503050406030204" pitchFamily="18" charset="0"/>
                      </a:rPr>
                      <m:t> −</m:t>
                    </m:r>
                    <m:r>
                      <a:rPr lang="ro-RO" b="0" i="1" smtClean="0">
                        <a:latin typeface="Cambria Math" panose="02040503050406030204" pitchFamily="18" charset="0"/>
                      </a:rPr>
                      <m:t>𝑑𝑖𝑚𝑒𝑛𝑠𝑖𝑢𝑛𝑖𝑙𝑒</m:t>
                    </m:r>
                    <m:r>
                      <a:rPr lang="ro-RO" b="0" i="1" smtClean="0">
                        <a:latin typeface="Cambria Math" panose="02040503050406030204" pitchFamily="18" charset="0"/>
                      </a:rPr>
                      <m:t> </m:t>
                    </m:r>
                    <m:r>
                      <a:rPr lang="ro-RO" b="0" i="1" smtClean="0">
                        <a:latin typeface="Cambria Math" panose="02040503050406030204" pitchFamily="18" charset="0"/>
                      </a:rPr>
                      <m:t>𝑖𝑚𝑎𝑔𝑖𝑛𝑖𝑖</m:t>
                    </m:r>
                  </m:oMath>
                </a14:m>
                <a:endParaRPr lang="ro-RO" b="0" dirty="0" smtClean="0"/>
              </a:p>
              <a:p>
                <a:pPr lvl="1"/>
                <a14:m>
                  <m:oMath xmlns:m="http://schemas.openxmlformats.org/officeDocument/2006/math">
                    <m:r>
                      <a:rPr lang="ro-RO" b="0" i="1" smtClean="0">
                        <a:latin typeface="Cambria Math" panose="02040503050406030204" pitchFamily="18" charset="0"/>
                      </a:rPr>
                      <m:t>𝐼</m:t>
                    </m:r>
                    <m:r>
                      <a:rPr lang="ro-RO" b="0" i="1" smtClean="0">
                        <a:latin typeface="Cambria Math" panose="02040503050406030204" pitchFamily="18" charset="0"/>
                      </a:rPr>
                      <m:t>, </m:t>
                    </m:r>
                    <m:sSup>
                      <m:sSupPr>
                        <m:ctrlPr>
                          <a:rPr lang="en-GB" b="0" i="1" smtClean="0">
                            <a:latin typeface="Cambria Math" panose="02040503050406030204" pitchFamily="18" charset="0"/>
                          </a:rPr>
                        </m:ctrlPr>
                      </m:sSupPr>
                      <m:e>
                        <m:r>
                          <a:rPr lang="ro-RO" b="0" i="1" smtClean="0">
                            <a:latin typeface="Cambria Math" panose="02040503050406030204" pitchFamily="18" charset="0"/>
                          </a:rPr>
                          <m:t>𝐼</m:t>
                        </m:r>
                      </m:e>
                      <m:sup>
                        <m:r>
                          <a:rPr lang="en-GB" b="0" i="1" smtClean="0">
                            <a:latin typeface="Cambria Math" panose="02040503050406030204" pitchFamily="18" charset="0"/>
                          </a:rPr>
                          <m:t>′</m:t>
                        </m:r>
                      </m:sup>
                    </m:sSup>
                    <m:r>
                      <a:rPr lang="ro-RO" b="0" i="1" smtClean="0">
                        <a:latin typeface="Cambria Math" panose="02040503050406030204" pitchFamily="18" charset="0"/>
                      </a:rPr>
                      <m:t>−</m:t>
                    </m:r>
                    <m:r>
                      <a:rPr lang="ro-RO" b="0" i="1" smtClean="0">
                        <a:latin typeface="Cambria Math" panose="02040503050406030204" pitchFamily="18" charset="0"/>
                      </a:rPr>
                      <m:t>𝑖𝑚𝑎𝑔𝑖𝑛𝑖𝑙𝑒</m:t>
                    </m:r>
                    <m:r>
                      <a:rPr lang="ro-RO" b="0" i="1" smtClean="0">
                        <a:latin typeface="Cambria Math" panose="02040503050406030204" pitchFamily="18" charset="0"/>
                      </a:rPr>
                      <m:t> </m:t>
                    </m:r>
                    <m:r>
                      <a:rPr lang="ro-RO" b="0" i="1" smtClean="0">
                        <a:latin typeface="Cambria Math" panose="02040503050406030204" pitchFamily="18" charset="0"/>
                      </a:rPr>
                      <m:t>𝑐𝑜𝑚𝑝𝑎𝑟𝑎𝑡𝑒</m:t>
                    </m:r>
                  </m:oMath>
                </a14:m>
                <a:endParaRPr lang="ro-RO" b="0" dirty="0" smtClean="0"/>
              </a:p>
              <a:p>
                <a:pPr lvl="1"/>
                <a14:m>
                  <m:oMath xmlns:m="http://schemas.openxmlformats.org/officeDocument/2006/math">
                    <m:r>
                      <a:rPr lang="ro-RO" b="0" i="1" smtClean="0">
                        <a:latin typeface="Cambria Math" panose="02040503050406030204" pitchFamily="18" charset="0"/>
                      </a:rPr>
                      <m:t>𝐼</m:t>
                    </m:r>
                    <m:d>
                      <m:dPr>
                        <m:ctrlPr>
                          <a:rPr lang="ro-RO" b="0" i="1" smtClean="0">
                            <a:latin typeface="Cambria Math" panose="02040503050406030204" pitchFamily="18" charset="0"/>
                          </a:rPr>
                        </m:ctrlPr>
                      </m:dPr>
                      <m:e>
                        <m:r>
                          <a:rPr lang="ro-RO" b="0" i="1" smtClean="0">
                            <a:latin typeface="Cambria Math" panose="02040503050406030204" pitchFamily="18" charset="0"/>
                          </a:rPr>
                          <m:t>𝑥</m:t>
                        </m:r>
                        <m:r>
                          <a:rPr lang="ro-RO" b="0" i="1" smtClean="0">
                            <a:latin typeface="Cambria Math" panose="02040503050406030204" pitchFamily="18" charset="0"/>
                          </a:rPr>
                          <m:t>, </m:t>
                        </m:r>
                        <m:r>
                          <a:rPr lang="ro-RO" b="0" i="1" smtClean="0">
                            <a:latin typeface="Cambria Math" panose="02040503050406030204" pitchFamily="18" charset="0"/>
                          </a:rPr>
                          <m:t>𝑦</m:t>
                        </m:r>
                      </m:e>
                    </m:d>
                    <m:r>
                      <a:rPr lang="ro-RO" b="0" i="1" smtClean="0">
                        <a:latin typeface="Cambria Math" panose="02040503050406030204" pitchFamily="18" charset="0"/>
                      </a:rPr>
                      <m:t>−</m:t>
                    </m:r>
                    <m:r>
                      <a:rPr lang="ro-RO" b="0" i="1" smtClean="0">
                        <a:latin typeface="Cambria Math" panose="02040503050406030204" pitchFamily="18" charset="0"/>
                      </a:rPr>
                      <m:t>𝑣𝑎𝑙𝑜𝑎𝑟𝑒𝑎</m:t>
                    </m:r>
                    <m:r>
                      <a:rPr lang="ro-RO" b="0" i="1" smtClean="0">
                        <a:latin typeface="Cambria Math" panose="02040503050406030204" pitchFamily="18" charset="0"/>
                      </a:rPr>
                      <m:t> </m:t>
                    </m:r>
                    <m:r>
                      <a:rPr lang="ro-RO" b="0" i="1" smtClean="0">
                        <a:latin typeface="Cambria Math" panose="02040503050406030204" pitchFamily="18" charset="0"/>
                      </a:rPr>
                      <m:t>𝑝𝑖𝑥𝑒𝑙𝑢𝑙𝑢𝑖</m:t>
                    </m:r>
                    <m:r>
                      <a:rPr lang="ro-RO" b="0" i="1" smtClean="0">
                        <a:latin typeface="Cambria Math" panose="02040503050406030204" pitchFamily="18" charset="0"/>
                      </a:rPr>
                      <m:t> </m:t>
                    </m:r>
                    <m:r>
                      <a:rPr lang="ro-RO" b="0" i="1" smtClean="0">
                        <a:latin typeface="Cambria Math" panose="02040503050406030204" pitchFamily="18" charset="0"/>
                      </a:rPr>
                      <m:t>𝑐𝑢</m:t>
                    </m:r>
                    <m:r>
                      <a:rPr lang="ro-RO" b="0" i="1" smtClean="0">
                        <a:latin typeface="Cambria Math" panose="02040503050406030204" pitchFamily="18" charset="0"/>
                      </a:rPr>
                      <m:t> </m:t>
                    </m:r>
                    <m:r>
                      <a:rPr lang="ro-RO" b="0" i="1" smtClean="0">
                        <a:latin typeface="Cambria Math" panose="02040503050406030204" pitchFamily="18" charset="0"/>
                      </a:rPr>
                      <m:t>𝑐𝑜𝑜𝑟𝑑𝑜𝑛𝑎𝑡𝑒𝑙𝑒</m:t>
                    </m:r>
                    <m:r>
                      <a:rPr lang="ro-RO" b="0" i="1" smtClean="0">
                        <a:latin typeface="Cambria Math" panose="02040503050406030204" pitchFamily="18" charset="0"/>
                      </a:rPr>
                      <m:t> </m:t>
                    </m:r>
                    <m:r>
                      <a:rPr lang="ro-RO" b="0" i="1" smtClean="0">
                        <a:latin typeface="Cambria Math" panose="02040503050406030204" pitchFamily="18" charset="0"/>
                      </a:rPr>
                      <m:t>𝑥</m:t>
                    </m:r>
                    <m:r>
                      <a:rPr lang="ro-RO" b="0" i="1" smtClean="0">
                        <a:latin typeface="Cambria Math" panose="02040503050406030204" pitchFamily="18" charset="0"/>
                      </a:rPr>
                      <m:t>, </m:t>
                    </m:r>
                    <m:r>
                      <a:rPr lang="ro-RO" b="0" i="1" smtClean="0">
                        <a:latin typeface="Cambria Math" panose="02040503050406030204" pitchFamily="18" charset="0"/>
                      </a:rPr>
                      <m:t>𝑦</m:t>
                    </m:r>
                  </m:oMath>
                </a14:m>
                <a:endParaRPr lang="ro-RO" dirty="0" smtClean="0"/>
              </a:p>
              <a:p>
                <a14:m>
                  <m:oMath xmlns:m="http://schemas.openxmlformats.org/officeDocument/2006/math">
                    <m:r>
                      <a:rPr lang="ro-RO" i="1">
                        <a:latin typeface="Cambria Math" panose="02040503050406030204" pitchFamily="18" charset="0"/>
                      </a:rPr>
                      <m:t>𝑃𝑆𝑁𝑅</m:t>
                    </m:r>
                    <m:r>
                      <a:rPr lang="ro-RO" i="1">
                        <a:latin typeface="Cambria Math" panose="02040503050406030204" pitchFamily="18" charset="0"/>
                      </a:rPr>
                      <m:t>=10∗</m:t>
                    </m:r>
                    <m:func>
                      <m:funcPr>
                        <m:ctrlPr>
                          <a:rPr lang="ro-RO" i="1">
                            <a:latin typeface="Cambria Math" panose="02040503050406030204" pitchFamily="18" charset="0"/>
                          </a:rPr>
                        </m:ctrlPr>
                      </m:funcPr>
                      <m:fName>
                        <m:sSub>
                          <m:sSubPr>
                            <m:ctrlPr>
                              <a:rPr lang="ro-RO" i="1">
                                <a:latin typeface="Cambria Math" panose="02040503050406030204" pitchFamily="18" charset="0"/>
                              </a:rPr>
                            </m:ctrlPr>
                          </m:sSubPr>
                          <m:e>
                            <m:r>
                              <m:rPr>
                                <m:sty m:val="p"/>
                              </m:rPr>
                              <a:rPr lang="ro-RO">
                                <a:latin typeface="Cambria Math" panose="02040503050406030204" pitchFamily="18" charset="0"/>
                              </a:rPr>
                              <m:t>log</m:t>
                            </m:r>
                          </m:e>
                          <m:sub>
                            <m:r>
                              <a:rPr lang="ro-RO" i="1">
                                <a:latin typeface="Cambria Math" panose="02040503050406030204" pitchFamily="18" charset="0"/>
                              </a:rPr>
                              <m:t>10</m:t>
                            </m:r>
                          </m:sub>
                        </m:sSub>
                      </m:fName>
                      <m:e>
                        <m:d>
                          <m:dPr>
                            <m:ctrlPr>
                              <a:rPr lang="ro-RO" i="1">
                                <a:latin typeface="Cambria Math" panose="02040503050406030204" pitchFamily="18" charset="0"/>
                              </a:rPr>
                            </m:ctrlPr>
                          </m:dPr>
                          <m:e>
                            <m:f>
                              <m:fPr>
                                <m:ctrlPr>
                                  <a:rPr lang="ro-RO" i="1">
                                    <a:latin typeface="Cambria Math" panose="02040503050406030204" pitchFamily="18" charset="0"/>
                                  </a:rPr>
                                </m:ctrlPr>
                              </m:fPr>
                              <m:num>
                                <m:sSup>
                                  <m:sSupPr>
                                    <m:ctrlPr>
                                      <a:rPr lang="ro-RO" i="1">
                                        <a:latin typeface="Cambria Math" panose="02040503050406030204" pitchFamily="18" charset="0"/>
                                      </a:rPr>
                                    </m:ctrlPr>
                                  </m:sSupPr>
                                  <m:e>
                                    <m:r>
                                      <a:rPr lang="ro-RO" i="1">
                                        <a:latin typeface="Cambria Math" panose="02040503050406030204" pitchFamily="18" charset="0"/>
                                      </a:rPr>
                                      <m:t>255</m:t>
                                    </m:r>
                                  </m:e>
                                  <m:sup>
                                    <m:r>
                                      <a:rPr lang="ro-RO" i="1">
                                        <a:latin typeface="Cambria Math" panose="02040503050406030204" pitchFamily="18" charset="0"/>
                                      </a:rPr>
                                      <m:t>2</m:t>
                                    </m:r>
                                  </m:sup>
                                </m:sSup>
                              </m:num>
                              <m:den>
                                <m:r>
                                  <a:rPr lang="ro-RO" i="1">
                                    <a:latin typeface="Cambria Math" panose="02040503050406030204" pitchFamily="18" charset="0"/>
                                  </a:rPr>
                                  <m:t>𝑀𝑆𝐸</m:t>
                                </m:r>
                              </m:den>
                            </m:f>
                          </m:e>
                        </m:d>
                      </m:e>
                    </m:func>
                  </m:oMath>
                </a14:m>
                <a:endParaRPr lang="ro-R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899730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a:t>
            </a:r>
            <a:endParaRPr lang="ro-RO" dirty="0"/>
          </a:p>
        </p:txBody>
      </p:sp>
      <p:sp>
        <p:nvSpPr>
          <p:cNvPr id="3" name="Content Placeholder 2"/>
          <p:cNvSpPr>
            <a:spLocks noGrp="1"/>
          </p:cNvSpPr>
          <p:nvPr>
            <p:ph idx="1"/>
          </p:nvPr>
        </p:nvSpPr>
        <p:spPr/>
        <p:txBody>
          <a:bodyPr/>
          <a:lstStyle/>
          <a:p>
            <a:r>
              <a:rPr lang="ro-RO" dirty="0" smtClean="0"/>
              <a:t>4 algoritmi implementați pentru imagini grayscale</a:t>
            </a:r>
          </a:p>
        </p:txBody>
      </p:sp>
    </p:spTree>
    <p:extLst>
      <p:ext uri="{BB962C8B-B14F-4D97-AF65-F5344CB8AC3E}">
        <p14:creationId xmlns:p14="http://schemas.microsoft.com/office/powerpoint/2010/main" val="983569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Descrierea soluțiilor</a:t>
            </a:r>
          </a:p>
        </p:txBody>
      </p:sp>
      <p:sp>
        <p:nvSpPr>
          <p:cNvPr id="3" name="Content Placeholder 2"/>
          <p:cNvSpPr>
            <a:spLocks noGrp="1"/>
          </p:cNvSpPr>
          <p:nvPr>
            <p:ph idx="1"/>
          </p:nvPr>
        </p:nvSpPr>
        <p:spPr/>
        <p:txBody>
          <a:bodyPr/>
          <a:lstStyle/>
          <a:p>
            <a:r>
              <a:rPr lang="ro-RO" dirty="0"/>
              <a:t>Ce rezultate urmărim să </a:t>
            </a:r>
            <a:r>
              <a:rPr lang="ro-RO" dirty="0" smtClean="0"/>
              <a:t>obținem</a:t>
            </a:r>
          </a:p>
          <a:p>
            <a:r>
              <a:rPr lang="ro-RO" dirty="0" smtClean="0"/>
              <a:t>Imagini utilizate</a:t>
            </a:r>
            <a:endParaRPr lang="ro-RO" dirty="0"/>
          </a:p>
          <a:p>
            <a:endParaRPr lang="ro-RO" dirty="0"/>
          </a:p>
        </p:txBody>
      </p:sp>
    </p:spTree>
    <p:extLst>
      <p:ext uri="{BB962C8B-B14F-4D97-AF65-F5344CB8AC3E}">
        <p14:creationId xmlns:p14="http://schemas.microsoft.com/office/powerpoint/2010/main" val="1985172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a:t>
            </a:r>
            <a:endParaRPr lang="ro-RO"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6968" y="2204867"/>
            <a:ext cx="2438740" cy="2438740"/>
          </a:xfrm>
        </p:spPr>
      </p:pic>
    </p:spTree>
    <p:extLst>
      <p:ext uri="{BB962C8B-B14F-4D97-AF65-F5344CB8AC3E}">
        <p14:creationId xmlns:p14="http://schemas.microsoft.com/office/powerpoint/2010/main" val="2062682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soluțiilor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985837"/>
            <a:ext cx="7315200" cy="4876800"/>
          </a:xfrm>
        </p:spPr>
      </p:pic>
    </p:spTree>
    <p:extLst>
      <p:ext uri="{BB962C8B-B14F-4D97-AF65-F5344CB8AC3E}">
        <p14:creationId xmlns:p14="http://schemas.microsoft.com/office/powerpoint/2010/main" val="2358350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630</TotalTime>
  <Words>914</Words>
  <Application>Microsoft Office PowerPoint</Application>
  <PresentationFormat>Widescreen</PresentationFormat>
  <Paragraphs>186</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Cambria Math</vt:lpstr>
      <vt:lpstr>Corbel</vt:lpstr>
      <vt:lpstr>Courier New</vt:lpstr>
      <vt:lpstr>Wingdings 2</vt:lpstr>
      <vt:lpstr>Frame</vt:lpstr>
      <vt:lpstr>Steganografie Alternative de comunicare confidențială</vt:lpstr>
      <vt:lpstr>Cuprins</vt:lpstr>
      <vt:lpstr>Scurtă introducere</vt:lpstr>
      <vt:lpstr>Scurtă introducere</vt:lpstr>
      <vt:lpstr>Metrici</vt:lpstr>
      <vt:lpstr>Descrierea soluțiilor</vt:lpstr>
      <vt:lpstr>Descrierea soluțiilor</vt:lpstr>
      <vt:lpstr>Descrierea soluțiilor</vt:lpstr>
      <vt:lpstr>Descrierea soluțiilor</vt:lpstr>
      <vt:lpstr>Descrierea soluțiilor - LSB</vt:lpstr>
      <vt:lpstr>Descrierea soluțiilor - LSB</vt:lpstr>
      <vt:lpstr>Descrierea soluțiilor - LSB</vt:lpstr>
      <vt:lpstr>Descrierea soluțiilor - LSB</vt:lpstr>
      <vt:lpstr>Descrierea soluțiilor - PVD</vt:lpstr>
      <vt:lpstr>Descrierea soluțiilor - PVD</vt:lpstr>
      <vt:lpstr>Descrierea soluțiilor - PVD</vt:lpstr>
      <vt:lpstr>Descrierea soluțiilor - PVD</vt:lpstr>
      <vt:lpstr>Descrierea soluțiilor - PVD</vt:lpstr>
      <vt:lpstr>Descrierea soluțiilor - LSB</vt:lpstr>
      <vt:lpstr>Descrierea soluțiilor - PVD</vt:lpstr>
      <vt:lpstr>Descrierea soluțiilor - EDS</vt:lpstr>
      <vt:lpstr>Descrierea soluțiilor - EDS</vt:lpstr>
      <vt:lpstr>Descrierea soluțiilor - EDS</vt:lpstr>
      <vt:lpstr>Descrierea soluțiilor - EDS</vt:lpstr>
      <vt:lpstr>Descrierea soluțiilor - EDS</vt:lpstr>
      <vt:lpstr>Descrierea soluțiilor - DCT</vt:lpstr>
      <vt:lpstr>Descrierea soluțiilor - DCT</vt:lpstr>
      <vt:lpstr>Descrierea soluțiilor - DCT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Domnaru Alexandru</dc:creator>
  <cp:lastModifiedBy>Domnaru Alexandru</cp:lastModifiedBy>
  <cp:revision>36</cp:revision>
  <dcterms:created xsi:type="dcterms:W3CDTF">2019-02-10T13:38:14Z</dcterms:created>
  <dcterms:modified xsi:type="dcterms:W3CDTF">2019-02-11T14:47:21Z</dcterms:modified>
</cp:coreProperties>
</file>