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2" r:id="rId5"/>
    <p:sldId id="259" r:id="rId6"/>
    <p:sldId id="263" r:id="rId7"/>
    <p:sldId id="267" r:id="rId8"/>
    <p:sldId id="258" r:id="rId9"/>
    <p:sldId id="265" r:id="rId10"/>
    <p:sldId id="271" r:id="rId11"/>
    <p:sldId id="272" r:id="rId12"/>
    <p:sldId id="273" r:id="rId13"/>
    <p:sldId id="274" r:id="rId14"/>
    <p:sldId id="260" r:id="rId15"/>
    <p:sldId id="264" r:id="rId16"/>
    <p:sldId id="266" r:id="rId17"/>
    <p:sldId id="268" r:id="rId18"/>
    <p:sldId id="269" r:id="rId19"/>
    <p:sldId id="261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E59"/>
    <a:srgbClr val="DE147E"/>
    <a:srgbClr val="000818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C6CD8-9BC4-48AD-A703-FD571B21C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876ED0-0F57-4C46-B1CF-FC385B195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808CCB-A222-467F-9302-3E5711E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CB56B8-2383-4D90-B4F9-75C0FA1C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34EBD0-4BDF-4C2C-924D-A4DA6E63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789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8F4B0-F343-45B6-BD0F-E5881868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CCC533D-B557-48D4-919D-4CF89CF68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818405-0457-4927-9D40-759328C3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45FDB4-88DB-421A-8FEC-DA0DE10F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EDFE07-4F16-4F06-85F9-0A40E63B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79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8178732-3AA1-45D2-8CB3-2A51DBD3F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8B9ADA3-0400-466A-92C9-BAA165016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BDB76A-8E74-4699-A34A-6FD15610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37401F-06F2-418C-A2D6-F4BC7E2C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8903C9-9A16-4AC1-8744-980FE74D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2EB32-4456-4BA3-A68C-333CF3D1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A20C3F-0F0C-4DE3-8552-B1139C8E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111404-8783-4872-A0F5-B0FAA453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0B53D9-0B8E-4C4D-A7B8-31D8D4FC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15C8ED-5788-4A6B-AB0A-AA26D2B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043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D4F07-00CD-4964-8D6A-40A45EB6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94F119-D504-48C6-862C-46E3EDFC0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20B0EE-EAFA-4CE6-BDF0-DFEF0D3C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761212-747A-40A9-B828-664B667C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39A482-F79B-422E-8FF0-0A124233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917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FF85B-1F94-4814-9F4C-FE0FFC66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E72833-ECFB-4EEA-97D8-6EDFA1025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113A07-F226-4E7E-BDFA-96FBAC914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0D3248-D6E7-412A-8E8E-707B5D51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7946800-9C16-4C32-81B6-91D1331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8B9C28-3A2A-4A1B-BEAC-19FC0C6C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04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84AA2-02D6-497C-B7AE-C049323A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A288E7-48C1-4486-9EAE-18457D7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563D7E-4D1F-4070-A4A1-83C1AFC7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218CF12-5F41-4046-9457-4CF24C4FC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CEFCC99-D086-4287-88B0-05F55A6CE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717C4C7-5A10-42E8-8D79-3E0AE0B1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B46AB1-B2EE-4AFC-B873-67A6E43F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B0DF1D5-E607-41B2-88CA-5D4831B0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636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27F5D-5827-496F-9875-3BC4AEBA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DEA9319-A959-4B65-BB83-A73CA23F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B23907-2228-4492-AFF1-89E09195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86F1961-5CD1-4CD0-A0BE-983C8F47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491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2955A1B-8249-4E49-9D28-34D7FBAD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657066D-8190-47D5-8972-0CA4BF67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CCEA28-AF76-4CC2-BA48-ADDEEAE1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093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FEF6-15ED-4A0D-AABD-9657FC6F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92F3C4-2F0F-48C4-81D1-5F5B91AD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025646E-77CC-4C22-99CD-B209A6781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3BE6BE-A783-44A0-BB96-90D974E1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1D7B8A2-8D59-4179-8BB9-5CE9BE25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7D01F9-E4BD-4A5D-BB9C-31DAB4A9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408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3458B-19FC-4888-9ECF-BC09EE2D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8CBA2A1-9CE8-4D67-94A8-198A51EF9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8A343F-B410-45E8-BCC3-E322A6D13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7718580-2FEE-4F10-8CB0-37C28DD9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37B4E6-1014-4FAD-ACAB-98B2F52E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34E6C74-8A24-415D-AAD5-D6C5403B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129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CB05B53-8309-4675-BAFC-2EA16953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89E4F1-2D08-41CD-A5C6-6A40B9AF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DADD7B-D605-43DF-BB66-C3E97B7AA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B86B-8B65-4EC3-8D28-5DFD28F2FA3F}" type="datetimeFigureOut">
              <a:rPr lang="LID4096" smtClean="0"/>
              <a:t>07/11/2022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9A9179-4C24-4A07-9933-6926CF215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8F1551-9667-45E7-8829-15899B6EE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840F-B9E1-4214-A505-BD05D95FBA1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282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e.nl/en/research/researchers/alex-donkers/" TargetMode="External"/><Relationship Id="rId2" Type="http://schemas.openxmlformats.org/officeDocument/2006/relationships/hyperlink" Target="mailto:a.j.a.donkers@tue.n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rma-id/w3id.org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prefix.c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tl.summerofcode.be/" TargetMode="External"/><Relationship Id="rId5" Type="http://schemas.openxmlformats.org/officeDocument/2006/relationships/hyperlink" Target="https://oops.linkeddata.es/" TargetMode="External"/><Relationship Id="rId10" Type="http://schemas.openxmlformats.org/officeDocument/2006/relationships/hyperlink" Target="https://madsholten.github.io/sparql-visualizer/" TargetMode="External"/><Relationship Id="rId4" Type="http://schemas.openxmlformats.org/officeDocument/2006/relationships/hyperlink" Target="http://www.prefix.cc/" TargetMode="External"/><Relationship Id="rId9" Type="http://schemas.openxmlformats.org/officeDocument/2006/relationships/hyperlink" Target="https://dgarijo.github.io/Widoc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1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6BB9-7452-46F8-B50B-3324FA215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ONTOLOGY NAME</a:t>
            </a:r>
            <a:endParaRPr lang="LID4096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FEA098-8FB3-45DB-B828-E8A2EBDB4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Author</a:t>
            </a:r>
            <a:endParaRPr lang="LID4096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7B4FD5E6-F65A-41A1-9476-063888713E18}"/>
              </a:ext>
            </a:extLst>
          </p:cNvPr>
          <p:cNvSpPr txBox="1">
            <a:spLocks/>
          </p:cNvSpPr>
          <p:nvPr/>
        </p:nvSpPr>
        <p:spPr>
          <a:xfrm>
            <a:off x="9440986" y="6557088"/>
            <a:ext cx="2751014" cy="30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9E0E59"/>
                </a:solidFill>
              </a:rPr>
              <a:t>Change colors using right-mouse click &gt; Format Background</a:t>
            </a:r>
          </a:p>
        </p:txBody>
      </p:sp>
    </p:spTree>
    <p:extLst>
      <p:ext uri="{BB962C8B-B14F-4D97-AF65-F5344CB8AC3E}">
        <p14:creationId xmlns:p14="http://schemas.microsoft.com/office/powerpoint/2010/main" val="253728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1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6BB9-7452-46F8-B50B-3324FA215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ONTOLOGY NAME V0.3</a:t>
            </a:r>
            <a:endParaRPr lang="LID4096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FEA098-8FB3-45DB-B828-E8A2EBDB4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Author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  <a:endParaRPr lang="LID4096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6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1417-5B41-42AA-8291-A4EB4CFE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Ontology name</a:t>
            </a:r>
            <a:endParaRPr lang="LID4096" b="1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18098909-EE67-4011-8212-B7218997208C}"/>
              </a:ext>
            </a:extLst>
          </p:cNvPr>
          <p:cNvGrpSpPr/>
          <p:nvPr/>
        </p:nvGrpSpPr>
        <p:grpSpPr>
          <a:xfrm>
            <a:off x="838200" y="1825625"/>
            <a:ext cx="1643744" cy="707886"/>
            <a:chOff x="838200" y="1825625"/>
            <a:chExt cx="1643744" cy="707886"/>
          </a:xfrm>
        </p:grpSpPr>
        <p:cxnSp>
          <p:nvCxnSpPr>
            <p:cNvPr id="4" name="Rechte verbindingslijn met pijl 14">
              <a:extLst>
                <a:ext uri="{FF2B5EF4-FFF2-40B4-BE49-F238E27FC236}">
                  <a16:creationId xmlns:a16="http://schemas.microsoft.com/office/drawing/2014/main" id="{B074BC48-90FF-46D0-9C1B-401259EAC358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1944362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Rechte verbindingslijn met pijl 14">
              <a:extLst>
                <a:ext uri="{FF2B5EF4-FFF2-40B4-BE49-F238E27FC236}">
                  <a16:creationId xmlns:a16="http://schemas.microsoft.com/office/drawing/2014/main" id="{5315BB1B-E54B-475B-9035-9EB0ED7F0AD9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2067939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6" name="Tekstvak 120">
              <a:extLst>
                <a:ext uri="{FF2B5EF4-FFF2-40B4-BE49-F238E27FC236}">
                  <a16:creationId xmlns:a16="http://schemas.microsoft.com/office/drawing/2014/main" id="{D2908F85-E419-4486-B057-6D8D96863F9E}"/>
                </a:ext>
              </a:extLst>
            </p:cNvPr>
            <p:cNvSpPr txBox="1"/>
            <p:nvPr/>
          </p:nvSpPr>
          <p:spPr>
            <a:xfrm>
              <a:off x="1310064" y="1825625"/>
              <a:ext cx="1171880" cy="70788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rdfs:subClassOf</a:t>
              </a:r>
              <a:endParaRPr lang="en-US" sz="800" dirty="0"/>
            </a:p>
            <a:p>
              <a:r>
                <a:rPr lang="en-US" sz="800" dirty="0" err="1"/>
                <a:t>owl:ObjectProperty</a:t>
              </a:r>
              <a:endParaRPr lang="en-US" sz="800" dirty="0"/>
            </a:p>
            <a:p>
              <a:r>
                <a:rPr lang="en-US" sz="800" dirty="0" err="1"/>
                <a:t>owl:DatatypeProperty</a:t>
              </a:r>
              <a:endParaRPr lang="en-US" sz="800" dirty="0"/>
            </a:p>
            <a:p>
              <a:r>
                <a:rPr lang="en-US" sz="800" dirty="0" err="1"/>
                <a:t>rdfs:Class</a:t>
              </a:r>
              <a:endParaRPr lang="en-US" sz="800" dirty="0"/>
            </a:p>
            <a:p>
              <a:r>
                <a:rPr lang="en-US" sz="800" dirty="0" err="1"/>
                <a:t>rdfs:Literal</a:t>
              </a:r>
              <a:endParaRPr lang="en-NL" sz="800" dirty="0"/>
            </a:p>
          </p:txBody>
        </p:sp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D73EFDA6-0886-4B02-BABF-08A48ED9D3C1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2186265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Rechthoek: afgeronde hoeken 21">
              <a:extLst>
                <a:ext uri="{FF2B5EF4-FFF2-40B4-BE49-F238E27FC236}">
                  <a16:creationId xmlns:a16="http://schemas.microsoft.com/office/drawing/2014/main" id="{E553FD09-C828-424B-BFEF-E2C715971CCD}"/>
                </a:ext>
              </a:extLst>
            </p:cNvPr>
            <p:cNvSpPr/>
            <p:nvPr/>
          </p:nvSpPr>
          <p:spPr>
            <a:xfrm>
              <a:off x="840004" y="2247496"/>
              <a:ext cx="481773" cy="1100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Class</a:t>
              </a:r>
            </a:p>
          </p:txBody>
        </p:sp>
        <p:sp>
          <p:nvSpPr>
            <p:cNvPr id="9" name="Rechthoek: afgeronde hoeken 21">
              <a:extLst>
                <a:ext uri="{FF2B5EF4-FFF2-40B4-BE49-F238E27FC236}">
                  <a16:creationId xmlns:a16="http://schemas.microsoft.com/office/drawing/2014/main" id="{2027B341-FD77-4E67-916F-D099C23FB6B8}"/>
                </a:ext>
              </a:extLst>
            </p:cNvPr>
            <p:cNvSpPr/>
            <p:nvPr/>
          </p:nvSpPr>
          <p:spPr>
            <a:xfrm>
              <a:off x="838200" y="2376963"/>
              <a:ext cx="481773" cy="110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</a:rPr>
                <a:t>Literal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84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1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6BB9-7452-46F8-B50B-3324FA215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ONTOLOGY NAME V1.0</a:t>
            </a:r>
            <a:endParaRPr lang="LID4096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FEA098-8FB3-45DB-B828-E8A2EBDB4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Author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  <a:endParaRPr lang="LID4096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5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1417-5B41-42AA-8291-A4EB4CFE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Ontology name</a:t>
            </a:r>
            <a:endParaRPr lang="LID4096" b="1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18098909-EE67-4011-8212-B7218997208C}"/>
              </a:ext>
            </a:extLst>
          </p:cNvPr>
          <p:cNvGrpSpPr/>
          <p:nvPr/>
        </p:nvGrpSpPr>
        <p:grpSpPr>
          <a:xfrm>
            <a:off x="838200" y="1825625"/>
            <a:ext cx="1643744" cy="707886"/>
            <a:chOff x="838200" y="1825625"/>
            <a:chExt cx="1643744" cy="707886"/>
          </a:xfrm>
        </p:grpSpPr>
        <p:cxnSp>
          <p:nvCxnSpPr>
            <p:cNvPr id="4" name="Rechte verbindingslijn met pijl 14">
              <a:extLst>
                <a:ext uri="{FF2B5EF4-FFF2-40B4-BE49-F238E27FC236}">
                  <a16:creationId xmlns:a16="http://schemas.microsoft.com/office/drawing/2014/main" id="{B074BC48-90FF-46D0-9C1B-401259EAC358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1944362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Rechte verbindingslijn met pijl 14">
              <a:extLst>
                <a:ext uri="{FF2B5EF4-FFF2-40B4-BE49-F238E27FC236}">
                  <a16:creationId xmlns:a16="http://schemas.microsoft.com/office/drawing/2014/main" id="{5315BB1B-E54B-475B-9035-9EB0ED7F0AD9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2067939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6" name="Tekstvak 120">
              <a:extLst>
                <a:ext uri="{FF2B5EF4-FFF2-40B4-BE49-F238E27FC236}">
                  <a16:creationId xmlns:a16="http://schemas.microsoft.com/office/drawing/2014/main" id="{D2908F85-E419-4486-B057-6D8D96863F9E}"/>
                </a:ext>
              </a:extLst>
            </p:cNvPr>
            <p:cNvSpPr txBox="1"/>
            <p:nvPr/>
          </p:nvSpPr>
          <p:spPr>
            <a:xfrm>
              <a:off x="1310064" y="1825625"/>
              <a:ext cx="1171880" cy="70788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rdfs:subClassOf</a:t>
              </a:r>
              <a:endParaRPr lang="en-US" sz="800" dirty="0"/>
            </a:p>
            <a:p>
              <a:r>
                <a:rPr lang="en-US" sz="800" dirty="0" err="1"/>
                <a:t>owl:ObjectProperty</a:t>
              </a:r>
              <a:endParaRPr lang="en-US" sz="800" dirty="0"/>
            </a:p>
            <a:p>
              <a:r>
                <a:rPr lang="en-US" sz="800" dirty="0" err="1"/>
                <a:t>owl:DatatypeProperty</a:t>
              </a:r>
              <a:endParaRPr lang="en-US" sz="800" dirty="0"/>
            </a:p>
            <a:p>
              <a:r>
                <a:rPr lang="en-US" sz="800" dirty="0" err="1"/>
                <a:t>rdfs:Class</a:t>
              </a:r>
              <a:endParaRPr lang="en-US" sz="800" dirty="0"/>
            </a:p>
            <a:p>
              <a:r>
                <a:rPr lang="en-US" sz="800" dirty="0" err="1"/>
                <a:t>rdfs:Literal</a:t>
              </a:r>
              <a:endParaRPr lang="en-NL" sz="800" dirty="0"/>
            </a:p>
          </p:txBody>
        </p:sp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D73EFDA6-0886-4B02-BABF-08A48ED9D3C1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2186265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Rechthoek: afgeronde hoeken 21">
              <a:extLst>
                <a:ext uri="{FF2B5EF4-FFF2-40B4-BE49-F238E27FC236}">
                  <a16:creationId xmlns:a16="http://schemas.microsoft.com/office/drawing/2014/main" id="{E553FD09-C828-424B-BFEF-E2C715971CCD}"/>
                </a:ext>
              </a:extLst>
            </p:cNvPr>
            <p:cNvSpPr/>
            <p:nvPr/>
          </p:nvSpPr>
          <p:spPr>
            <a:xfrm>
              <a:off x="840004" y="2247496"/>
              <a:ext cx="481773" cy="1100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Class</a:t>
              </a:r>
            </a:p>
          </p:txBody>
        </p:sp>
        <p:sp>
          <p:nvSpPr>
            <p:cNvPr id="9" name="Rechthoek: afgeronde hoeken 21">
              <a:extLst>
                <a:ext uri="{FF2B5EF4-FFF2-40B4-BE49-F238E27FC236}">
                  <a16:creationId xmlns:a16="http://schemas.microsoft.com/office/drawing/2014/main" id="{2027B341-FD77-4E67-916F-D099C23FB6B8}"/>
                </a:ext>
              </a:extLst>
            </p:cNvPr>
            <p:cNvSpPr/>
            <p:nvPr/>
          </p:nvSpPr>
          <p:spPr>
            <a:xfrm>
              <a:off x="838200" y="2376963"/>
              <a:ext cx="481773" cy="110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</a:rPr>
                <a:t>Literal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34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1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6BB9-7452-46F8-B50B-3324FA215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ELEMENTS</a:t>
            </a:r>
            <a:endParaRPr lang="LID4096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FEA098-8FB3-45DB-B828-E8A2EBDB4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6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B0AB6A1-9CDE-46EA-824E-B80F7980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T-box elements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Box for grouping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endParaRPr lang="LID4096" b="1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64A80D63-5F99-4599-A313-8B966ACD49DF}"/>
              </a:ext>
            </a:extLst>
          </p:cNvPr>
          <p:cNvSpPr/>
          <p:nvPr/>
        </p:nvSpPr>
        <p:spPr>
          <a:xfrm>
            <a:off x="2954746" y="5792275"/>
            <a:ext cx="1434677" cy="585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Part of group X</a:t>
            </a:r>
            <a:endParaRPr lang="LID4096" sz="800" b="1" dirty="0">
              <a:solidFill>
                <a:schemeClr val="tx1"/>
              </a:solidFill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54332BBE-BF2E-4599-BE62-A0ECBF2C6D8A}"/>
              </a:ext>
            </a:extLst>
          </p:cNvPr>
          <p:cNvSpPr/>
          <p:nvPr/>
        </p:nvSpPr>
        <p:spPr>
          <a:xfrm>
            <a:off x="982802" y="3865498"/>
            <a:ext cx="2596067" cy="13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Header</a:t>
            </a:r>
            <a:endParaRPr lang="LID4096" sz="800" b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3922E8-8B1A-41FD-AAB8-CA7FD6C5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elements</a:t>
            </a:r>
            <a:endParaRPr lang="LID4096" b="1" dirty="0"/>
          </a:p>
        </p:txBody>
      </p:sp>
      <p:cxnSp>
        <p:nvCxnSpPr>
          <p:cNvPr id="12" name="Rechte verbindingslijn met pijl 14">
            <a:extLst>
              <a:ext uri="{FF2B5EF4-FFF2-40B4-BE49-F238E27FC236}">
                <a16:creationId xmlns:a16="http://schemas.microsoft.com/office/drawing/2014/main" id="{61B7906D-6183-467E-AF36-71139D8CCB47}"/>
              </a:ext>
            </a:extLst>
          </p:cNvPr>
          <p:cNvCxnSpPr>
            <a:cxnSpLocks/>
          </p:cNvCxnSpPr>
          <p:nvPr/>
        </p:nvCxnSpPr>
        <p:spPr>
          <a:xfrm>
            <a:off x="984678" y="2578568"/>
            <a:ext cx="481772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9EB95CAC-8B8C-480F-A950-9AF6D4FC8C7E}"/>
              </a:ext>
            </a:extLst>
          </p:cNvPr>
          <p:cNvCxnSpPr>
            <a:cxnSpLocks/>
          </p:cNvCxnSpPr>
          <p:nvPr/>
        </p:nvCxnSpPr>
        <p:spPr>
          <a:xfrm>
            <a:off x="984678" y="2702145"/>
            <a:ext cx="481772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4" name="Tekstvak 120">
            <a:extLst>
              <a:ext uri="{FF2B5EF4-FFF2-40B4-BE49-F238E27FC236}">
                <a16:creationId xmlns:a16="http://schemas.microsoft.com/office/drawing/2014/main" id="{F32AADC5-B3EA-441D-8B21-116B41DDA0A2}"/>
              </a:ext>
            </a:extLst>
          </p:cNvPr>
          <p:cNvSpPr txBox="1"/>
          <p:nvPr/>
        </p:nvSpPr>
        <p:spPr>
          <a:xfrm>
            <a:off x="1454665" y="2459831"/>
            <a:ext cx="1113275" cy="70788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rdfs:subClassOf</a:t>
            </a:r>
            <a:endParaRPr lang="en-US" sz="800" dirty="0"/>
          </a:p>
          <a:p>
            <a:r>
              <a:rPr lang="en-US" sz="800" dirty="0" err="1"/>
              <a:t>owl:ObjectProperty</a:t>
            </a:r>
            <a:endParaRPr lang="en-US" sz="800" dirty="0"/>
          </a:p>
          <a:p>
            <a:r>
              <a:rPr lang="en-US" sz="800" dirty="0" err="1"/>
              <a:t>owl:DatatypeProperty</a:t>
            </a:r>
            <a:endParaRPr lang="en-US" sz="800" dirty="0"/>
          </a:p>
          <a:p>
            <a:r>
              <a:rPr lang="en-US" sz="800" dirty="0" err="1"/>
              <a:t>rdfs:Class</a:t>
            </a:r>
            <a:endParaRPr lang="en-US" sz="800" dirty="0"/>
          </a:p>
          <a:p>
            <a:r>
              <a:rPr lang="en-US" sz="800" dirty="0" err="1"/>
              <a:t>rdfs:Literal</a:t>
            </a:r>
            <a:endParaRPr lang="en-NL" sz="800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F0DB536A-9008-421E-9133-822C466E2C82}"/>
              </a:ext>
            </a:extLst>
          </p:cNvPr>
          <p:cNvCxnSpPr>
            <a:cxnSpLocks/>
          </p:cNvCxnSpPr>
          <p:nvPr/>
        </p:nvCxnSpPr>
        <p:spPr>
          <a:xfrm>
            <a:off x="984678" y="2820471"/>
            <a:ext cx="481772" cy="0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Rechthoek: afgeronde hoeken 21">
            <a:extLst>
              <a:ext uri="{FF2B5EF4-FFF2-40B4-BE49-F238E27FC236}">
                <a16:creationId xmlns:a16="http://schemas.microsoft.com/office/drawing/2014/main" id="{76529942-10DD-40F3-8F1B-6FA854B3CEC6}"/>
              </a:ext>
            </a:extLst>
          </p:cNvPr>
          <p:cNvSpPr/>
          <p:nvPr/>
        </p:nvSpPr>
        <p:spPr>
          <a:xfrm>
            <a:off x="984606" y="2881702"/>
            <a:ext cx="481773" cy="11001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Class</a:t>
            </a:r>
          </a:p>
        </p:txBody>
      </p:sp>
      <p:sp>
        <p:nvSpPr>
          <p:cNvPr id="17" name="Rechthoek: afgeronde hoeken 21">
            <a:extLst>
              <a:ext uri="{FF2B5EF4-FFF2-40B4-BE49-F238E27FC236}">
                <a16:creationId xmlns:a16="http://schemas.microsoft.com/office/drawing/2014/main" id="{00A64431-77BA-4C5B-86CD-BF4A4DCFD4FA}"/>
              </a:ext>
            </a:extLst>
          </p:cNvPr>
          <p:cNvSpPr/>
          <p:nvPr/>
        </p:nvSpPr>
        <p:spPr>
          <a:xfrm>
            <a:off x="982802" y="3011169"/>
            <a:ext cx="481773" cy="1100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Literal</a:t>
            </a:r>
          </a:p>
        </p:txBody>
      </p:sp>
      <p:cxnSp>
        <p:nvCxnSpPr>
          <p:cNvPr id="18" name="Rechte verbindingslijn met pijl 14">
            <a:extLst>
              <a:ext uri="{FF2B5EF4-FFF2-40B4-BE49-F238E27FC236}">
                <a16:creationId xmlns:a16="http://schemas.microsoft.com/office/drawing/2014/main" id="{A41AF7D0-555D-4907-A65F-8C68B027A66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201713" y="6085134"/>
            <a:ext cx="826151" cy="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9" name="Tekstvak 120">
            <a:extLst>
              <a:ext uri="{FF2B5EF4-FFF2-40B4-BE49-F238E27FC236}">
                <a16:creationId xmlns:a16="http://schemas.microsoft.com/office/drawing/2014/main" id="{44773576-A0AE-45B5-82FF-114B6EFFC8D7}"/>
              </a:ext>
            </a:extLst>
          </p:cNvPr>
          <p:cNvSpPr txBox="1"/>
          <p:nvPr/>
        </p:nvSpPr>
        <p:spPr>
          <a:xfrm>
            <a:off x="1902419" y="6087571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ont:Predicate</a:t>
            </a:r>
            <a:endParaRPr lang="en-NL" sz="800" dirty="0"/>
          </a:p>
        </p:txBody>
      </p:sp>
      <p:sp>
        <p:nvSpPr>
          <p:cNvPr id="20" name="Rechthoek: afgeronde hoeken 21">
            <a:extLst>
              <a:ext uri="{FF2B5EF4-FFF2-40B4-BE49-F238E27FC236}">
                <a16:creationId xmlns:a16="http://schemas.microsoft.com/office/drawing/2014/main" id="{C28B2762-0F69-4A0E-BA40-C812CBFB5D57}"/>
              </a:ext>
            </a:extLst>
          </p:cNvPr>
          <p:cNvSpPr/>
          <p:nvPr/>
        </p:nvSpPr>
        <p:spPr>
          <a:xfrm>
            <a:off x="982802" y="6016292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ont:Subject</a:t>
            </a:r>
            <a:endParaRPr lang="en-US" sz="800" dirty="0"/>
          </a:p>
        </p:txBody>
      </p:sp>
      <p:sp>
        <p:nvSpPr>
          <p:cNvPr id="21" name="Rechthoek: afgeronde hoeken 21">
            <a:extLst>
              <a:ext uri="{FF2B5EF4-FFF2-40B4-BE49-F238E27FC236}">
                <a16:creationId xmlns:a16="http://schemas.microsoft.com/office/drawing/2014/main" id="{1784ED11-95C8-4458-8065-A1322A779914}"/>
              </a:ext>
            </a:extLst>
          </p:cNvPr>
          <p:cNvSpPr/>
          <p:nvPr/>
        </p:nvSpPr>
        <p:spPr>
          <a:xfrm>
            <a:off x="3027864" y="6016292"/>
            <a:ext cx="1224508" cy="137684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ont:Object</a:t>
            </a:r>
            <a:endParaRPr lang="en-US" sz="800" dirty="0"/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05F8E5E2-41F3-41ED-8FD6-190F351CC0B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A-box elements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  </a:t>
            </a:r>
            <a:r>
              <a:rPr lang="en-US" sz="800" dirty="0"/>
              <a:t>Box for an instance with one </a:t>
            </a:r>
            <a:r>
              <a:rPr lang="en-US" sz="800" dirty="0" err="1"/>
              <a:t>rdf:type</a:t>
            </a: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/>
              <a:t>	                  Box for an instance with two </a:t>
            </a:r>
            <a:r>
              <a:rPr lang="en-US" sz="800" dirty="0" err="1"/>
              <a:t>rdf:types</a:t>
            </a: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	                  Box for a literal</a:t>
            </a:r>
            <a:endParaRPr lang="LID4096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Design rules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800" dirty="0"/>
              <a:t>An ontology has a primary color and a secondary color. Primary color is used for</a:t>
            </a:r>
            <a:r>
              <a:rPr lang="en-US" sz="800" b="1" dirty="0"/>
              <a:t> </a:t>
            </a:r>
            <a:r>
              <a:rPr lang="en-US" sz="800" b="1" dirty="0">
                <a:solidFill>
                  <a:srgbClr val="DE147E"/>
                </a:solidFill>
              </a:rPr>
              <a:t>shape fill </a:t>
            </a:r>
            <a:r>
              <a:rPr lang="en-US" sz="800" dirty="0"/>
              <a:t>and secondary color for </a:t>
            </a:r>
            <a:r>
              <a:rPr lang="en-US" sz="800" b="1" dirty="0">
                <a:solidFill>
                  <a:srgbClr val="9E0E59"/>
                </a:solidFill>
              </a:rPr>
              <a:t>shape outline</a:t>
            </a:r>
            <a:r>
              <a:rPr lang="en-US" sz="800" dirty="0"/>
              <a:t>. The primary color is always a little brighter than the secondary color.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800" dirty="0"/>
              <a:t>Boxes for literals have a colorless </a:t>
            </a:r>
            <a:r>
              <a:rPr lang="en-US" sz="800" b="1" dirty="0"/>
              <a:t>shape fill </a:t>
            </a:r>
            <a:r>
              <a:rPr lang="en-US" sz="800" dirty="0"/>
              <a:t>and a primary color</a:t>
            </a:r>
            <a:r>
              <a:rPr lang="en-US" sz="800" b="1" dirty="0"/>
              <a:t> </a:t>
            </a:r>
            <a:r>
              <a:rPr lang="en-US" sz="800" b="1" dirty="0">
                <a:solidFill>
                  <a:srgbClr val="DE147E"/>
                </a:solidFill>
              </a:rPr>
              <a:t>shape outline</a:t>
            </a:r>
            <a:r>
              <a:rPr lang="en-US" sz="800" dirty="0"/>
              <a:t>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800" dirty="0"/>
              <a:t>Use multiple color sets for multiple ontologies.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800" dirty="0"/>
              <a:t>To change the color of a shape &gt; right-mouse click &gt; Format Shape. The color of the A-box elements is created using gradients. Edit the </a:t>
            </a:r>
            <a:r>
              <a:rPr lang="en-US" sz="800" b="1" dirty="0"/>
              <a:t>gradient stops</a:t>
            </a:r>
            <a:r>
              <a:rPr lang="en-US" sz="800" dirty="0"/>
              <a:t> to change the color. 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800" dirty="0"/>
              <a:t>T-box text is always white. A-box text is always black.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800" dirty="0" err="1"/>
              <a:t>rdfs:Class</a:t>
            </a:r>
            <a:r>
              <a:rPr lang="en-US" sz="800" dirty="0"/>
              <a:t> boxes have rounded edges. </a:t>
            </a:r>
            <a:r>
              <a:rPr lang="en-US" sz="800" dirty="0" err="1"/>
              <a:t>rdfs:Literal</a:t>
            </a:r>
            <a:r>
              <a:rPr lang="en-US" sz="800" dirty="0"/>
              <a:t> boxes don’t.</a:t>
            </a:r>
          </a:p>
          <a:p>
            <a:pPr>
              <a:buFont typeface="Arial" panose="020B0604020202020204" pitchFamily="34" charset="0"/>
              <a:buAutoNum type="arabicPeriod"/>
            </a:pPr>
            <a:endParaRPr lang="en-US" sz="800" dirty="0"/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4C5E61F1-3538-4924-8368-9D9B9679CB36}"/>
              </a:ext>
            </a:extLst>
          </p:cNvPr>
          <p:cNvSpPr/>
          <p:nvPr/>
        </p:nvSpPr>
        <p:spPr>
          <a:xfrm>
            <a:off x="6197990" y="2459831"/>
            <a:ext cx="1218911" cy="281363"/>
          </a:xfrm>
          <a:prstGeom prst="roundRect">
            <a:avLst/>
          </a:prstGeom>
          <a:gradFill flip="none" rotWithShape="1">
            <a:gsLst>
              <a:gs pos="50000">
                <a:schemeClr val="accent1">
                  <a:lumMod val="5000"/>
                  <a:lumOff val="95000"/>
                </a:schemeClr>
              </a:gs>
              <a:gs pos="50000">
                <a:srgbClr val="DE147E"/>
              </a:gs>
            </a:gsLst>
            <a:lin ang="5400000" scaled="1"/>
            <a:tileRect/>
          </a:gradFill>
          <a:ln w="6350">
            <a:solidFill>
              <a:srgbClr val="9E0E5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:</a:t>
            </a:r>
            <a:r>
              <a:rPr lang="en-US" sz="800" dirty="0" err="1">
                <a:solidFill>
                  <a:schemeClr val="tx1"/>
                </a:solidFill>
              </a:rPr>
              <a:t>JohnDoe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err="1"/>
              <a:t>ont:Person</a:t>
            </a:r>
            <a:endParaRPr lang="en-US" sz="800" dirty="0"/>
          </a:p>
        </p:txBody>
      </p:sp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352E037C-8C3F-4939-B9A8-9A1456940373}"/>
              </a:ext>
            </a:extLst>
          </p:cNvPr>
          <p:cNvSpPr/>
          <p:nvPr/>
        </p:nvSpPr>
        <p:spPr>
          <a:xfrm>
            <a:off x="6197990" y="2958098"/>
            <a:ext cx="1218911" cy="421200"/>
          </a:xfrm>
          <a:prstGeom prst="roundRect">
            <a:avLst/>
          </a:prstGeom>
          <a:gradFill flip="none" rotWithShape="1">
            <a:gsLst>
              <a:gs pos="66000">
                <a:srgbClr val="002060"/>
              </a:gs>
              <a:gs pos="65000">
                <a:srgbClr val="DE147E"/>
              </a:gs>
              <a:gs pos="33000">
                <a:schemeClr val="accent1">
                  <a:lumMod val="5000"/>
                  <a:lumOff val="95000"/>
                </a:schemeClr>
              </a:gs>
              <a:gs pos="33000">
                <a:srgbClr val="DE147E"/>
              </a:gs>
            </a:gsLst>
            <a:lin ang="5400000" scaled="1"/>
            <a:tileRect/>
          </a:gradFill>
          <a:ln w="6350">
            <a:solidFill>
              <a:srgbClr val="9E0E5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:</a:t>
            </a:r>
            <a:r>
              <a:rPr lang="en-US" sz="800" dirty="0" err="1">
                <a:solidFill>
                  <a:schemeClr val="tx1"/>
                </a:solidFill>
              </a:rPr>
              <a:t>JohnDoe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err="1"/>
              <a:t>ont:Person</a:t>
            </a:r>
            <a:r>
              <a:rPr lang="en-US" sz="800" dirty="0"/>
              <a:t>, ont2:Architect</a:t>
            </a:r>
          </a:p>
        </p:txBody>
      </p:sp>
      <p:sp>
        <p:nvSpPr>
          <p:cNvPr id="30" name="Rechthoek: afgeronde hoeken 21">
            <a:extLst>
              <a:ext uri="{FF2B5EF4-FFF2-40B4-BE49-F238E27FC236}">
                <a16:creationId xmlns:a16="http://schemas.microsoft.com/office/drawing/2014/main" id="{32D76E4B-54B1-4754-8A2D-8E70750934DF}"/>
              </a:ext>
            </a:extLst>
          </p:cNvPr>
          <p:cNvSpPr/>
          <p:nvPr/>
        </p:nvSpPr>
        <p:spPr>
          <a:xfrm>
            <a:off x="6197990" y="3596202"/>
            <a:ext cx="1218911" cy="137688"/>
          </a:xfrm>
          <a:prstGeom prst="rect">
            <a:avLst/>
          </a:prstGeom>
          <a:solidFill>
            <a:schemeClr val="bg1"/>
          </a:solidFill>
          <a:ln w="6350">
            <a:solidFill>
              <a:srgbClr val="DE147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DE147E"/>
                </a:solidFill>
              </a:rPr>
              <a:t>“</a:t>
            </a:r>
            <a:r>
              <a:rPr lang="en-US" sz="800" dirty="0" err="1">
                <a:solidFill>
                  <a:srgbClr val="DE147E"/>
                </a:solidFill>
              </a:rPr>
              <a:t>JohnDoe</a:t>
            </a:r>
            <a:r>
              <a:rPr lang="en-US" sz="800" dirty="0">
                <a:solidFill>
                  <a:srgbClr val="DE147E"/>
                </a:solidFill>
              </a:rPr>
              <a:t>”</a:t>
            </a:r>
          </a:p>
        </p:txBody>
      </p:sp>
      <p:cxnSp>
        <p:nvCxnSpPr>
          <p:cNvPr id="32" name="Verbindingslijn: gebogen 31">
            <a:extLst>
              <a:ext uri="{FF2B5EF4-FFF2-40B4-BE49-F238E27FC236}">
                <a16:creationId xmlns:a16="http://schemas.microsoft.com/office/drawing/2014/main" id="{A033E4DA-08AF-4D1F-9B64-C5523E506AD1}"/>
              </a:ext>
            </a:extLst>
          </p:cNvPr>
          <p:cNvCxnSpPr>
            <a:cxnSpLocks/>
          </p:cNvCxnSpPr>
          <p:nvPr/>
        </p:nvCxnSpPr>
        <p:spPr>
          <a:xfrm>
            <a:off x="2954746" y="2524127"/>
            <a:ext cx="487609" cy="14240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Verbindingslijn: gekromd 33">
            <a:extLst>
              <a:ext uri="{FF2B5EF4-FFF2-40B4-BE49-F238E27FC236}">
                <a16:creationId xmlns:a16="http://schemas.microsoft.com/office/drawing/2014/main" id="{18C764D5-6D79-4763-BDC5-815A72EF2459}"/>
              </a:ext>
            </a:extLst>
          </p:cNvPr>
          <p:cNvCxnSpPr>
            <a:cxnSpLocks/>
          </p:cNvCxnSpPr>
          <p:nvPr/>
        </p:nvCxnSpPr>
        <p:spPr>
          <a:xfrm>
            <a:off x="2954746" y="2737327"/>
            <a:ext cx="487609" cy="199382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kstvak 120">
            <a:extLst>
              <a:ext uri="{FF2B5EF4-FFF2-40B4-BE49-F238E27FC236}">
                <a16:creationId xmlns:a16="http://schemas.microsoft.com/office/drawing/2014/main" id="{FA5A42DE-2652-4A9C-99D1-DA4B49092AA0}"/>
              </a:ext>
            </a:extLst>
          </p:cNvPr>
          <p:cNvSpPr txBox="1"/>
          <p:nvPr/>
        </p:nvSpPr>
        <p:spPr>
          <a:xfrm>
            <a:off x="3423114" y="2457396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Alternative line options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311374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B0AB6A1-9CDE-46EA-824E-B80F7980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Alignment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Property chain axioms</a:t>
            </a:r>
            <a:endParaRPr lang="LID4096" b="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3922E8-8B1A-41FD-AAB8-CA7FD6C5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elements</a:t>
            </a:r>
            <a:endParaRPr lang="LID4096" b="1" dirty="0"/>
          </a:p>
        </p:txBody>
      </p:sp>
      <p:sp>
        <p:nvSpPr>
          <p:cNvPr id="39" name="Rechthoek: afgeronde hoeken 21">
            <a:extLst>
              <a:ext uri="{FF2B5EF4-FFF2-40B4-BE49-F238E27FC236}">
                <a16:creationId xmlns:a16="http://schemas.microsoft.com/office/drawing/2014/main" id="{5A9D8D98-598E-4694-BC9F-C8BCD3EA56E9}"/>
              </a:ext>
            </a:extLst>
          </p:cNvPr>
          <p:cNvSpPr/>
          <p:nvPr/>
        </p:nvSpPr>
        <p:spPr>
          <a:xfrm>
            <a:off x="838198" y="3341893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DE147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ont:Architect</a:t>
            </a:r>
            <a:endParaRPr lang="en-US" sz="800" dirty="0"/>
          </a:p>
        </p:txBody>
      </p:sp>
      <p:sp>
        <p:nvSpPr>
          <p:cNvPr id="40" name="Rechthoek: afgeronde hoeken 74">
            <a:extLst>
              <a:ext uri="{FF2B5EF4-FFF2-40B4-BE49-F238E27FC236}">
                <a16:creationId xmlns:a16="http://schemas.microsoft.com/office/drawing/2014/main" id="{39B5DD35-59FB-4309-87E5-20A80DA9E5BA}"/>
              </a:ext>
            </a:extLst>
          </p:cNvPr>
          <p:cNvSpPr/>
          <p:nvPr/>
        </p:nvSpPr>
        <p:spPr>
          <a:xfrm>
            <a:off x="838200" y="2820410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DE147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ont:Person</a:t>
            </a:r>
            <a:endParaRPr lang="en-US" sz="800" dirty="0"/>
          </a:p>
        </p:txBody>
      </p:sp>
      <p:sp>
        <p:nvSpPr>
          <p:cNvPr id="41" name="Rechthoek: afgeronde hoeken 21">
            <a:extLst>
              <a:ext uri="{FF2B5EF4-FFF2-40B4-BE49-F238E27FC236}">
                <a16:creationId xmlns:a16="http://schemas.microsoft.com/office/drawing/2014/main" id="{3121737E-3AFA-4420-96E1-BFF7C48B70AC}"/>
              </a:ext>
            </a:extLst>
          </p:cNvPr>
          <p:cNvSpPr/>
          <p:nvPr/>
        </p:nvSpPr>
        <p:spPr>
          <a:xfrm>
            <a:off x="2647951" y="2820410"/>
            <a:ext cx="1218911" cy="137688"/>
          </a:xfrm>
          <a:prstGeom prst="roundRect">
            <a:avLst/>
          </a:prstGeom>
          <a:solidFill>
            <a:srgbClr val="002060"/>
          </a:solidFill>
          <a:ln w="6350">
            <a:solidFill>
              <a:srgbClr val="00081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ont2:Person</a:t>
            </a: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232259FE-8AD2-43CF-BF0B-55AA3AF8E1D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2057111" y="2889254"/>
            <a:ext cx="590840" cy="0"/>
          </a:xfrm>
          <a:prstGeom prst="straightConnector1">
            <a:avLst/>
          </a:prstGeom>
          <a:ln w="3175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hthoek: afgeronde hoeken 21">
            <a:extLst>
              <a:ext uri="{FF2B5EF4-FFF2-40B4-BE49-F238E27FC236}">
                <a16:creationId xmlns:a16="http://schemas.microsoft.com/office/drawing/2014/main" id="{A622F89C-362D-43A0-B55F-CFBCC2E6D8EF}"/>
              </a:ext>
            </a:extLst>
          </p:cNvPr>
          <p:cNvSpPr/>
          <p:nvPr/>
        </p:nvSpPr>
        <p:spPr>
          <a:xfrm>
            <a:off x="2647950" y="3341893"/>
            <a:ext cx="1218911" cy="137688"/>
          </a:xfrm>
          <a:prstGeom prst="roundRect">
            <a:avLst/>
          </a:prstGeom>
          <a:solidFill>
            <a:srgbClr val="002060"/>
          </a:solidFill>
          <a:ln w="6350">
            <a:solidFill>
              <a:srgbClr val="00081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ont2:Employee</a:t>
            </a:r>
          </a:p>
        </p:txBody>
      </p:sp>
      <p:cxnSp>
        <p:nvCxnSpPr>
          <p:cNvPr id="44" name="Rechte verbindingslijn met pijl 14">
            <a:extLst>
              <a:ext uri="{FF2B5EF4-FFF2-40B4-BE49-F238E27FC236}">
                <a16:creationId xmlns:a16="http://schemas.microsoft.com/office/drawing/2014/main" id="{DE34DDC6-819B-4303-96EC-132802AB4E9E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2057109" y="3410737"/>
            <a:ext cx="59084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AF895E8E-233B-4659-9EB1-AC20ED120060}"/>
              </a:ext>
            </a:extLst>
          </p:cNvPr>
          <p:cNvSpPr txBox="1"/>
          <p:nvPr/>
        </p:nvSpPr>
        <p:spPr>
          <a:xfrm>
            <a:off x="838198" y="3001340"/>
            <a:ext cx="3028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cs typeface="Times New Roman" panose="02020603050405020304" pitchFamily="18" charset="0"/>
              </a:rPr>
              <a:t>Subclass relationship</a:t>
            </a:r>
          </a:p>
          <a:p>
            <a:r>
              <a:rPr lang="en-US" sz="800" dirty="0" err="1">
                <a:cs typeface="Times New Roman" panose="02020603050405020304" pitchFamily="18" charset="0"/>
              </a:rPr>
              <a:t>ont:Architect</a:t>
            </a:r>
            <a:r>
              <a:rPr lang="en-US" sz="800" dirty="0">
                <a:cs typeface="Times New Roman" panose="02020603050405020304" pitchFamily="18" charset="0"/>
              </a:rPr>
              <a:t> </a:t>
            </a:r>
            <a:r>
              <a:rPr lang="en-NL" sz="800" dirty="0">
                <a:cs typeface="Times New Roman" panose="02020603050405020304" pitchFamily="18" charset="0"/>
              </a:rPr>
              <a:t>⊑</a:t>
            </a:r>
            <a:r>
              <a:rPr lang="en-US" sz="800" dirty="0">
                <a:cs typeface="Times New Roman" panose="02020603050405020304" pitchFamily="18" charset="0"/>
              </a:rPr>
              <a:t> ont2:Employee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4CD03096-92C9-478B-83B8-399C97F81A14}"/>
              </a:ext>
            </a:extLst>
          </p:cNvPr>
          <p:cNvSpPr txBox="1"/>
          <p:nvPr/>
        </p:nvSpPr>
        <p:spPr>
          <a:xfrm>
            <a:off x="838198" y="2475476"/>
            <a:ext cx="3028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cs typeface="Times New Roman" panose="02020603050405020304" pitchFamily="18" charset="0"/>
              </a:rPr>
              <a:t>Same as relationship</a:t>
            </a:r>
          </a:p>
          <a:p>
            <a:r>
              <a:rPr lang="en-US" sz="800" dirty="0" err="1"/>
              <a:t>ont:Person</a:t>
            </a:r>
            <a:r>
              <a:rPr lang="en-US" sz="800" dirty="0"/>
              <a:t> </a:t>
            </a:r>
            <a:r>
              <a:rPr lang="en-NL" sz="800" dirty="0"/>
              <a:t>≡</a:t>
            </a:r>
            <a:r>
              <a:rPr lang="en-US" sz="800" dirty="0"/>
              <a:t> ont2:Person</a:t>
            </a:r>
          </a:p>
        </p:txBody>
      </p:sp>
      <p:sp>
        <p:nvSpPr>
          <p:cNvPr id="35" name="Rechthoek: afgeronde hoeken 21">
            <a:extLst>
              <a:ext uri="{FF2B5EF4-FFF2-40B4-BE49-F238E27FC236}">
                <a16:creationId xmlns:a16="http://schemas.microsoft.com/office/drawing/2014/main" id="{CB9EC0E0-5DB3-4CF5-BD3E-E16FF3E50469}"/>
              </a:ext>
            </a:extLst>
          </p:cNvPr>
          <p:cNvSpPr/>
          <p:nvPr/>
        </p:nvSpPr>
        <p:spPr>
          <a:xfrm>
            <a:off x="838198" y="4607340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ont:Class1</a:t>
            </a:r>
          </a:p>
        </p:txBody>
      </p:sp>
      <p:sp>
        <p:nvSpPr>
          <p:cNvPr id="36" name="Rechthoek: afgeronde hoeken 21">
            <a:extLst>
              <a:ext uri="{FF2B5EF4-FFF2-40B4-BE49-F238E27FC236}">
                <a16:creationId xmlns:a16="http://schemas.microsoft.com/office/drawing/2014/main" id="{C44BC654-F963-4FE7-B38D-E694A59A974B}"/>
              </a:ext>
            </a:extLst>
          </p:cNvPr>
          <p:cNvSpPr/>
          <p:nvPr/>
        </p:nvSpPr>
        <p:spPr>
          <a:xfrm>
            <a:off x="2874474" y="4607340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ont:Class2</a:t>
            </a:r>
          </a:p>
        </p:txBody>
      </p:sp>
      <p:sp>
        <p:nvSpPr>
          <p:cNvPr id="37" name="Rechthoek: afgeronde hoeken 21">
            <a:extLst>
              <a:ext uri="{FF2B5EF4-FFF2-40B4-BE49-F238E27FC236}">
                <a16:creationId xmlns:a16="http://schemas.microsoft.com/office/drawing/2014/main" id="{0094F5CC-0E01-49ED-A318-E6BC6F8ECAD6}"/>
              </a:ext>
            </a:extLst>
          </p:cNvPr>
          <p:cNvSpPr/>
          <p:nvPr/>
        </p:nvSpPr>
        <p:spPr>
          <a:xfrm>
            <a:off x="4910750" y="4607340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ont:Class3</a:t>
            </a:r>
          </a:p>
        </p:txBody>
      </p:sp>
      <p:cxnSp>
        <p:nvCxnSpPr>
          <p:cNvPr id="45" name="Rechte verbindingslijn met pijl 14">
            <a:extLst>
              <a:ext uri="{FF2B5EF4-FFF2-40B4-BE49-F238E27FC236}">
                <a16:creationId xmlns:a16="http://schemas.microsoft.com/office/drawing/2014/main" id="{412186B4-B237-47A8-AC67-08B2A422851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057109" y="4676184"/>
            <a:ext cx="817365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6" name="Rechte verbindingslijn met pijl 14">
            <a:extLst>
              <a:ext uri="{FF2B5EF4-FFF2-40B4-BE49-F238E27FC236}">
                <a16:creationId xmlns:a16="http://schemas.microsoft.com/office/drawing/2014/main" id="{D557B047-508F-46FB-AF56-C552110D7FB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093385" y="4676184"/>
            <a:ext cx="817365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7" name="Verbindingslijn: gekromd 252">
            <a:extLst>
              <a:ext uri="{FF2B5EF4-FFF2-40B4-BE49-F238E27FC236}">
                <a16:creationId xmlns:a16="http://schemas.microsoft.com/office/drawing/2014/main" id="{C09C59BA-57C6-4F11-BB6E-71118C8F15C2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5400000" flipH="1" flipV="1">
            <a:off x="3483930" y="2571064"/>
            <a:ext cx="12700" cy="4072552"/>
          </a:xfrm>
          <a:prstGeom prst="curvedConnector3">
            <a:avLst>
              <a:gd name="adj1" fmla="val 1800000"/>
            </a:avLst>
          </a:prstGeom>
          <a:ln w="635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120">
            <a:extLst>
              <a:ext uri="{FF2B5EF4-FFF2-40B4-BE49-F238E27FC236}">
                <a16:creationId xmlns:a16="http://schemas.microsoft.com/office/drawing/2014/main" id="{4EF71BDA-B92E-4E61-8C7D-586DBBB4915D}"/>
              </a:ext>
            </a:extLst>
          </p:cNvPr>
          <p:cNvSpPr txBox="1"/>
          <p:nvPr/>
        </p:nvSpPr>
        <p:spPr>
          <a:xfrm>
            <a:off x="1748452" y="4671728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ont:objectProperty1</a:t>
            </a:r>
            <a:endParaRPr lang="en-NL" sz="800" dirty="0"/>
          </a:p>
        </p:txBody>
      </p:sp>
      <p:sp>
        <p:nvSpPr>
          <p:cNvPr id="49" name="Tekstvak 120">
            <a:extLst>
              <a:ext uri="{FF2B5EF4-FFF2-40B4-BE49-F238E27FC236}">
                <a16:creationId xmlns:a16="http://schemas.microsoft.com/office/drawing/2014/main" id="{1CB19AB2-530B-40A8-8BB8-703AAA996FB2}"/>
              </a:ext>
            </a:extLst>
          </p:cNvPr>
          <p:cNvSpPr txBox="1"/>
          <p:nvPr/>
        </p:nvSpPr>
        <p:spPr>
          <a:xfrm>
            <a:off x="3783573" y="4680809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ont:objectProperty2</a:t>
            </a:r>
            <a:endParaRPr lang="en-NL" sz="800" dirty="0"/>
          </a:p>
        </p:txBody>
      </p:sp>
      <p:sp>
        <p:nvSpPr>
          <p:cNvPr id="50" name="Tekstvak 120">
            <a:extLst>
              <a:ext uri="{FF2B5EF4-FFF2-40B4-BE49-F238E27FC236}">
                <a16:creationId xmlns:a16="http://schemas.microsoft.com/office/drawing/2014/main" id="{EA260C24-2513-4483-806A-1085FACD1002}"/>
              </a:ext>
            </a:extLst>
          </p:cNvPr>
          <p:cNvSpPr txBox="1"/>
          <p:nvPr/>
        </p:nvSpPr>
        <p:spPr>
          <a:xfrm>
            <a:off x="2766590" y="4385546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ont:objectProperty3</a:t>
            </a:r>
            <a:endParaRPr lang="en-NL" sz="800" dirty="0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1929F4CC-4DC4-40AB-B625-6E4889C5E008}"/>
              </a:ext>
            </a:extLst>
          </p:cNvPr>
          <p:cNvSpPr/>
          <p:nvPr/>
        </p:nvSpPr>
        <p:spPr>
          <a:xfrm>
            <a:off x="6504683" y="1518492"/>
            <a:ext cx="5257800" cy="1155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SPARQL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ont: &lt;https://w3id.org/ont#&gt;</a:t>
            </a: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ont2: &lt;https://w3id.org/ont2#&gt;</a:t>
            </a: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?s ?p ?o</a:t>
            </a:r>
            <a:endParaRPr lang="nl-NL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?s ?p ?o . } </a:t>
            </a:r>
            <a:endParaRPr lang="en-US" sz="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69D182DE-A562-456A-BE63-F89900529CFC}"/>
              </a:ext>
            </a:extLst>
          </p:cNvPr>
          <p:cNvSpPr/>
          <p:nvPr/>
        </p:nvSpPr>
        <p:spPr>
          <a:xfrm>
            <a:off x="6504683" y="2844055"/>
            <a:ext cx="5257800" cy="1581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SPARQL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ont: &lt;https://w3id.org/ont#&gt;</a:t>
            </a: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ont2: &lt;https://w3id.org/ont2#&gt;</a:t>
            </a: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?s ?p ?o</a:t>
            </a:r>
            <a:endParaRPr lang="nl-NL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?s ?p ?o . } </a:t>
            </a:r>
          </a:p>
          <a:p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LIMIT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GROUP BY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?s</a:t>
            </a:r>
          </a:p>
          <a:p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ORDER BY DESC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?o</a:t>
            </a:r>
            <a:endParaRPr lang="LID4096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9D60427C-B1FF-432E-89C5-F7015D0D151F}"/>
              </a:ext>
            </a:extLst>
          </p:cNvPr>
          <p:cNvSpPr/>
          <p:nvPr/>
        </p:nvSpPr>
        <p:spPr>
          <a:xfrm>
            <a:off x="6504683" y="4595716"/>
            <a:ext cx="5257800" cy="1581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SPARQL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nl-NL" sz="1000" dirty="0">
                <a:solidFill>
                  <a:srgbClr val="DE147E"/>
                </a:solidFill>
                <a:latin typeface="Consolas" panose="020B0609020204030204" pitchFamily="49" charset="0"/>
              </a:rPr>
              <a:t>ont: &lt;https://w3id.org/ont#&gt;</a:t>
            </a: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ont2: &lt;https://w3id.org/ont2#&gt;</a:t>
            </a: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?s ?o</a:t>
            </a:r>
            <a:endParaRPr lang="nl-NL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?s </a:t>
            </a:r>
            <a:r>
              <a:rPr lang="nl-NL" sz="1000" dirty="0" err="1">
                <a:solidFill>
                  <a:srgbClr val="DE147E"/>
                </a:solidFill>
                <a:latin typeface="Consolas" panose="020B0609020204030204" pitchFamily="49" charset="0"/>
              </a:rPr>
              <a:t>ont:hasRelationship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 ?o . } </a:t>
            </a:r>
          </a:p>
          <a:p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LIMIT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GROUP BY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?s</a:t>
            </a:r>
          </a:p>
          <a:p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ORDER BY DESC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?o</a:t>
            </a:r>
            <a:endParaRPr lang="LID4096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Tijdelijke aanduiding voor inhoud 2">
            <a:extLst>
              <a:ext uri="{FF2B5EF4-FFF2-40B4-BE49-F238E27FC236}">
                <a16:creationId xmlns:a16="http://schemas.microsoft.com/office/drawing/2014/main" id="{23359EAE-0DCB-4689-A87A-3BC653ADACDA}"/>
              </a:ext>
            </a:extLst>
          </p:cNvPr>
          <p:cNvSpPr txBox="1">
            <a:spLocks/>
          </p:cNvSpPr>
          <p:nvPr/>
        </p:nvSpPr>
        <p:spPr>
          <a:xfrm>
            <a:off x="6504683" y="988170"/>
            <a:ext cx="5257800" cy="530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Queries</a:t>
            </a:r>
            <a:endParaRPr lang="LID4096" b="1" dirty="0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2E3D8458-04D7-4AD8-A628-C0264579A998}"/>
              </a:ext>
            </a:extLst>
          </p:cNvPr>
          <p:cNvSpPr txBox="1"/>
          <p:nvPr/>
        </p:nvSpPr>
        <p:spPr>
          <a:xfrm>
            <a:off x="6504683" y="6347377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Use </a:t>
            </a:r>
            <a:r>
              <a:rPr lang="en-US" sz="800" b="1" dirty="0"/>
              <a:t>bold</a:t>
            </a:r>
            <a:r>
              <a:rPr lang="en-US" sz="800" dirty="0"/>
              <a:t> text for SPARQL clauses. Optional: use primary color to highlight ontology elements.  </a:t>
            </a:r>
          </a:p>
        </p:txBody>
      </p:sp>
    </p:spTree>
    <p:extLst>
      <p:ext uri="{BB962C8B-B14F-4D97-AF65-F5344CB8AC3E}">
        <p14:creationId xmlns:p14="http://schemas.microsoft.com/office/powerpoint/2010/main" val="3350505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jdelijke aanduiding voor inhoud 2">
            <a:extLst>
              <a:ext uri="{FF2B5EF4-FFF2-40B4-BE49-F238E27FC236}">
                <a16:creationId xmlns:a16="http://schemas.microsoft.com/office/drawing/2014/main" id="{577CA601-4D79-41DE-AD22-5FBB3198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Ontology </a:t>
            </a:r>
            <a:r>
              <a:rPr lang="en-US" dirty="0"/>
              <a:t>Formal representation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Ontology </a:t>
            </a:r>
            <a:r>
              <a:rPr lang="en-US" dirty="0"/>
              <a:t>Use-case representation	</a:t>
            </a:r>
            <a:r>
              <a:rPr lang="en-US" b="1" dirty="0"/>
              <a:t>Ontology </a:t>
            </a:r>
            <a:r>
              <a:rPr lang="en-US" dirty="0"/>
              <a:t>Instantiation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8" name="Rechthoek 77">
            <a:extLst>
              <a:ext uri="{FF2B5EF4-FFF2-40B4-BE49-F238E27FC236}">
                <a16:creationId xmlns:a16="http://schemas.microsoft.com/office/drawing/2014/main" id="{77CC3EC7-FB04-4004-8662-268AD6CF5AB7}"/>
              </a:ext>
            </a:extLst>
          </p:cNvPr>
          <p:cNvSpPr/>
          <p:nvPr/>
        </p:nvSpPr>
        <p:spPr>
          <a:xfrm>
            <a:off x="2652287" y="2263942"/>
            <a:ext cx="3328635" cy="13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Building information</a:t>
            </a:r>
            <a:endParaRPr lang="LID4096" sz="800" b="1" dirty="0">
              <a:solidFill>
                <a:schemeClr val="tx1"/>
              </a:solidFill>
            </a:endParaRPr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59305EAD-CB03-407B-84E4-AAFBEA13AA4C}"/>
              </a:ext>
            </a:extLst>
          </p:cNvPr>
          <p:cNvSpPr/>
          <p:nvPr/>
        </p:nvSpPr>
        <p:spPr>
          <a:xfrm>
            <a:off x="6389251" y="2263943"/>
            <a:ext cx="1519024" cy="13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City information</a:t>
            </a:r>
            <a:endParaRPr lang="LID4096" sz="800" b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3922E8-8B1A-41FD-AAB8-CA7FD6C5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LID4096" b="1" dirty="0"/>
          </a:p>
        </p:txBody>
      </p:sp>
      <p:sp>
        <p:nvSpPr>
          <p:cNvPr id="28" name="Rechthoek: afgeronde hoeken 21">
            <a:extLst>
              <a:ext uri="{FF2B5EF4-FFF2-40B4-BE49-F238E27FC236}">
                <a16:creationId xmlns:a16="http://schemas.microsoft.com/office/drawing/2014/main" id="{4DE56700-5CBA-4FF1-8DBD-9263B4072A5E}"/>
              </a:ext>
            </a:extLst>
          </p:cNvPr>
          <p:cNvSpPr/>
          <p:nvPr/>
        </p:nvSpPr>
        <p:spPr>
          <a:xfrm>
            <a:off x="2741645" y="2731177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ont:Roof</a:t>
            </a:r>
            <a:endParaRPr lang="en-US" sz="800" dirty="0"/>
          </a:p>
        </p:txBody>
      </p:sp>
      <p:sp>
        <p:nvSpPr>
          <p:cNvPr id="29" name="Rechthoek: afgeronde hoeken 21">
            <a:extLst>
              <a:ext uri="{FF2B5EF4-FFF2-40B4-BE49-F238E27FC236}">
                <a16:creationId xmlns:a16="http://schemas.microsoft.com/office/drawing/2014/main" id="{DD945F2B-72F6-47A9-AB35-9EFE21DFA68F}"/>
              </a:ext>
            </a:extLst>
          </p:cNvPr>
          <p:cNvSpPr/>
          <p:nvPr/>
        </p:nvSpPr>
        <p:spPr>
          <a:xfrm>
            <a:off x="4631182" y="2731177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ont:House</a:t>
            </a:r>
            <a:endParaRPr lang="en-US" sz="800" dirty="0"/>
          </a:p>
        </p:txBody>
      </p:sp>
      <p:sp>
        <p:nvSpPr>
          <p:cNvPr id="30" name="Rechthoek: afgeronde hoeken 21">
            <a:extLst>
              <a:ext uri="{FF2B5EF4-FFF2-40B4-BE49-F238E27FC236}">
                <a16:creationId xmlns:a16="http://schemas.microsoft.com/office/drawing/2014/main" id="{E2C77CE1-51DA-4531-858A-932DCBD72C9E}"/>
              </a:ext>
            </a:extLst>
          </p:cNvPr>
          <p:cNvSpPr/>
          <p:nvPr/>
        </p:nvSpPr>
        <p:spPr>
          <a:xfrm>
            <a:off x="6520719" y="2731177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ont:Street</a:t>
            </a:r>
            <a:endParaRPr lang="en-US" sz="800" dirty="0"/>
          </a:p>
        </p:txBody>
      </p:sp>
      <p:cxnSp>
        <p:nvCxnSpPr>
          <p:cNvPr id="32" name="Rechte verbindingslijn met pijl 14">
            <a:extLst>
              <a:ext uri="{FF2B5EF4-FFF2-40B4-BE49-F238E27FC236}">
                <a16:creationId xmlns:a16="http://schemas.microsoft.com/office/drawing/2014/main" id="{C07A2308-47B8-4410-9B7A-59C77EED0509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960556" y="2800021"/>
            <a:ext cx="670626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4" name="Rechte verbindingslijn met pijl 14">
            <a:extLst>
              <a:ext uri="{FF2B5EF4-FFF2-40B4-BE49-F238E27FC236}">
                <a16:creationId xmlns:a16="http://schemas.microsoft.com/office/drawing/2014/main" id="{42B79AC6-FBB4-407B-BC10-9AE59225877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850093" y="2800021"/>
            <a:ext cx="670626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8" name="Tekstvak 120">
            <a:extLst>
              <a:ext uri="{FF2B5EF4-FFF2-40B4-BE49-F238E27FC236}">
                <a16:creationId xmlns:a16="http://schemas.microsoft.com/office/drawing/2014/main" id="{C61C0BA4-AA71-4117-B8F9-6731AEB4370C}"/>
              </a:ext>
            </a:extLst>
          </p:cNvPr>
          <p:cNvSpPr txBox="1"/>
          <p:nvPr/>
        </p:nvSpPr>
        <p:spPr>
          <a:xfrm>
            <a:off x="3578530" y="2487669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ont:partOf</a:t>
            </a:r>
            <a:endParaRPr lang="en-NL" sz="800" dirty="0"/>
          </a:p>
        </p:txBody>
      </p:sp>
      <p:sp>
        <p:nvSpPr>
          <p:cNvPr id="55" name="Tekstvak 120">
            <a:extLst>
              <a:ext uri="{FF2B5EF4-FFF2-40B4-BE49-F238E27FC236}">
                <a16:creationId xmlns:a16="http://schemas.microsoft.com/office/drawing/2014/main" id="{39DCF456-5815-413E-83FE-F27DCB0C7C5E}"/>
              </a:ext>
            </a:extLst>
          </p:cNvPr>
          <p:cNvSpPr txBox="1"/>
          <p:nvPr/>
        </p:nvSpPr>
        <p:spPr>
          <a:xfrm>
            <a:off x="5468067" y="2488676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ont:isLocatedIn</a:t>
            </a:r>
            <a:endParaRPr lang="en-NL" sz="800" dirty="0"/>
          </a:p>
        </p:txBody>
      </p:sp>
      <p:sp>
        <p:nvSpPr>
          <p:cNvPr id="56" name="Rechthoek: afgeronde hoeken 21">
            <a:extLst>
              <a:ext uri="{FF2B5EF4-FFF2-40B4-BE49-F238E27FC236}">
                <a16:creationId xmlns:a16="http://schemas.microsoft.com/office/drawing/2014/main" id="{247005C4-37B7-4233-B000-E9B92DF2B8B1}"/>
              </a:ext>
            </a:extLst>
          </p:cNvPr>
          <p:cNvSpPr/>
          <p:nvPr/>
        </p:nvSpPr>
        <p:spPr>
          <a:xfrm>
            <a:off x="3686412" y="3340094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ont:SolarPanel</a:t>
            </a:r>
            <a:endParaRPr lang="en-US" sz="800" dirty="0"/>
          </a:p>
        </p:txBody>
      </p:sp>
      <p:cxnSp>
        <p:nvCxnSpPr>
          <p:cNvPr id="57" name="Rechte verbindingslijn met pijl 14">
            <a:extLst>
              <a:ext uri="{FF2B5EF4-FFF2-40B4-BE49-F238E27FC236}">
                <a16:creationId xmlns:a16="http://schemas.microsoft.com/office/drawing/2014/main" id="{B2FA7FC7-CD74-4CEE-95AE-6457E94ED876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3351101" y="2868865"/>
            <a:ext cx="944767" cy="471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Tekstvak 120">
            <a:extLst>
              <a:ext uri="{FF2B5EF4-FFF2-40B4-BE49-F238E27FC236}">
                <a16:creationId xmlns:a16="http://schemas.microsoft.com/office/drawing/2014/main" id="{4D1B16F9-BD3C-43FD-B046-6CCDEB53BBAB}"/>
              </a:ext>
            </a:extLst>
          </p:cNvPr>
          <p:cNvSpPr txBox="1"/>
          <p:nvPr/>
        </p:nvSpPr>
        <p:spPr>
          <a:xfrm>
            <a:off x="2860964" y="3001925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ont:hosts</a:t>
            </a:r>
            <a:endParaRPr lang="en-NL" sz="800" dirty="0"/>
          </a:p>
        </p:txBody>
      </p:sp>
      <p:cxnSp>
        <p:nvCxnSpPr>
          <p:cNvPr id="59" name="Rechte verbindingslijn met pijl 14">
            <a:extLst>
              <a:ext uri="{FF2B5EF4-FFF2-40B4-BE49-F238E27FC236}">
                <a16:creationId xmlns:a16="http://schemas.microsoft.com/office/drawing/2014/main" id="{5FCAAD01-2FB3-4D48-BDC8-6F9DA126E595}"/>
              </a:ext>
            </a:extLst>
          </p:cNvPr>
          <p:cNvCxnSpPr>
            <a:cxnSpLocks/>
            <a:stCxn id="56" idx="0"/>
            <a:endCxn id="29" idx="2"/>
          </p:cNvCxnSpPr>
          <p:nvPr/>
        </p:nvCxnSpPr>
        <p:spPr>
          <a:xfrm flipV="1">
            <a:off x="4295868" y="2868865"/>
            <a:ext cx="944770" cy="471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0" name="Tekstvak 120">
            <a:extLst>
              <a:ext uri="{FF2B5EF4-FFF2-40B4-BE49-F238E27FC236}">
                <a16:creationId xmlns:a16="http://schemas.microsoft.com/office/drawing/2014/main" id="{56732C65-22B4-4D5D-9E2B-E95C8D3682AA}"/>
              </a:ext>
            </a:extLst>
          </p:cNvPr>
          <p:cNvSpPr txBox="1"/>
          <p:nvPr/>
        </p:nvSpPr>
        <p:spPr>
          <a:xfrm>
            <a:off x="4623930" y="3001925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ont:suppliesEnergyTo</a:t>
            </a:r>
            <a:endParaRPr lang="en-NL" sz="800" dirty="0"/>
          </a:p>
        </p:txBody>
      </p:sp>
      <p:cxnSp>
        <p:nvCxnSpPr>
          <p:cNvPr id="68" name="Rechte verbindingslijn met pijl 14">
            <a:extLst>
              <a:ext uri="{FF2B5EF4-FFF2-40B4-BE49-F238E27FC236}">
                <a16:creationId xmlns:a16="http://schemas.microsoft.com/office/drawing/2014/main" id="{E8859F8C-468E-4EA8-9749-6E2F603D9402}"/>
              </a:ext>
            </a:extLst>
          </p:cNvPr>
          <p:cNvCxnSpPr>
            <a:cxnSpLocks/>
          </p:cNvCxnSpPr>
          <p:nvPr/>
        </p:nvCxnSpPr>
        <p:spPr>
          <a:xfrm>
            <a:off x="984678" y="2745288"/>
            <a:ext cx="481772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9" name="Rechte verbindingslijn met pijl 14">
            <a:extLst>
              <a:ext uri="{FF2B5EF4-FFF2-40B4-BE49-F238E27FC236}">
                <a16:creationId xmlns:a16="http://schemas.microsoft.com/office/drawing/2014/main" id="{922F9C24-CFDD-4AEC-83D8-CE54C9720081}"/>
              </a:ext>
            </a:extLst>
          </p:cNvPr>
          <p:cNvCxnSpPr>
            <a:cxnSpLocks/>
          </p:cNvCxnSpPr>
          <p:nvPr/>
        </p:nvCxnSpPr>
        <p:spPr>
          <a:xfrm>
            <a:off x="984678" y="2868865"/>
            <a:ext cx="481772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0" name="Tekstvak 120">
            <a:extLst>
              <a:ext uri="{FF2B5EF4-FFF2-40B4-BE49-F238E27FC236}">
                <a16:creationId xmlns:a16="http://schemas.microsoft.com/office/drawing/2014/main" id="{EBB82BEC-817E-4AA9-95C2-FCE11937BA3B}"/>
              </a:ext>
            </a:extLst>
          </p:cNvPr>
          <p:cNvSpPr txBox="1"/>
          <p:nvPr/>
        </p:nvSpPr>
        <p:spPr>
          <a:xfrm>
            <a:off x="1454665" y="2626551"/>
            <a:ext cx="1113275" cy="70788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rdfs:subClassOf</a:t>
            </a:r>
            <a:endParaRPr lang="en-US" sz="800" dirty="0"/>
          </a:p>
          <a:p>
            <a:r>
              <a:rPr lang="en-US" sz="800" dirty="0" err="1"/>
              <a:t>owl:ObjectProperty</a:t>
            </a:r>
            <a:endParaRPr lang="en-US" sz="800" dirty="0"/>
          </a:p>
          <a:p>
            <a:r>
              <a:rPr lang="en-US" sz="800" dirty="0" err="1"/>
              <a:t>owl:DatatypeProperty</a:t>
            </a:r>
            <a:endParaRPr lang="en-US" sz="800" dirty="0"/>
          </a:p>
          <a:p>
            <a:r>
              <a:rPr lang="en-US" sz="800" dirty="0" err="1"/>
              <a:t>rdfs:Class</a:t>
            </a:r>
            <a:endParaRPr lang="en-US" sz="800" dirty="0"/>
          </a:p>
          <a:p>
            <a:r>
              <a:rPr lang="en-US" sz="800" dirty="0" err="1"/>
              <a:t>rdfs:Literal</a:t>
            </a:r>
            <a:endParaRPr lang="en-NL" sz="800" dirty="0"/>
          </a:p>
        </p:txBody>
      </p: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EA071D27-C1AC-472D-96B6-E8B56F5593A4}"/>
              </a:ext>
            </a:extLst>
          </p:cNvPr>
          <p:cNvCxnSpPr>
            <a:cxnSpLocks/>
          </p:cNvCxnSpPr>
          <p:nvPr/>
        </p:nvCxnSpPr>
        <p:spPr>
          <a:xfrm>
            <a:off x="984678" y="2987191"/>
            <a:ext cx="481772" cy="0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2" name="Rechthoek: afgeronde hoeken 21">
            <a:extLst>
              <a:ext uri="{FF2B5EF4-FFF2-40B4-BE49-F238E27FC236}">
                <a16:creationId xmlns:a16="http://schemas.microsoft.com/office/drawing/2014/main" id="{20C57FBA-0A57-4EB6-B03C-3F52B93DA3DC}"/>
              </a:ext>
            </a:extLst>
          </p:cNvPr>
          <p:cNvSpPr/>
          <p:nvPr/>
        </p:nvSpPr>
        <p:spPr>
          <a:xfrm>
            <a:off x="984606" y="3048422"/>
            <a:ext cx="481773" cy="11001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Class</a:t>
            </a:r>
          </a:p>
        </p:txBody>
      </p:sp>
      <p:sp>
        <p:nvSpPr>
          <p:cNvPr id="73" name="Rechthoek: afgeronde hoeken 21">
            <a:extLst>
              <a:ext uri="{FF2B5EF4-FFF2-40B4-BE49-F238E27FC236}">
                <a16:creationId xmlns:a16="http://schemas.microsoft.com/office/drawing/2014/main" id="{6856F397-AEE3-4DE2-9A33-37B7D1D645A3}"/>
              </a:ext>
            </a:extLst>
          </p:cNvPr>
          <p:cNvSpPr/>
          <p:nvPr/>
        </p:nvSpPr>
        <p:spPr>
          <a:xfrm>
            <a:off x="982802" y="3177889"/>
            <a:ext cx="481773" cy="1100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Literal</a:t>
            </a:r>
          </a:p>
        </p:txBody>
      </p:sp>
      <p:cxnSp>
        <p:nvCxnSpPr>
          <p:cNvPr id="74" name="Rechte verbindingslijn met pijl 73">
            <a:extLst>
              <a:ext uri="{FF2B5EF4-FFF2-40B4-BE49-F238E27FC236}">
                <a16:creationId xmlns:a16="http://schemas.microsoft.com/office/drawing/2014/main" id="{834D3AFB-5EFE-491C-8A94-18809774027C}"/>
              </a:ext>
            </a:extLst>
          </p:cNvPr>
          <p:cNvCxnSpPr>
            <a:cxnSpLocks/>
            <a:stCxn id="30" idx="2"/>
            <a:endCxn id="75" idx="0"/>
          </p:cNvCxnSpPr>
          <p:nvPr/>
        </p:nvCxnSpPr>
        <p:spPr>
          <a:xfrm>
            <a:off x="7130175" y="2868865"/>
            <a:ext cx="0" cy="465572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5" name="Rechthoek: afgeronde hoeken 21">
            <a:extLst>
              <a:ext uri="{FF2B5EF4-FFF2-40B4-BE49-F238E27FC236}">
                <a16:creationId xmlns:a16="http://schemas.microsoft.com/office/drawing/2014/main" id="{135733D3-CC40-4E09-869C-294DD207D02A}"/>
              </a:ext>
            </a:extLst>
          </p:cNvPr>
          <p:cNvSpPr/>
          <p:nvPr/>
        </p:nvSpPr>
        <p:spPr>
          <a:xfrm>
            <a:off x="6520719" y="3334437"/>
            <a:ext cx="1218911" cy="137688"/>
          </a:xfrm>
          <a:prstGeom prst="rect">
            <a:avLst/>
          </a:prstGeom>
          <a:solidFill>
            <a:schemeClr val="bg1"/>
          </a:solidFill>
          <a:ln w="6350">
            <a:solidFill>
              <a:srgbClr val="DE147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DE147E"/>
                </a:solidFill>
              </a:rPr>
              <a:t>“</a:t>
            </a:r>
            <a:r>
              <a:rPr lang="en-US" sz="800" dirty="0" err="1">
                <a:solidFill>
                  <a:srgbClr val="DE147E"/>
                </a:solidFill>
              </a:rPr>
              <a:t>InnovationAvenue</a:t>
            </a:r>
            <a:r>
              <a:rPr lang="en-US" sz="800" dirty="0">
                <a:solidFill>
                  <a:srgbClr val="DE147E"/>
                </a:solidFill>
              </a:rPr>
              <a:t>”</a:t>
            </a:r>
          </a:p>
        </p:txBody>
      </p:sp>
      <p:sp>
        <p:nvSpPr>
          <p:cNvPr id="76" name="Tekstvak 120">
            <a:extLst>
              <a:ext uri="{FF2B5EF4-FFF2-40B4-BE49-F238E27FC236}">
                <a16:creationId xmlns:a16="http://schemas.microsoft.com/office/drawing/2014/main" id="{65E596D3-B034-43F0-A315-1D94F87CC9F4}"/>
              </a:ext>
            </a:extLst>
          </p:cNvPr>
          <p:cNvSpPr txBox="1"/>
          <p:nvPr/>
        </p:nvSpPr>
        <p:spPr>
          <a:xfrm>
            <a:off x="6473598" y="2987191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ont:hasName</a:t>
            </a:r>
            <a:endParaRPr lang="en-NL" sz="800" dirty="0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E29F1309-C1D4-4A28-A8B1-816F7D2C4565}"/>
              </a:ext>
            </a:extLst>
          </p:cNvPr>
          <p:cNvGrpSpPr/>
          <p:nvPr/>
        </p:nvGrpSpPr>
        <p:grpSpPr>
          <a:xfrm>
            <a:off x="895311" y="4318475"/>
            <a:ext cx="4859272" cy="2174400"/>
            <a:chOff x="2139434" y="4151755"/>
            <a:chExt cx="4859272" cy="2174400"/>
          </a:xfrm>
        </p:grpSpPr>
        <p:sp>
          <p:nvSpPr>
            <p:cNvPr id="11" name="Parallellogram 10">
              <a:extLst>
                <a:ext uri="{FF2B5EF4-FFF2-40B4-BE49-F238E27FC236}">
                  <a16:creationId xmlns:a16="http://schemas.microsoft.com/office/drawing/2014/main" id="{876C0748-F4DD-411C-A68A-ECFB05E873F6}"/>
                </a:ext>
              </a:extLst>
            </p:cNvPr>
            <p:cNvSpPr/>
            <p:nvPr/>
          </p:nvSpPr>
          <p:spPr>
            <a:xfrm flipH="1">
              <a:off x="2139434" y="4516016"/>
              <a:ext cx="3328633" cy="1810139"/>
            </a:xfrm>
            <a:prstGeom prst="parallelogram">
              <a:avLst>
                <a:gd name="adj" fmla="val 115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103" name="Rechte verbindingslijn 102">
              <a:extLst>
                <a:ext uri="{FF2B5EF4-FFF2-40B4-BE49-F238E27FC236}">
                  <a16:creationId xmlns:a16="http://schemas.microsoft.com/office/drawing/2014/main" id="{6F374E6E-C0DD-4205-8DFD-3925AB2519EA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2762921" y="4516016"/>
              <a:ext cx="2081659" cy="1810139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F34E9B14-97EE-4E72-9E58-2218944FD230}"/>
                </a:ext>
              </a:extLst>
            </p:cNvPr>
            <p:cNvGrpSpPr/>
            <p:nvPr/>
          </p:nvGrpSpPr>
          <p:grpSpPr>
            <a:xfrm>
              <a:off x="4292474" y="4244639"/>
              <a:ext cx="2058182" cy="963837"/>
              <a:chOff x="7399176" y="4168000"/>
              <a:chExt cx="2058182" cy="963837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F894AB86-F60A-44C5-B6E0-DCDC57EF9A43}"/>
                  </a:ext>
                </a:extLst>
              </p:cNvPr>
              <p:cNvSpPr/>
              <p:nvPr/>
            </p:nvSpPr>
            <p:spPr>
              <a:xfrm>
                <a:off x="8833853" y="4721289"/>
                <a:ext cx="623505" cy="4105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Rechthoek: afgeschuinde bovenhoeken 11">
                <a:extLst>
                  <a:ext uri="{FF2B5EF4-FFF2-40B4-BE49-F238E27FC236}">
                    <a16:creationId xmlns:a16="http://schemas.microsoft.com/office/drawing/2014/main" id="{ECB56F1B-C617-4BED-BF77-5810C5CF051C}"/>
                  </a:ext>
                </a:extLst>
              </p:cNvPr>
              <p:cNvSpPr/>
              <p:nvPr/>
            </p:nvSpPr>
            <p:spPr>
              <a:xfrm>
                <a:off x="7399176" y="4168000"/>
                <a:ext cx="1434677" cy="963837"/>
              </a:xfrm>
              <a:prstGeom prst="snip2SameRect">
                <a:avLst>
                  <a:gd name="adj1" fmla="val 37965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79" name="Rechthoek: afgeronde hoeken 21">
              <a:extLst>
                <a:ext uri="{FF2B5EF4-FFF2-40B4-BE49-F238E27FC236}">
                  <a16:creationId xmlns:a16="http://schemas.microsoft.com/office/drawing/2014/main" id="{B469BFE4-BC4D-4C46-8B24-12861593BF6D}"/>
                </a:ext>
              </a:extLst>
            </p:cNvPr>
            <p:cNvSpPr/>
            <p:nvPr/>
          </p:nvSpPr>
          <p:spPr>
            <a:xfrm>
              <a:off x="3871730" y="4342587"/>
              <a:ext cx="1218911" cy="137688"/>
            </a:xfrm>
            <a:prstGeom prst="roundRect">
              <a:avLst/>
            </a:prstGeom>
            <a:solidFill>
              <a:srgbClr val="DE147E"/>
            </a:solidFill>
            <a:ln w="6350">
              <a:solidFill>
                <a:srgbClr val="9E0E5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ont:Roof</a:t>
              </a:r>
              <a:endParaRPr lang="en-US" sz="800" dirty="0"/>
            </a:p>
          </p:txBody>
        </p:sp>
        <p:sp>
          <p:nvSpPr>
            <p:cNvPr id="80" name="Rechthoek: afgeronde hoeken 21">
              <a:extLst>
                <a:ext uri="{FF2B5EF4-FFF2-40B4-BE49-F238E27FC236}">
                  <a16:creationId xmlns:a16="http://schemas.microsoft.com/office/drawing/2014/main" id="{5854EE16-7849-4E50-8EAF-103A6CA6C548}"/>
                </a:ext>
              </a:extLst>
            </p:cNvPr>
            <p:cNvSpPr/>
            <p:nvPr/>
          </p:nvSpPr>
          <p:spPr>
            <a:xfrm>
              <a:off x="4560908" y="4948481"/>
              <a:ext cx="1218911" cy="137688"/>
            </a:xfrm>
            <a:prstGeom prst="roundRect">
              <a:avLst/>
            </a:prstGeom>
            <a:solidFill>
              <a:srgbClr val="DE147E"/>
            </a:solidFill>
            <a:ln w="6350">
              <a:solidFill>
                <a:srgbClr val="9E0E5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ont:House</a:t>
              </a:r>
              <a:endParaRPr lang="en-US" sz="800" dirty="0"/>
            </a:p>
          </p:txBody>
        </p:sp>
        <p:sp>
          <p:nvSpPr>
            <p:cNvPr id="81" name="Rechthoek: afgeronde hoeken 21">
              <a:extLst>
                <a:ext uri="{FF2B5EF4-FFF2-40B4-BE49-F238E27FC236}">
                  <a16:creationId xmlns:a16="http://schemas.microsoft.com/office/drawing/2014/main" id="{61CDA575-9E90-4942-A962-FDA76B0CC187}"/>
                </a:ext>
              </a:extLst>
            </p:cNvPr>
            <p:cNvSpPr/>
            <p:nvPr/>
          </p:nvSpPr>
          <p:spPr>
            <a:xfrm>
              <a:off x="2860964" y="5276213"/>
              <a:ext cx="1218911" cy="137688"/>
            </a:xfrm>
            <a:prstGeom prst="roundRect">
              <a:avLst/>
            </a:prstGeom>
            <a:solidFill>
              <a:srgbClr val="DE147E"/>
            </a:solidFill>
            <a:ln w="6350">
              <a:solidFill>
                <a:srgbClr val="9E0E5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ont:Street</a:t>
              </a:r>
              <a:endParaRPr lang="en-US" sz="800" dirty="0"/>
            </a:p>
          </p:txBody>
        </p:sp>
        <p:sp>
          <p:nvSpPr>
            <p:cNvPr id="84" name="Tekstvak 120">
              <a:extLst>
                <a:ext uri="{FF2B5EF4-FFF2-40B4-BE49-F238E27FC236}">
                  <a16:creationId xmlns:a16="http://schemas.microsoft.com/office/drawing/2014/main" id="{09B08157-C299-4E88-96AF-9B4F35F63869}"/>
                </a:ext>
              </a:extLst>
            </p:cNvPr>
            <p:cNvSpPr txBox="1"/>
            <p:nvPr/>
          </p:nvSpPr>
          <p:spPr>
            <a:xfrm>
              <a:off x="4503368" y="4598743"/>
              <a:ext cx="1434677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ont:partOf</a:t>
              </a:r>
              <a:endParaRPr lang="en-NL" sz="800" dirty="0"/>
            </a:p>
          </p:txBody>
        </p:sp>
        <p:sp>
          <p:nvSpPr>
            <p:cNvPr id="85" name="Tekstvak 120">
              <a:extLst>
                <a:ext uri="{FF2B5EF4-FFF2-40B4-BE49-F238E27FC236}">
                  <a16:creationId xmlns:a16="http://schemas.microsoft.com/office/drawing/2014/main" id="{2F18DFEA-2E38-443F-8E5C-636A5DF4AB98}"/>
                </a:ext>
              </a:extLst>
            </p:cNvPr>
            <p:cNvSpPr txBox="1"/>
            <p:nvPr/>
          </p:nvSpPr>
          <p:spPr>
            <a:xfrm>
              <a:off x="3012515" y="4889463"/>
              <a:ext cx="1434677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ont:isLocatedIn</a:t>
              </a:r>
              <a:endParaRPr lang="en-NL" sz="800" dirty="0"/>
            </a:p>
          </p:txBody>
        </p:sp>
        <p:sp>
          <p:nvSpPr>
            <p:cNvPr id="86" name="Rechthoek: afgeronde hoeken 21">
              <a:extLst>
                <a:ext uri="{FF2B5EF4-FFF2-40B4-BE49-F238E27FC236}">
                  <a16:creationId xmlns:a16="http://schemas.microsoft.com/office/drawing/2014/main" id="{6EBF3724-B369-40B4-BC1E-20D7AABB32DE}"/>
                </a:ext>
              </a:extLst>
            </p:cNvPr>
            <p:cNvSpPr/>
            <p:nvPr/>
          </p:nvSpPr>
          <p:spPr>
            <a:xfrm>
              <a:off x="5779795" y="4337474"/>
              <a:ext cx="1218911" cy="137688"/>
            </a:xfrm>
            <a:prstGeom prst="roundRect">
              <a:avLst/>
            </a:prstGeom>
            <a:solidFill>
              <a:srgbClr val="DE147E"/>
            </a:solidFill>
            <a:ln w="6350">
              <a:solidFill>
                <a:srgbClr val="9E0E5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ont:SolarPanel</a:t>
              </a:r>
              <a:endParaRPr lang="en-US" sz="800" dirty="0"/>
            </a:p>
          </p:txBody>
        </p:sp>
        <p:sp>
          <p:nvSpPr>
            <p:cNvPr id="88" name="Tekstvak 120">
              <a:extLst>
                <a:ext uri="{FF2B5EF4-FFF2-40B4-BE49-F238E27FC236}">
                  <a16:creationId xmlns:a16="http://schemas.microsoft.com/office/drawing/2014/main" id="{7CBE1036-B4D7-470D-8163-D86F1A6DE961}"/>
                </a:ext>
              </a:extLst>
            </p:cNvPr>
            <p:cNvSpPr txBox="1"/>
            <p:nvPr/>
          </p:nvSpPr>
          <p:spPr>
            <a:xfrm>
              <a:off x="5010222" y="4151755"/>
              <a:ext cx="1434677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ont:hosts</a:t>
              </a:r>
              <a:endParaRPr lang="en-NL" sz="800" dirty="0"/>
            </a:p>
          </p:txBody>
        </p:sp>
        <p:sp>
          <p:nvSpPr>
            <p:cNvPr id="90" name="Tekstvak 120">
              <a:extLst>
                <a:ext uri="{FF2B5EF4-FFF2-40B4-BE49-F238E27FC236}">
                  <a16:creationId xmlns:a16="http://schemas.microsoft.com/office/drawing/2014/main" id="{F3D2BAA9-EDE0-4211-8F7B-EAE4CB93DE8F}"/>
                </a:ext>
              </a:extLst>
            </p:cNvPr>
            <p:cNvSpPr txBox="1"/>
            <p:nvPr/>
          </p:nvSpPr>
          <p:spPr>
            <a:xfrm>
              <a:off x="5850094" y="4585137"/>
              <a:ext cx="114332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ont:suppliesEnergyTo</a:t>
              </a:r>
              <a:endParaRPr lang="en-NL" sz="800" dirty="0"/>
            </a:p>
          </p:txBody>
        </p:sp>
        <p:cxnSp>
          <p:nvCxnSpPr>
            <p:cNvPr id="91" name="Rechte verbindingslijn met pijl 90">
              <a:extLst>
                <a:ext uri="{FF2B5EF4-FFF2-40B4-BE49-F238E27FC236}">
                  <a16:creationId xmlns:a16="http://schemas.microsoft.com/office/drawing/2014/main" id="{FB47B206-2A1B-4161-BC9D-8C8CA3381714}"/>
                </a:ext>
              </a:extLst>
            </p:cNvPr>
            <p:cNvCxnSpPr>
              <a:cxnSpLocks/>
              <a:stCxn id="81" idx="2"/>
              <a:endCxn id="92" idx="0"/>
            </p:cNvCxnSpPr>
            <p:nvPr/>
          </p:nvCxnSpPr>
          <p:spPr>
            <a:xfrm>
              <a:off x="3470420" y="5413901"/>
              <a:ext cx="0" cy="46557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92" name="Rechthoek: afgeronde hoeken 21">
              <a:extLst>
                <a:ext uri="{FF2B5EF4-FFF2-40B4-BE49-F238E27FC236}">
                  <a16:creationId xmlns:a16="http://schemas.microsoft.com/office/drawing/2014/main" id="{0C356379-058E-4B22-B524-81180769AAFD}"/>
                </a:ext>
              </a:extLst>
            </p:cNvPr>
            <p:cNvSpPr/>
            <p:nvPr/>
          </p:nvSpPr>
          <p:spPr>
            <a:xfrm>
              <a:off x="2860964" y="5879473"/>
              <a:ext cx="1218911" cy="137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DE147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DE147E"/>
                  </a:solidFill>
                </a:rPr>
                <a:t>“</a:t>
              </a:r>
              <a:r>
                <a:rPr lang="en-US" sz="800" dirty="0" err="1">
                  <a:solidFill>
                    <a:srgbClr val="DE147E"/>
                  </a:solidFill>
                </a:rPr>
                <a:t>InnovationAvenue</a:t>
              </a:r>
              <a:r>
                <a:rPr lang="en-US" sz="800" dirty="0">
                  <a:solidFill>
                    <a:srgbClr val="DE147E"/>
                  </a:solidFill>
                </a:rPr>
                <a:t>”</a:t>
              </a:r>
            </a:p>
          </p:txBody>
        </p:sp>
        <p:sp>
          <p:nvSpPr>
            <p:cNvPr id="93" name="Tekstvak 120">
              <a:extLst>
                <a:ext uri="{FF2B5EF4-FFF2-40B4-BE49-F238E27FC236}">
                  <a16:creationId xmlns:a16="http://schemas.microsoft.com/office/drawing/2014/main" id="{1A9BAC3E-44CD-438D-BF89-1AEB60222C48}"/>
                </a:ext>
              </a:extLst>
            </p:cNvPr>
            <p:cNvSpPr txBox="1"/>
            <p:nvPr/>
          </p:nvSpPr>
          <p:spPr>
            <a:xfrm>
              <a:off x="2813843" y="5532227"/>
              <a:ext cx="1434677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ont:hasName</a:t>
              </a:r>
              <a:endParaRPr lang="en-NL" sz="800" dirty="0"/>
            </a:p>
          </p:txBody>
        </p:sp>
        <p:cxnSp>
          <p:nvCxnSpPr>
            <p:cNvPr id="94" name="Verbindingslijn: gekromd 93">
              <a:extLst>
                <a:ext uri="{FF2B5EF4-FFF2-40B4-BE49-F238E27FC236}">
                  <a16:creationId xmlns:a16="http://schemas.microsoft.com/office/drawing/2014/main" id="{EA5A61F2-E0CF-4AA4-A23D-E525EA9E2A55}"/>
                </a:ext>
              </a:extLst>
            </p:cNvPr>
            <p:cNvCxnSpPr>
              <a:cxnSpLocks/>
              <a:stCxn id="80" idx="1"/>
              <a:endCxn id="81" idx="0"/>
            </p:cNvCxnSpPr>
            <p:nvPr/>
          </p:nvCxnSpPr>
          <p:spPr>
            <a:xfrm rot="10800000" flipV="1">
              <a:off x="3470420" y="5017325"/>
              <a:ext cx="1090488" cy="258888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Verbindingslijn: gekromd 94">
              <a:extLst>
                <a:ext uri="{FF2B5EF4-FFF2-40B4-BE49-F238E27FC236}">
                  <a16:creationId xmlns:a16="http://schemas.microsoft.com/office/drawing/2014/main" id="{5036F74F-A7B1-4DC0-91EB-344938B7E314}"/>
                </a:ext>
              </a:extLst>
            </p:cNvPr>
            <p:cNvCxnSpPr>
              <a:cxnSpLocks/>
              <a:stCxn id="86" idx="2"/>
              <a:endCxn id="80" idx="3"/>
            </p:cNvCxnSpPr>
            <p:nvPr/>
          </p:nvCxnSpPr>
          <p:spPr>
            <a:xfrm rot="5400000">
              <a:off x="5813454" y="4441527"/>
              <a:ext cx="542163" cy="609432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Rechte verbindingslijn met pijl 14">
              <a:extLst>
                <a:ext uri="{FF2B5EF4-FFF2-40B4-BE49-F238E27FC236}">
                  <a16:creationId xmlns:a16="http://schemas.microsoft.com/office/drawing/2014/main" id="{7FCC560B-0C9D-4FF9-90B1-E1F75E4E131A}"/>
                </a:ext>
              </a:extLst>
            </p:cNvPr>
            <p:cNvCxnSpPr>
              <a:cxnSpLocks/>
              <a:stCxn id="79" idx="3"/>
              <a:endCxn id="86" idx="1"/>
            </p:cNvCxnSpPr>
            <p:nvPr/>
          </p:nvCxnSpPr>
          <p:spPr>
            <a:xfrm flipV="1">
              <a:off x="5090641" y="4406318"/>
              <a:ext cx="689154" cy="511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4" name="Parallellogram 103">
              <a:extLst>
                <a:ext uri="{FF2B5EF4-FFF2-40B4-BE49-F238E27FC236}">
                  <a16:creationId xmlns:a16="http://schemas.microsoft.com/office/drawing/2014/main" id="{C9F7FFE2-C0F5-45B9-86B9-4BDA59F1D80F}"/>
                </a:ext>
              </a:extLst>
            </p:cNvPr>
            <p:cNvSpPr/>
            <p:nvPr/>
          </p:nvSpPr>
          <p:spPr>
            <a:xfrm flipH="1">
              <a:off x="5336703" y="4275243"/>
              <a:ext cx="364420" cy="303566"/>
            </a:xfrm>
            <a:prstGeom prst="parallelogram">
              <a:avLst>
                <a:gd name="adj" fmla="val 8461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9" name="Verbindingslijn: gekromd 108">
              <a:extLst>
                <a:ext uri="{FF2B5EF4-FFF2-40B4-BE49-F238E27FC236}">
                  <a16:creationId xmlns:a16="http://schemas.microsoft.com/office/drawing/2014/main" id="{E71D5DB8-91FA-416F-A446-35A96D94DE48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rot="16200000" flipH="1">
              <a:off x="4591672" y="4369789"/>
              <a:ext cx="468206" cy="689178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284E5621-B902-414F-934C-D8D29D64862B}"/>
              </a:ext>
            </a:extLst>
          </p:cNvPr>
          <p:cNvGrpSpPr/>
          <p:nvPr/>
        </p:nvGrpSpPr>
        <p:grpSpPr>
          <a:xfrm>
            <a:off x="6437419" y="4220285"/>
            <a:ext cx="4916381" cy="2242110"/>
            <a:chOff x="6437419" y="4220285"/>
            <a:chExt cx="4916381" cy="2242110"/>
          </a:xfrm>
        </p:grpSpPr>
        <p:sp>
          <p:nvSpPr>
            <p:cNvPr id="117" name="Parallellogram 116">
              <a:extLst>
                <a:ext uri="{FF2B5EF4-FFF2-40B4-BE49-F238E27FC236}">
                  <a16:creationId xmlns:a16="http://schemas.microsoft.com/office/drawing/2014/main" id="{F28BA060-12E3-4EDA-929F-0893F5589056}"/>
                </a:ext>
              </a:extLst>
            </p:cNvPr>
            <p:cNvSpPr/>
            <p:nvPr/>
          </p:nvSpPr>
          <p:spPr>
            <a:xfrm flipH="1">
              <a:off x="6437419" y="4652256"/>
              <a:ext cx="3328633" cy="1810139"/>
            </a:xfrm>
            <a:prstGeom prst="parallelogram">
              <a:avLst>
                <a:gd name="adj" fmla="val 115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118" name="Rechte verbindingslijn 117">
              <a:extLst>
                <a:ext uri="{FF2B5EF4-FFF2-40B4-BE49-F238E27FC236}">
                  <a16:creationId xmlns:a16="http://schemas.microsoft.com/office/drawing/2014/main" id="{C26091BD-1A39-4406-B0A4-8138355E5679}"/>
                </a:ext>
              </a:extLst>
            </p:cNvPr>
            <p:cNvCxnSpPr>
              <a:stCxn id="117" idx="1"/>
              <a:endCxn id="117" idx="3"/>
            </p:cNvCxnSpPr>
            <p:nvPr/>
          </p:nvCxnSpPr>
          <p:spPr>
            <a:xfrm>
              <a:off x="7060906" y="4652256"/>
              <a:ext cx="2081659" cy="1810139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ep 118">
              <a:extLst>
                <a:ext uri="{FF2B5EF4-FFF2-40B4-BE49-F238E27FC236}">
                  <a16:creationId xmlns:a16="http://schemas.microsoft.com/office/drawing/2014/main" id="{40E4312B-B502-4446-9CF5-A6FE60A59483}"/>
                </a:ext>
              </a:extLst>
            </p:cNvPr>
            <p:cNvGrpSpPr/>
            <p:nvPr/>
          </p:nvGrpSpPr>
          <p:grpSpPr>
            <a:xfrm>
              <a:off x="8590459" y="4380879"/>
              <a:ext cx="2058182" cy="963837"/>
              <a:chOff x="7399176" y="4168000"/>
              <a:chExt cx="2058182" cy="963837"/>
            </a:xfrm>
          </p:grpSpPr>
          <p:sp>
            <p:nvSpPr>
              <p:cNvPr id="136" name="Rechthoek 135">
                <a:extLst>
                  <a:ext uri="{FF2B5EF4-FFF2-40B4-BE49-F238E27FC236}">
                    <a16:creationId xmlns:a16="http://schemas.microsoft.com/office/drawing/2014/main" id="{2FED619D-E7CE-4F44-84F8-F8F6E3DFCF1E}"/>
                  </a:ext>
                </a:extLst>
              </p:cNvPr>
              <p:cNvSpPr/>
              <p:nvPr/>
            </p:nvSpPr>
            <p:spPr>
              <a:xfrm>
                <a:off x="8833853" y="4721289"/>
                <a:ext cx="623505" cy="4105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7" name="Rechthoek: afgeschuinde bovenhoeken 136">
                <a:extLst>
                  <a:ext uri="{FF2B5EF4-FFF2-40B4-BE49-F238E27FC236}">
                    <a16:creationId xmlns:a16="http://schemas.microsoft.com/office/drawing/2014/main" id="{67C2CF1B-C9B9-44BA-B825-42B02DA72FED}"/>
                  </a:ext>
                </a:extLst>
              </p:cNvPr>
              <p:cNvSpPr/>
              <p:nvPr/>
            </p:nvSpPr>
            <p:spPr>
              <a:xfrm>
                <a:off x="7399176" y="4168000"/>
                <a:ext cx="1434677" cy="963837"/>
              </a:xfrm>
              <a:prstGeom prst="snip2SameRect">
                <a:avLst>
                  <a:gd name="adj1" fmla="val 37965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23" name="Tekstvak 120">
              <a:extLst>
                <a:ext uri="{FF2B5EF4-FFF2-40B4-BE49-F238E27FC236}">
                  <a16:creationId xmlns:a16="http://schemas.microsoft.com/office/drawing/2014/main" id="{B944DCA0-512F-45AE-A73B-B35B9AE448EA}"/>
                </a:ext>
              </a:extLst>
            </p:cNvPr>
            <p:cNvSpPr txBox="1"/>
            <p:nvPr/>
          </p:nvSpPr>
          <p:spPr>
            <a:xfrm>
              <a:off x="8801353" y="4734983"/>
              <a:ext cx="1434677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ont:partOf</a:t>
              </a:r>
              <a:endParaRPr lang="en-NL" sz="800" dirty="0"/>
            </a:p>
          </p:txBody>
        </p:sp>
        <p:sp>
          <p:nvSpPr>
            <p:cNvPr id="124" name="Tekstvak 120">
              <a:extLst>
                <a:ext uri="{FF2B5EF4-FFF2-40B4-BE49-F238E27FC236}">
                  <a16:creationId xmlns:a16="http://schemas.microsoft.com/office/drawing/2014/main" id="{B7875420-ADB0-4A8A-B85F-29433C20CF1B}"/>
                </a:ext>
              </a:extLst>
            </p:cNvPr>
            <p:cNvSpPr txBox="1"/>
            <p:nvPr/>
          </p:nvSpPr>
          <p:spPr>
            <a:xfrm>
              <a:off x="7310500" y="5025703"/>
              <a:ext cx="1434677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ont:isLocatedIn</a:t>
              </a:r>
              <a:endParaRPr lang="en-NL" sz="800" dirty="0"/>
            </a:p>
          </p:txBody>
        </p:sp>
        <p:sp>
          <p:nvSpPr>
            <p:cNvPr id="126" name="Tekstvak 120">
              <a:extLst>
                <a:ext uri="{FF2B5EF4-FFF2-40B4-BE49-F238E27FC236}">
                  <a16:creationId xmlns:a16="http://schemas.microsoft.com/office/drawing/2014/main" id="{5CA20EA4-4E10-4EF6-BF8E-79D32134D4F6}"/>
                </a:ext>
              </a:extLst>
            </p:cNvPr>
            <p:cNvSpPr txBox="1"/>
            <p:nvPr/>
          </p:nvSpPr>
          <p:spPr>
            <a:xfrm>
              <a:off x="9199913" y="4220285"/>
              <a:ext cx="1434677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ont:hosts</a:t>
              </a:r>
              <a:endParaRPr lang="en-NL" sz="800" dirty="0"/>
            </a:p>
          </p:txBody>
        </p:sp>
        <p:sp>
          <p:nvSpPr>
            <p:cNvPr id="127" name="Tekstvak 120">
              <a:extLst>
                <a:ext uri="{FF2B5EF4-FFF2-40B4-BE49-F238E27FC236}">
                  <a16:creationId xmlns:a16="http://schemas.microsoft.com/office/drawing/2014/main" id="{F81FB7E9-74DB-4EC8-A679-5F8E8057B6F9}"/>
                </a:ext>
              </a:extLst>
            </p:cNvPr>
            <p:cNvSpPr txBox="1"/>
            <p:nvPr/>
          </p:nvSpPr>
          <p:spPr>
            <a:xfrm>
              <a:off x="10112386" y="4685487"/>
              <a:ext cx="1183219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ont:suppliesEnergyTo</a:t>
              </a:r>
              <a:endParaRPr lang="en-NL" sz="800" dirty="0"/>
            </a:p>
          </p:txBody>
        </p:sp>
        <p:cxnSp>
          <p:nvCxnSpPr>
            <p:cNvPr id="128" name="Rechte verbindingslijn met pijl 127">
              <a:extLst>
                <a:ext uri="{FF2B5EF4-FFF2-40B4-BE49-F238E27FC236}">
                  <a16:creationId xmlns:a16="http://schemas.microsoft.com/office/drawing/2014/main" id="{FC213B18-9D69-4D71-BBC0-8E69D4DC64CD}"/>
                </a:ext>
              </a:extLst>
            </p:cNvPr>
            <p:cNvCxnSpPr>
              <a:cxnSpLocks/>
              <a:stCxn id="141" idx="2"/>
              <a:endCxn id="129" idx="0"/>
            </p:cNvCxnSpPr>
            <p:nvPr/>
          </p:nvCxnSpPr>
          <p:spPr>
            <a:xfrm>
              <a:off x="7768404" y="5648848"/>
              <a:ext cx="1" cy="36686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29" name="Rechthoek: afgeronde hoeken 21">
              <a:extLst>
                <a:ext uri="{FF2B5EF4-FFF2-40B4-BE49-F238E27FC236}">
                  <a16:creationId xmlns:a16="http://schemas.microsoft.com/office/drawing/2014/main" id="{CE0BA574-F5AE-4AEE-BFCF-CFA0DBCDD8C6}"/>
                </a:ext>
              </a:extLst>
            </p:cNvPr>
            <p:cNvSpPr/>
            <p:nvPr/>
          </p:nvSpPr>
          <p:spPr>
            <a:xfrm>
              <a:off x="7158949" y="6015713"/>
              <a:ext cx="1218911" cy="137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DE147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DE147E"/>
                  </a:solidFill>
                </a:rPr>
                <a:t>“</a:t>
              </a:r>
              <a:r>
                <a:rPr lang="en-US" sz="800" dirty="0" err="1">
                  <a:solidFill>
                    <a:srgbClr val="DE147E"/>
                  </a:solidFill>
                </a:rPr>
                <a:t>InnovationAvenue</a:t>
              </a:r>
              <a:r>
                <a:rPr lang="en-US" sz="800" dirty="0">
                  <a:solidFill>
                    <a:srgbClr val="DE147E"/>
                  </a:solidFill>
                </a:rPr>
                <a:t>”</a:t>
              </a:r>
            </a:p>
          </p:txBody>
        </p:sp>
        <p:sp>
          <p:nvSpPr>
            <p:cNvPr id="130" name="Tekstvak 120">
              <a:extLst>
                <a:ext uri="{FF2B5EF4-FFF2-40B4-BE49-F238E27FC236}">
                  <a16:creationId xmlns:a16="http://schemas.microsoft.com/office/drawing/2014/main" id="{357259FB-8224-4199-B714-2A2F7BC41112}"/>
                </a:ext>
              </a:extLst>
            </p:cNvPr>
            <p:cNvSpPr txBox="1"/>
            <p:nvPr/>
          </p:nvSpPr>
          <p:spPr>
            <a:xfrm>
              <a:off x="7111828" y="5668467"/>
              <a:ext cx="1434677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ont:hasName</a:t>
              </a:r>
              <a:endParaRPr lang="en-NL" sz="800" dirty="0"/>
            </a:p>
          </p:txBody>
        </p:sp>
        <p:cxnSp>
          <p:nvCxnSpPr>
            <p:cNvPr id="131" name="Verbindingslijn: gekromd 130">
              <a:extLst>
                <a:ext uri="{FF2B5EF4-FFF2-40B4-BE49-F238E27FC236}">
                  <a16:creationId xmlns:a16="http://schemas.microsoft.com/office/drawing/2014/main" id="{F5D2BA69-ECE8-4EDE-BAC9-EAA8E40EBEC1}"/>
                </a:ext>
              </a:extLst>
            </p:cNvPr>
            <p:cNvCxnSpPr>
              <a:cxnSpLocks/>
              <a:stCxn id="138" idx="1"/>
              <a:endCxn id="141" idx="0"/>
            </p:cNvCxnSpPr>
            <p:nvPr/>
          </p:nvCxnSpPr>
          <p:spPr>
            <a:xfrm rot="10800000" flipV="1">
              <a:off x="7768404" y="5252889"/>
              <a:ext cx="1109788" cy="114596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Verbindingslijn: gekromd 131">
              <a:extLst>
                <a:ext uri="{FF2B5EF4-FFF2-40B4-BE49-F238E27FC236}">
                  <a16:creationId xmlns:a16="http://schemas.microsoft.com/office/drawing/2014/main" id="{A882E685-2084-4ACA-A5FF-5E186FFC7F12}"/>
                </a:ext>
              </a:extLst>
            </p:cNvPr>
            <p:cNvCxnSpPr>
              <a:cxnSpLocks/>
              <a:stCxn id="140" idx="2"/>
              <a:endCxn id="138" idx="3"/>
            </p:cNvCxnSpPr>
            <p:nvPr/>
          </p:nvCxnSpPr>
          <p:spPr>
            <a:xfrm rot="5400000">
              <a:off x="10091111" y="4599654"/>
              <a:ext cx="659227" cy="647242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Rechte verbindingslijn met pijl 14">
              <a:extLst>
                <a:ext uri="{FF2B5EF4-FFF2-40B4-BE49-F238E27FC236}">
                  <a16:creationId xmlns:a16="http://schemas.microsoft.com/office/drawing/2014/main" id="{D80D336C-A2DB-427D-8281-A39A096EF402}"/>
                </a:ext>
              </a:extLst>
            </p:cNvPr>
            <p:cNvCxnSpPr>
              <a:cxnSpLocks/>
              <a:stCxn id="139" idx="3"/>
              <a:endCxn id="140" idx="1"/>
            </p:cNvCxnSpPr>
            <p:nvPr/>
          </p:nvCxnSpPr>
          <p:spPr>
            <a:xfrm flipV="1">
              <a:off x="9320647" y="4452981"/>
              <a:ext cx="814242" cy="8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34" name="Parallellogram 133">
              <a:extLst>
                <a:ext uri="{FF2B5EF4-FFF2-40B4-BE49-F238E27FC236}">
                  <a16:creationId xmlns:a16="http://schemas.microsoft.com/office/drawing/2014/main" id="{78BB5AD8-4680-4AE4-8DDE-33D7FA0D242A}"/>
                </a:ext>
              </a:extLst>
            </p:cNvPr>
            <p:cNvSpPr/>
            <p:nvPr/>
          </p:nvSpPr>
          <p:spPr>
            <a:xfrm flipH="1">
              <a:off x="9634688" y="4411483"/>
              <a:ext cx="364420" cy="303566"/>
            </a:xfrm>
            <a:prstGeom prst="parallelogram">
              <a:avLst>
                <a:gd name="adj" fmla="val 8461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35" name="Verbindingslijn: gekromd 134">
              <a:extLst>
                <a:ext uri="{FF2B5EF4-FFF2-40B4-BE49-F238E27FC236}">
                  <a16:creationId xmlns:a16="http://schemas.microsoft.com/office/drawing/2014/main" id="{4EF51A1F-9AB5-4BBD-9504-FC9FB28F1CFD}"/>
                </a:ext>
              </a:extLst>
            </p:cNvPr>
            <p:cNvCxnSpPr>
              <a:cxnSpLocks/>
              <a:stCxn id="139" idx="2"/>
              <a:endCxn id="138" idx="0"/>
            </p:cNvCxnSpPr>
            <p:nvPr/>
          </p:nvCxnSpPr>
          <p:spPr>
            <a:xfrm rot="16200000" flipH="1">
              <a:off x="8592713" y="4217271"/>
              <a:ext cx="518461" cy="1271410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FF2A700D-C34C-4A0B-B7C3-E879993BFC4A}"/>
                </a:ext>
              </a:extLst>
            </p:cNvPr>
            <p:cNvSpPr/>
            <p:nvPr/>
          </p:nvSpPr>
          <p:spPr>
            <a:xfrm>
              <a:off x="8878192" y="5112207"/>
              <a:ext cx="1218911" cy="281363"/>
            </a:xfrm>
            <a:prstGeom prst="roundRect">
              <a:avLst/>
            </a:prstGeom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rgbClr val="DE147E"/>
                </a:gs>
              </a:gsLst>
              <a:lin ang="5400000" scaled="1"/>
              <a:tileRect/>
            </a:gradFill>
            <a:ln w="6350">
              <a:solidFill>
                <a:srgbClr val="9E0E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:</a:t>
              </a:r>
              <a:r>
                <a:rPr lang="en-US" sz="800" dirty="0" err="1">
                  <a:solidFill>
                    <a:schemeClr val="tx1"/>
                  </a:solidFill>
                </a:rPr>
                <a:t>JohnDoesHouse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err="1"/>
                <a:t>ont:House</a:t>
              </a:r>
              <a:endParaRPr lang="en-US" sz="800" dirty="0"/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6C3D5AAB-03E4-4050-90A2-7F01911C0FA8}"/>
                </a:ext>
              </a:extLst>
            </p:cNvPr>
            <p:cNvSpPr/>
            <p:nvPr/>
          </p:nvSpPr>
          <p:spPr>
            <a:xfrm>
              <a:off x="7111828" y="4312383"/>
              <a:ext cx="2208819" cy="281363"/>
            </a:xfrm>
            <a:prstGeom prst="roundRect">
              <a:avLst/>
            </a:prstGeom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rgbClr val="DE147E"/>
                </a:gs>
              </a:gsLst>
              <a:lin ang="5400000" scaled="1"/>
              <a:tileRect/>
            </a:gradFill>
            <a:ln w="6350">
              <a:solidFill>
                <a:srgbClr val="9E0E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:roof_d576136d-a0bf-4ebc-8644-d1110b3a9274 </a:t>
              </a:r>
              <a:r>
                <a:rPr lang="en-US" sz="800" dirty="0" err="1"/>
                <a:t>ont:Roof</a:t>
              </a:r>
              <a:endParaRPr lang="en-US" sz="800" dirty="0"/>
            </a:p>
          </p:txBody>
        </p:sp>
        <p:sp>
          <p:nvSpPr>
            <p:cNvPr id="140" name="Rechthoek: afgeronde hoeken 139">
              <a:extLst>
                <a:ext uri="{FF2B5EF4-FFF2-40B4-BE49-F238E27FC236}">
                  <a16:creationId xmlns:a16="http://schemas.microsoft.com/office/drawing/2014/main" id="{B6F4BBEA-3CBA-4438-A4DB-6087AB6A2B2C}"/>
                </a:ext>
              </a:extLst>
            </p:cNvPr>
            <p:cNvSpPr/>
            <p:nvPr/>
          </p:nvSpPr>
          <p:spPr>
            <a:xfrm>
              <a:off x="10134889" y="4312299"/>
              <a:ext cx="1218911" cy="281363"/>
            </a:xfrm>
            <a:prstGeom prst="roundRect">
              <a:avLst/>
            </a:prstGeom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rgbClr val="DE147E"/>
                </a:gs>
              </a:gsLst>
              <a:lin ang="5400000" scaled="1"/>
              <a:tileRect/>
            </a:gradFill>
            <a:ln w="6350">
              <a:solidFill>
                <a:srgbClr val="9E0E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:SolarPowerV9000</a:t>
              </a:r>
            </a:p>
            <a:p>
              <a:pPr algn="ctr"/>
              <a:r>
                <a:rPr lang="en-US" sz="800" dirty="0" err="1"/>
                <a:t>ont:SolarPanel</a:t>
              </a:r>
              <a:endParaRPr lang="en-US" sz="800" dirty="0"/>
            </a:p>
          </p:txBody>
        </p:sp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A3D6BDE4-DDC8-4D67-BE2B-EA2821C7F209}"/>
                </a:ext>
              </a:extLst>
            </p:cNvPr>
            <p:cNvSpPr/>
            <p:nvPr/>
          </p:nvSpPr>
          <p:spPr>
            <a:xfrm>
              <a:off x="6981669" y="5367485"/>
              <a:ext cx="1573469" cy="281363"/>
            </a:xfrm>
            <a:prstGeom prst="roundRect">
              <a:avLst/>
            </a:prstGeom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rgbClr val="DE147E"/>
                </a:gs>
              </a:gsLst>
              <a:lin ang="5400000" scaled="1"/>
              <a:tileRect/>
            </a:gradFill>
            <a:ln w="6350">
              <a:solidFill>
                <a:srgbClr val="9E0E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:</a:t>
              </a:r>
              <a:r>
                <a:rPr lang="en-US" sz="800" dirty="0" err="1">
                  <a:solidFill>
                    <a:schemeClr val="tx1"/>
                  </a:solidFill>
                </a:rPr>
                <a:t>NL_Eindhoven_InnovationAve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err="1"/>
                <a:t>ont:Street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5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jdelijke aanduiding voor inhoud 2">
            <a:extLst>
              <a:ext uri="{FF2B5EF4-FFF2-40B4-BE49-F238E27FC236}">
                <a16:creationId xmlns:a16="http://schemas.microsoft.com/office/drawing/2014/main" id="{577CA601-4D79-41DE-AD22-5FBB3198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Ontology </a:t>
            </a:r>
            <a:r>
              <a:rPr lang="en-US" dirty="0"/>
              <a:t>Formal representation	</a:t>
            </a:r>
            <a:r>
              <a:rPr lang="en-US" b="1" dirty="0"/>
              <a:t>Ontology </a:t>
            </a:r>
            <a:r>
              <a:rPr lang="en-US" dirty="0"/>
              <a:t>Instantiation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800" dirty="0"/>
              <a:t>Start the </a:t>
            </a:r>
            <a:r>
              <a:rPr lang="en-US" sz="800" b="1" dirty="0"/>
              <a:t>Slide Show</a:t>
            </a:r>
            <a:r>
              <a:rPr lang="en-US" sz="800" dirty="0"/>
              <a:t> to see the animated versions.</a:t>
            </a:r>
          </a:p>
          <a:p>
            <a:pPr marL="0" indent="0">
              <a:buNone/>
            </a:pPr>
            <a:r>
              <a:rPr lang="en-US" sz="800" dirty="0"/>
              <a:t>To find the animation scheme, go to </a:t>
            </a:r>
            <a:r>
              <a:rPr lang="en-US" sz="800" b="1" dirty="0"/>
              <a:t>Animations</a:t>
            </a:r>
            <a:r>
              <a:rPr lang="en-US" sz="800" dirty="0"/>
              <a:t> &gt; </a:t>
            </a:r>
            <a:r>
              <a:rPr lang="en-US" sz="800" b="1" dirty="0"/>
              <a:t>Animation Pane</a:t>
            </a:r>
            <a:r>
              <a:rPr lang="en-US" sz="800" dirty="0"/>
              <a:t>.</a:t>
            </a:r>
          </a:p>
          <a:p>
            <a:pPr marL="0" indent="0">
              <a:buNone/>
            </a:pPr>
            <a:r>
              <a:rPr lang="en-US" sz="800" dirty="0"/>
              <a:t>For text and the blocks, the </a:t>
            </a:r>
            <a:r>
              <a:rPr lang="en-US" sz="800" b="1" dirty="0"/>
              <a:t>Fade </a:t>
            </a:r>
            <a:r>
              <a:rPr lang="en-US" sz="800" dirty="0"/>
              <a:t>animation is used (Duration: 0,50s). For the arrows, </a:t>
            </a:r>
            <a:r>
              <a:rPr lang="en-US" sz="800" b="1" dirty="0"/>
              <a:t>Wipe </a:t>
            </a:r>
            <a:r>
              <a:rPr lang="en-US" sz="800" dirty="0"/>
              <a:t>is used (Duration: 0,50s, Effect Options: Direction should follow the main direction of the arrow).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8" name="Rechthoek 77">
            <a:extLst>
              <a:ext uri="{FF2B5EF4-FFF2-40B4-BE49-F238E27FC236}">
                <a16:creationId xmlns:a16="http://schemas.microsoft.com/office/drawing/2014/main" id="{77CC3EC7-FB04-4004-8662-268AD6CF5AB7}"/>
              </a:ext>
            </a:extLst>
          </p:cNvPr>
          <p:cNvSpPr/>
          <p:nvPr/>
        </p:nvSpPr>
        <p:spPr>
          <a:xfrm>
            <a:off x="838200" y="2263942"/>
            <a:ext cx="3328635" cy="13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Building information</a:t>
            </a:r>
            <a:endParaRPr lang="LID4096" sz="800" b="1" dirty="0">
              <a:solidFill>
                <a:schemeClr val="tx1"/>
              </a:solidFill>
            </a:endParaRPr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59305EAD-CB03-407B-84E4-AAFBEA13AA4C}"/>
              </a:ext>
            </a:extLst>
          </p:cNvPr>
          <p:cNvSpPr/>
          <p:nvPr/>
        </p:nvSpPr>
        <p:spPr>
          <a:xfrm>
            <a:off x="4575164" y="2263943"/>
            <a:ext cx="1519024" cy="1347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City information</a:t>
            </a:r>
            <a:endParaRPr lang="LID4096" sz="800" b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3922E8-8B1A-41FD-AAB8-CA7FD6C5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</a:t>
            </a:r>
            <a:r>
              <a:rPr lang="en-US" dirty="0"/>
              <a:t>Animated</a:t>
            </a:r>
            <a:endParaRPr lang="LID4096" b="1" dirty="0"/>
          </a:p>
        </p:txBody>
      </p:sp>
      <p:sp>
        <p:nvSpPr>
          <p:cNvPr id="28" name="Rechthoek: afgeronde hoeken 21">
            <a:extLst>
              <a:ext uri="{FF2B5EF4-FFF2-40B4-BE49-F238E27FC236}">
                <a16:creationId xmlns:a16="http://schemas.microsoft.com/office/drawing/2014/main" id="{4DE56700-5CBA-4FF1-8DBD-9263B4072A5E}"/>
              </a:ext>
            </a:extLst>
          </p:cNvPr>
          <p:cNvSpPr/>
          <p:nvPr/>
        </p:nvSpPr>
        <p:spPr>
          <a:xfrm>
            <a:off x="927558" y="2731177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ont:Roof</a:t>
            </a:r>
            <a:endParaRPr lang="en-US" sz="800" dirty="0"/>
          </a:p>
        </p:txBody>
      </p:sp>
      <p:sp>
        <p:nvSpPr>
          <p:cNvPr id="29" name="Rechthoek: afgeronde hoeken 21">
            <a:extLst>
              <a:ext uri="{FF2B5EF4-FFF2-40B4-BE49-F238E27FC236}">
                <a16:creationId xmlns:a16="http://schemas.microsoft.com/office/drawing/2014/main" id="{DD945F2B-72F6-47A9-AB35-9EFE21DFA68F}"/>
              </a:ext>
            </a:extLst>
          </p:cNvPr>
          <p:cNvSpPr/>
          <p:nvPr/>
        </p:nvSpPr>
        <p:spPr>
          <a:xfrm>
            <a:off x="2817095" y="2731177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ont:House</a:t>
            </a:r>
            <a:endParaRPr lang="en-US" sz="800" dirty="0"/>
          </a:p>
        </p:txBody>
      </p:sp>
      <p:sp>
        <p:nvSpPr>
          <p:cNvPr id="30" name="Rechthoek: afgeronde hoeken 21">
            <a:extLst>
              <a:ext uri="{FF2B5EF4-FFF2-40B4-BE49-F238E27FC236}">
                <a16:creationId xmlns:a16="http://schemas.microsoft.com/office/drawing/2014/main" id="{E2C77CE1-51DA-4531-858A-932DCBD72C9E}"/>
              </a:ext>
            </a:extLst>
          </p:cNvPr>
          <p:cNvSpPr/>
          <p:nvPr/>
        </p:nvSpPr>
        <p:spPr>
          <a:xfrm>
            <a:off x="4706632" y="2731177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ont:Street</a:t>
            </a:r>
            <a:endParaRPr lang="en-US" sz="800" dirty="0"/>
          </a:p>
        </p:txBody>
      </p:sp>
      <p:cxnSp>
        <p:nvCxnSpPr>
          <p:cNvPr id="32" name="Rechte verbindingslijn met pijl 14">
            <a:extLst>
              <a:ext uri="{FF2B5EF4-FFF2-40B4-BE49-F238E27FC236}">
                <a16:creationId xmlns:a16="http://schemas.microsoft.com/office/drawing/2014/main" id="{C07A2308-47B8-4410-9B7A-59C77EED0509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146469" y="2800021"/>
            <a:ext cx="670626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4" name="Rechte verbindingslijn met pijl 14">
            <a:extLst>
              <a:ext uri="{FF2B5EF4-FFF2-40B4-BE49-F238E27FC236}">
                <a16:creationId xmlns:a16="http://schemas.microsoft.com/office/drawing/2014/main" id="{42B79AC6-FBB4-407B-BC10-9AE59225877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036006" y="2800021"/>
            <a:ext cx="670626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8" name="Tekstvak 120">
            <a:extLst>
              <a:ext uri="{FF2B5EF4-FFF2-40B4-BE49-F238E27FC236}">
                <a16:creationId xmlns:a16="http://schemas.microsoft.com/office/drawing/2014/main" id="{C61C0BA4-AA71-4117-B8F9-6731AEB4370C}"/>
              </a:ext>
            </a:extLst>
          </p:cNvPr>
          <p:cNvSpPr txBox="1"/>
          <p:nvPr/>
        </p:nvSpPr>
        <p:spPr>
          <a:xfrm>
            <a:off x="1764443" y="2487669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ont:partOf</a:t>
            </a:r>
            <a:endParaRPr lang="en-NL" sz="800" dirty="0"/>
          </a:p>
        </p:txBody>
      </p:sp>
      <p:sp>
        <p:nvSpPr>
          <p:cNvPr id="55" name="Tekstvak 120">
            <a:extLst>
              <a:ext uri="{FF2B5EF4-FFF2-40B4-BE49-F238E27FC236}">
                <a16:creationId xmlns:a16="http://schemas.microsoft.com/office/drawing/2014/main" id="{39DCF456-5815-413E-83FE-F27DCB0C7C5E}"/>
              </a:ext>
            </a:extLst>
          </p:cNvPr>
          <p:cNvSpPr txBox="1"/>
          <p:nvPr/>
        </p:nvSpPr>
        <p:spPr>
          <a:xfrm>
            <a:off x="3653980" y="2488676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ont:isLocatedIn</a:t>
            </a:r>
            <a:endParaRPr lang="en-NL" sz="800" dirty="0"/>
          </a:p>
        </p:txBody>
      </p:sp>
      <p:sp>
        <p:nvSpPr>
          <p:cNvPr id="56" name="Rechthoek: afgeronde hoeken 21">
            <a:extLst>
              <a:ext uri="{FF2B5EF4-FFF2-40B4-BE49-F238E27FC236}">
                <a16:creationId xmlns:a16="http://schemas.microsoft.com/office/drawing/2014/main" id="{247005C4-37B7-4233-B000-E9B92DF2B8B1}"/>
              </a:ext>
            </a:extLst>
          </p:cNvPr>
          <p:cNvSpPr/>
          <p:nvPr/>
        </p:nvSpPr>
        <p:spPr>
          <a:xfrm>
            <a:off x="1872325" y="3340094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ont:SolarPanel</a:t>
            </a:r>
            <a:endParaRPr lang="en-US" sz="800" dirty="0"/>
          </a:p>
        </p:txBody>
      </p:sp>
      <p:cxnSp>
        <p:nvCxnSpPr>
          <p:cNvPr id="57" name="Rechte verbindingslijn met pijl 14">
            <a:extLst>
              <a:ext uri="{FF2B5EF4-FFF2-40B4-BE49-F238E27FC236}">
                <a16:creationId xmlns:a16="http://schemas.microsoft.com/office/drawing/2014/main" id="{B2FA7FC7-CD74-4CEE-95AE-6457E94ED876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1537014" y="2868865"/>
            <a:ext cx="944767" cy="471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Tekstvak 120">
            <a:extLst>
              <a:ext uri="{FF2B5EF4-FFF2-40B4-BE49-F238E27FC236}">
                <a16:creationId xmlns:a16="http://schemas.microsoft.com/office/drawing/2014/main" id="{4D1B16F9-BD3C-43FD-B046-6CCDEB53BBAB}"/>
              </a:ext>
            </a:extLst>
          </p:cNvPr>
          <p:cNvSpPr txBox="1"/>
          <p:nvPr/>
        </p:nvSpPr>
        <p:spPr>
          <a:xfrm>
            <a:off x="1046877" y="3001925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ont:hosts</a:t>
            </a:r>
            <a:endParaRPr lang="en-NL" sz="800" dirty="0"/>
          </a:p>
        </p:txBody>
      </p:sp>
      <p:cxnSp>
        <p:nvCxnSpPr>
          <p:cNvPr id="59" name="Rechte verbindingslijn met pijl 14">
            <a:extLst>
              <a:ext uri="{FF2B5EF4-FFF2-40B4-BE49-F238E27FC236}">
                <a16:creationId xmlns:a16="http://schemas.microsoft.com/office/drawing/2014/main" id="{5FCAAD01-2FB3-4D48-BDC8-6F9DA126E595}"/>
              </a:ext>
            </a:extLst>
          </p:cNvPr>
          <p:cNvCxnSpPr>
            <a:cxnSpLocks/>
            <a:stCxn id="56" idx="0"/>
            <a:endCxn id="29" idx="2"/>
          </p:cNvCxnSpPr>
          <p:nvPr/>
        </p:nvCxnSpPr>
        <p:spPr>
          <a:xfrm flipV="1">
            <a:off x="2481781" y="2868865"/>
            <a:ext cx="944770" cy="471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0" name="Tekstvak 120">
            <a:extLst>
              <a:ext uri="{FF2B5EF4-FFF2-40B4-BE49-F238E27FC236}">
                <a16:creationId xmlns:a16="http://schemas.microsoft.com/office/drawing/2014/main" id="{56732C65-22B4-4D5D-9E2B-E95C8D3682AA}"/>
              </a:ext>
            </a:extLst>
          </p:cNvPr>
          <p:cNvSpPr txBox="1"/>
          <p:nvPr/>
        </p:nvSpPr>
        <p:spPr>
          <a:xfrm>
            <a:off x="2809843" y="3001925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ont:suppliesEnergyTo</a:t>
            </a:r>
            <a:endParaRPr lang="en-NL" sz="800" dirty="0"/>
          </a:p>
        </p:txBody>
      </p:sp>
      <p:cxnSp>
        <p:nvCxnSpPr>
          <p:cNvPr id="74" name="Rechte verbindingslijn met pijl 73">
            <a:extLst>
              <a:ext uri="{FF2B5EF4-FFF2-40B4-BE49-F238E27FC236}">
                <a16:creationId xmlns:a16="http://schemas.microsoft.com/office/drawing/2014/main" id="{834D3AFB-5EFE-491C-8A94-18809774027C}"/>
              </a:ext>
            </a:extLst>
          </p:cNvPr>
          <p:cNvCxnSpPr>
            <a:cxnSpLocks/>
            <a:stCxn id="30" idx="2"/>
            <a:endCxn id="75" idx="0"/>
          </p:cNvCxnSpPr>
          <p:nvPr/>
        </p:nvCxnSpPr>
        <p:spPr>
          <a:xfrm>
            <a:off x="5316088" y="2868865"/>
            <a:ext cx="0" cy="465572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5" name="Rechthoek: afgeronde hoeken 21">
            <a:extLst>
              <a:ext uri="{FF2B5EF4-FFF2-40B4-BE49-F238E27FC236}">
                <a16:creationId xmlns:a16="http://schemas.microsoft.com/office/drawing/2014/main" id="{135733D3-CC40-4E09-869C-294DD207D02A}"/>
              </a:ext>
            </a:extLst>
          </p:cNvPr>
          <p:cNvSpPr/>
          <p:nvPr/>
        </p:nvSpPr>
        <p:spPr>
          <a:xfrm>
            <a:off x="4706632" y="3334437"/>
            <a:ext cx="1218911" cy="137688"/>
          </a:xfrm>
          <a:prstGeom prst="rect">
            <a:avLst/>
          </a:prstGeom>
          <a:solidFill>
            <a:schemeClr val="bg1"/>
          </a:solidFill>
          <a:ln w="6350">
            <a:solidFill>
              <a:srgbClr val="DE147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DE147E"/>
                </a:solidFill>
              </a:rPr>
              <a:t>“</a:t>
            </a:r>
            <a:r>
              <a:rPr lang="en-US" sz="800" dirty="0" err="1">
                <a:solidFill>
                  <a:srgbClr val="DE147E"/>
                </a:solidFill>
              </a:rPr>
              <a:t>InnovationAvenue</a:t>
            </a:r>
            <a:r>
              <a:rPr lang="en-US" sz="800" dirty="0">
                <a:solidFill>
                  <a:srgbClr val="DE147E"/>
                </a:solidFill>
              </a:rPr>
              <a:t>”</a:t>
            </a:r>
          </a:p>
        </p:txBody>
      </p:sp>
      <p:sp>
        <p:nvSpPr>
          <p:cNvPr id="76" name="Tekstvak 120">
            <a:extLst>
              <a:ext uri="{FF2B5EF4-FFF2-40B4-BE49-F238E27FC236}">
                <a16:creationId xmlns:a16="http://schemas.microsoft.com/office/drawing/2014/main" id="{65E596D3-B034-43F0-A315-1D94F87CC9F4}"/>
              </a:ext>
            </a:extLst>
          </p:cNvPr>
          <p:cNvSpPr txBox="1"/>
          <p:nvPr/>
        </p:nvSpPr>
        <p:spPr>
          <a:xfrm>
            <a:off x="4659511" y="2987191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ont:hasName</a:t>
            </a:r>
            <a:endParaRPr lang="en-NL" sz="800" dirty="0"/>
          </a:p>
        </p:txBody>
      </p:sp>
      <p:sp>
        <p:nvSpPr>
          <p:cNvPr id="117" name="Parallellogram 116">
            <a:extLst>
              <a:ext uri="{FF2B5EF4-FFF2-40B4-BE49-F238E27FC236}">
                <a16:creationId xmlns:a16="http://schemas.microsoft.com/office/drawing/2014/main" id="{F28BA060-12E3-4EDA-929F-0893F5589056}"/>
              </a:ext>
            </a:extLst>
          </p:cNvPr>
          <p:cNvSpPr/>
          <p:nvPr/>
        </p:nvSpPr>
        <p:spPr>
          <a:xfrm flipH="1">
            <a:off x="6437419" y="2695913"/>
            <a:ext cx="3328633" cy="1810139"/>
          </a:xfrm>
          <a:prstGeom prst="parallelogram">
            <a:avLst>
              <a:gd name="adj" fmla="val 11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26091BD-1A39-4406-B0A4-8138355E5679}"/>
              </a:ext>
            </a:extLst>
          </p:cNvPr>
          <p:cNvCxnSpPr>
            <a:stCxn id="117" idx="1"/>
            <a:endCxn id="117" idx="3"/>
          </p:cNvCxnSpPr>
          <p:nvPr/>
        </p:nvCxnSpPr>
        <p:spPr>
          <a:xfrm>
            <a:off x="7060906" y="2695913"/>
            <a:ext cx="2081659" cy="181013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ep 118">
            <a:extLst>
              <a:ext uri="{FF2B5EF4-FFF2-40B4-BE49-F238E27FC236}">
                <a16:creationId xmlns:a16="http://schemas.microsoft.com/office/drawing/2014/main" id="{40E4312B-B502-4446-9CF5-A6FE60A59483}"/>
              </a:ext>
            </a:extLst>
          </p:cNvPr>
          <p:cNvGrpSpPr/>
          <p:nvPr/>
        </p:nvGrpSpPr>
        <p:grpSpPr>
          <a:xfrm>
            <a:off x="8590459" y="2424536"/>
            <a:ext cx="2058182" cy="963837"/>
            <a:chOff x="7399176" y="4168000"/>
            <a:chExt cx="2058182" cy="963837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2FED619D-E7CE-4F44-84F8-F8F6E3DFCF1E}"/>
                </a:ext>
              </a:extLst>
            </p:cNvPr>
            <p:cNvSpPr/>
            <p:nvPr/>
          </p:nvSpPr>
          <p:spPr>
            <a:xfrm>
              <a:off x="8833853" y="4721289"/>
              <a:ext cx="623505" cy="4105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7" name="Rechthoek: afgeschuinde bovenhoeken 136">
              <a:extLst>
                <a:ext uri="{FF2B5EF4-FFF2-40B4-BE49-F238E27FC236}">
                  <a16:creationId xmlns:a16="http://schemas.microsoft.com/office/drawing/2014/main" id="{67C2CF1B-C9B9-44BA-B825-42B02DA72FED}"/>
                </a:ext>
              </a:extLst>
            </p:cNvPr>
            <p:cNvSpPr/>
            <p:nvPr/>
          </p:nvSpPr>
          <p:spPr>
            <a:xfrm>
              <a:off x="7399176" y="4168000"/>
              <a:ext cx="1434677" cy="963837"/>
            </a:xfrm>
            <a:prstGeom prst="snip2SameRect">
              <a:avLst>
                <a:gd name="adj1" fmla="val 3796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23" name="Tekstvak 120">
            <a:extLst>
              <a:ext uri="{FF2B5EF4-FFF2-40B4-BE49-F238E27FC236}">
                <a16:creationId xmlns:a16="http://schemas.microsoft.com/office/drawing/2014/main" id="{B944DCA0-512F-45AE-A73B-B35B9AE448EA}"/>
              </a:ext>
            </a:extLst>
          </p:cNvPr>
          <p:cNvSpPr txBox="1"/>
          <p:nvPr/>
        </p:nvSpPr>
        <p:spPr>
          <a:xfrm>
            <a:off x="8801353" y="2778640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ont:partOf</a:t>
            </a:r>
            <a:endParaRPr lang="en-NL" sz="800" dirty="0"/>
          </a:p>
        </p:txBody>
      </p:sp>
      <p:sp>
        <p:nvSpPr>
          <p:cNvPr id="124" name="Tekstvak 120">
            <a:extLst>
              <a:ext uri="{FF2B5EF4-FFF2-40B4-BE49-F238E27FC236}">
                <a16:creationId xmlns:a16="http://schemas.microsoft.com/office/drawing/2014/main" id="{B7875420-ADB0-4A8A-B85F-29433C20CF1B}"/>
              </a:ext>
            </a:extLst>
          </p:cNvPr>
          <p:cNvSpPr txBox="1"/>
          <p:nvPr/>
        </p:nvSpPr>
        <p:spPr>
          <a:xfrm>
            <a:off x="7310500" y="3069360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ont:isLocatedIn</a:t>
            </a:r>
            <a:endParaRPr lang="en-NL" sz="800" dirty="0"/>
          </a:p>
        </p:txBody>
      </p:sp>
      <p:sp>
        <p:nvSpPr>
          <p:cNvPr id="126" name="Tekstvak 120">
            <a:extLst>
              <a:ext uri="{FF2B5EF4-FFF2-40B4-BE49-F238E27FC236}">
                <a16:creationId xmlns:a16="http://schemas.microsoft.com/office/drawing/2014/main" id="{5CA20EA4-4E10-4EF6-BF8E-79D32134D4F6}"/>
              </a:ext>
            </a:extLst>
          </p:cNvPr>
          <p:cNvSpPr txBox="1"/>
          <p:nvPr/>
        </p:nvSpPr>
        <p:spPr>
          <a:xfrm>
            <a:off x="9199913" y="2263942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ont:hosts</a:t>
            </a:r>
            <a:endParaRPr lang="en-NL" sz="800" dirty="0"/>
          </a:p>
        </p:txBody>
      </p:sp>
      <p:sp>
        <p:nvSpPr>
          <p:cNvPr id="127" name="Tekstvak 120">
            <a:extLst>
              <a:ext uri="{FF2B5EF4-FFF2-40B4-BE49-F238E27FC236}">
                <a16:creationId xmlns:a16="http://schemas.microsoft.com/office/drawing/2014/main" id="{F81FB7E9-74DB-4EC8-A679-5F8E8057B6F9}"/>
              </a:ext>
            </a:extLst>
          </p:cNvPr>
          <p:cNvSpPr txBox="1"/>
          <p:nvPr/>
        </p:nvSpPr>
        <p:spPr>
          <a:xfrm>
            <a:off x="10112386" y="2729144"/>
            <a:ext cx="1183219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ont:suppliesEnergyTo</a:t>
            </a:r>
            <a:endParaRPr lang="en-NL" sz="800" dirty="0"/>
          </a:p>
        </p:txBody>
      </p:sp>
      <p:cxnSp>
        <p:nvCxnSpPr>
          <p:cNvPr id="128" name="Rechte verbindingslijn met pijl 127">
            <a:extLst>
              <a:ext uri="{FF2B5EF4-FFF2-40B4-BE49-F238E27FC236}">
                <a16:creationId xmlns:a16="http://schemas.microsoft.com/office/drawing/2014/main" id="{FC213B18-9D69-4D71-BBC0-8E69D4DC64CD}"/>
              </a:ext>
            </a:extLst>
          </p:cNvPr>
          <p:cNvCxnSpPr>
            <a:cxnSpLocks/>
            <a:stCxn id="141" idx="2"/>
            <a:endCxn id="129" idx="0"/>
          </p:cNvCxnSpPr>
          <p:nvPr/>
        </p:nvCxnSpPr>
        <p:spPr>
          <a:xfrm>
            <a:off x="7768404" y="3692505"/>
            <a:ext cx="1" cy="366865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29" name="Rechthoek: afgeronde hoeken 21">
            <a:extLst>
              <a:ext uri="{FF2B5EF4-FFF2-40B4-BE49-F238E27FC236}">
                <a16:creationId xmlns:a16="http://schemas.microsoft.com/office/drawing/2014/main" id="{CE0BA574-F5AE-4AEE-BFCF-CFA0DBCDD8C6}"/>
              </a:ext>
            </a:extLst>
          </p:cNvPr>
          <p:cNvSpPr/>
          <p:nvPr/>
        </p:nvSpPr>
        <p:spPr>
          <a:xfrm>
            <a:off x="7158949" y="4059370"/>
            <a:ext cx="1218911" cy="137688"/>
          </a:xfrm>
          <a:prstGeom prst="rect">
            <a:avLst/>
          </a:prstGeom>
          <a:solidFill>
            <a:schemeClr val="bg1"/>
          </a:solidFill>
          <a:ln w="6350">
            <a:solidFill>
              <a:srgbClr val="DE147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DE147E"/>
                </a:solidFill>
              </a:rPr>
              <a:t>“</a:t>
            </a:r>
            <a:r>
              <a:rPr lang="en-US" sz="800" dirty="0" err="1">
                <a:solidFill>
                  <a:srgbClr val="DE147E"/>
                </a:solidFill>
              </a:rPr>
              <a:t>InnovationAvenue</a:t>
            </a:r>
            <a:r>
              <a:rPr lang="en-US" sz="800" dirty="0">
                <a:solidFill>
                  <a:srgbClr val="DE147E"/>
                </a:solidFill>
              </a:rPr>
              <a:t>”</a:t>
            </a:r>
          </a:p>
        </p:txBody>
      </p:sp>
      <p:sp>
        <p:nvSpPr>
          <p:cNvPr id="130" name="Tekstvak 120">
            <a:extLst>
              <a:ext uri="{FF2B5EF4-FFF2-40B4-BE49-F238E27FC236}">
                <a16:creationId xmlns:a16="http://schemas.microsoft.com/office/drawing/2014/main" id="{357259FB-8224-4199-B714-2A2F7BC41112}"/>
              </a:ext>
            </a:extLst>
          </p:cNvPr>
          <p:cNvSpPr txBox="1"/>
          <p:nvPr/>
        </p:nvSpPr>
        <p:spPr>
          <a:xfrm>
            <a:off x="7111828" y="3712124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ont:hasName</a:t>
            </a:r>
            <a:endParaRPr lang="en-NL" sz="800" dirty="0"/>
          </a:p>
        </p:txBody>
      </p:sp>
      <p:cxnSp>
        <p:nvCxnSpPr>
          <p:cNvPr id="131" name="Verbindingslijn: gekromd 130">
            <a:extLst>
              <a:ext uri="{FF2B5EF4-FFF2-40B4-BE49-F238E27FC236}">
                <a16:creationId xmlns:a16="http://schemas.microsoft.com/office/drawing/2014/main" id="{F5D2BA69-ECE8-4EDE-BAC9-EAA8E40EBEC1}"/>
              </a:ext>
            </a:extLst>
          </p:cNvPr>
          <p:cNvCxnSpPr>
            <a:cxnSpLocks/>
            <a:stCxn id="138" idx="1"/>
            <a:endCxn id="141" idx="0"/>
          </p:cNvCxnSpPr>
          <p:nvPr/>
        </p:nvCxnSpPr>
        <p:spPr>
          <a:xfrm rot="10800000" flipV="1">
            <a:off x="7768404" y="3296546"/>
            <a:ext cx="1109788" cy="11459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ingslijn: gekromd 131">
            <a:extLst>
              <a:ext uri="{FF2B5EF4-FFF2-40B4-BE49-F238E27FC236}">
                <a16:creationId xmlns:a16="http://schemas.microsoft.com/office/drawing/2014/main" id="{A882E685-2084-4ACA-A5FF-5E186FFC7F12}"/>
              </a:ext>
            </a:extLst>
          </p:cNvPr>
          <p:cNvCxnSpPr>
            <a:cxnSpLocks/>
            <a:stCxn id="140" idx="2"/>
            <a:endCxn id="138" idx="3"/>
          </p:cNvCxnSpPr>
          <p:nvPr/>
        </p:nvCxnSpPr>
        <p:spPr>
          <a:xfrm rot="5400000">
            <a:off x="10091111" y="2643311"/>
            <a:ext cx="659227" cy="64724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Rechte verbindingslijn met pijl 14">
            <a:extLst>
              <a:ext uri="{FF2B5EF4-FFF2-40B4-BE49-F238E27FC236}">
                <a16:creationId xmlns:a16="http://schemas.microsoft.com/office/drawing/2014/main" id="{D80D336C-A2DB-427D-8281-A39A096EF402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9320647" y="2496638"/>
            <a:ext cx="814242" cy="8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4" name="Parallellogram 133">
            <a:extLst>
              <a:ext uri="{FF2B5EF4-FFF2-40B4-BE49-F238E27FC236}">
                <a16:creationId xmlns:a16="http://schemas.microsoft.com/office/drawing/2014/main" id="{78BB5AD8-4680-4AE4-8DDE-33D7FA0D242A}"/>
              </a:ext>
            </a:extLst>
          </p:cNvPr>
          <p:cNvSpPr/>
          <p:nvPr/>
        </p:nvSpPr>
        <p:spPr>
          <a:xfrm flipH="1">
            <a:off x="9634688" y="2455140"/>
            <a:ext cx="364420" cy="303566"/>
          </a:xfrm>
          <a:prstGeom prst="parallelogram">
            <a:avLst>
              <a:gd name="adj" fmla="val 8461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5" name="Verbindingslijn: gekromd 134">
            <a:extLst>
              <a:ext uri="{FF2B5EF4-FFF2-40B4-BE49-F238E27FC236}">
                <a16:creationId xmlns:a16="http://schemas.microsoft.com/office/drawing/2014/main" id="{4EF51A1F-9AB5-4BBD-9504-FC9FB28F1CFD}"/>
              </a:ext>
            </a:extLst>
          </p:cNvPr>
          <p:cNvCxnSpPr>
            <a:cxnSpLocks/>
            <a:stCxn id="139" idx="2"/>
            <a:endCxn id="138" idx="0"/>
          </p:cNvCxnSpPr>
          <p:nvPr/>
        </p:nvCxnSpPr>
        <p:spPr>
          <a:xfrm rot="16200000" flipH="1">
            <a:off x="8592713" y="2260928"/>
            <a:ext cx="518461" cy="127141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hthoek: afgeronde hoeken 137">
            <a:extLst>
              <a:ext uri="{FF2B5EF4-FFF2-40B4-BE49-F238E27FC236}">
                <a16:creationId xmlns:a16="http://schemas.microsoft.com/office/drawing/2014/main" id="{FF2A700D-C34C-4A0B-B7C3-E879993BFC4A}"/>
              </a:ext>
            </a:extLst>
          </p:cNvPr>
          <p:cNvSpPr/>
          <p:nvPr/>
        </p:nvSpPr>
        <p:spPr>
          <a:xfrm>
            <a:off x="8878192" y="3155864"/>
            <a:ext cx="1218911" cy="281363"/>
          </a:xfrm>
          <a:prstGeom prst="roundRect">
            <a:avLst/>
          </a:prstGeom>
          <a:gradFill flip="none" rotWithShape="1">
            <a:gsLst>
              <a:gs pos="50000">
                <a:schemeClr val="accent1">
                  <a:lumMod val="5000"/>
                  <a:lumOff val="95000"/>
                </a:schemeClr>
              </a:gs>
              <a:gs pos="50000">
                <a:srgbClr val="DE147E"/>
              </a:gs>
            </a:gsLst>
            <a:lin ang="5400000" scaled="1"/>
            <a:tileRect/>
          </a:gradFill>
          <a:ln w="6350">
            <a:solidFill>
              <a:srgbClr val="9E0E5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:</a:t>
            </a:r>
            <a:r>
              <a:rPr lang="en-US" sz="800" dirty="0" err="1">
                <a:solidFill>
                  <a:schemeClr val="tx1"/>
                </a:solidFill>
              </a:rPr>
              <a:t>JohnDoesHouse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err="1"/>
              <a:t>ont:House</a:t>
            </a:r>
            <a:endParaRPr lang="en-US" sz="800" dirty="0"/>
          </a:p>
        </p:txBody>
      </p:sp>
      <p:sp>
        <p:nvSpPr>
          <p:cNvPr id="139" name="Rechthoek: afgeronde hoeken 138">
            <a:extLst>
              <a:ext uri="{FF2B5EF4-FFF2-40B4-BE49-F238E27FC236}">
                <a16:creationId xmlns:a16="http://schemas.microsoft.com/office/drawing/2014/main" id="{6C3D5AAB-03E4-4050-90A2-7F01911C0FA8}"/>
              </a:ext>
            </a:extLst>
          </p:cNvPr>
          <p:cNvSpPr/>
          <p:nvPr/>
        </p:nvSpPr>
        <p:spPr>
          <a:xfrm>
            <a:off x="7111828" y="2356040"/>
            <a:ext cx="2208819" cy="281363"/>
          </a:xfrm>
          <a:prstGeom prst="roundRect">
            <a:avLst/>
          </a:prstGeom>
          <a:gradFill flip="none" rotWithShape="1">
            <a:gsLst>
              <a:gs pos="50000">
                <a:schemeClr val="accent1">
                  <a:lumMod val="5000"/>
                  <a:lumOff val="95000"/>
                </a:schemeClr>
              </a:gs>
              <a:gs pos="50000">
                <a:srgbClr val="DE147E"/>
              </a:gs>
            </a:gsLst>
            <a:lin ang="5400000" scaled="1"/>
            <a:tileRect/>
          </a:gradFill>
          <a:ln w="6350">
            <a:solidFill>
              <a:srgbClr val="9E0E5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:roof_d576136d-a0bf-4ebc-8644-d1110b3a9274 </a:t>
            </a:r>
            <a:r>
              <a:rPr lang="en-US" sz="800" dirty="0" err="1"/>
              <a:t>ont:Roof</a:t>
            </a:r>
            <a:endParaRPr lang="en-US" sz="800" dirty="0"/>
          </a:p>
        </p:txBody>
      </p:sp>
      <p:sp>
        <p:nvSpPr>
          <p:cNvPr id="140" name="Rechthoek: afgeronde hoeken 139">
            <a:extLst>
              <a:ext uri="{FF2B5EF4-FFF2-40B4-BE49-F238E27FC236}">
                <a16:creationId xmlns:a16="http://schemas.microsoft.com/office/drawing/2014/main" id="{B6F4BBEA-3CBA-4438-A4DB-6087AB6A2B2C}"/>
              </a:ext>
            </a:extLst>
          </p:cNvPr>
          <p:cNvSpPr/>
          <p:nvPr/>
        </p:nvSpPr>
        <p:spPr>
          <a:xfrm>
            <a:off x="10134889" y="2355956"/>
            <a:ext cx="1218911" cy="281363"/>
          </a:xfrm>
          <a:prstGeom prst="roundRect">
            <a:avLst/>
          </a:prstGeom>
          <a:gradFill flip="none" rotWithShape="1">
            <a:gsLst>
              <a:gs pos="50000">
                <a:schemeClr val="accent1">
                  <a:lumMod val="5000"/>
                  <a:lumOff val="95000"/>
                </a:schemeClr>
              </a:gs>
              <a:gs pos="50000">
                <a:srgbClr val="DE147E"/>
              </a:gs>
            </a:gsLst>
            <a:lin ang="5400000" scaled="1"/>
            <a:tileRect/>
          </a:gradFill>
          <a:ln w="6350">
            <a:solidFill>
              <a:srgbClr val="9E0E5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:SolarPowerV9000</a:t>
            </a:r>
          </a:p>
          <a:p>
            <a:pPr algn="ctr"/>
            <a:r>
              <a:rPr lang="en-US" sz="800" dirty="0" err="1"/>
              <a:t>ont:SolarPanel</a:t>
            </a:r>
            <a:endParaRPr lang="en-US" sz="800" dirty="0"/>
          </a:p>
        </p:txBody>
      </p:sp>
      <p:sp>
        <p:nvSpPr>
          <p:cNvPr id="141" name="Rechthoek: afgeronde hoeken 140">
            <a:extLst>
              <a:ext uri="{FF2B5EF4-FFF2-40B4-BE49-F238E27FC236}">
                <a16:creationId xmlns:a16="http://schemas.microsoft.com/office/drawing/2014/main" id="{A3D6BDE4-DDC8-4D67-BE2B-EA2821C7F209}"/>
              </a:ext>
            </a:extLst>
          </p:cNvPr>
          <p:cNvSpPr/>
          <p:nvPr/>
        </p:nvSpPr>
        <p:spPr>
          <a:xfrm>
            <a:off x="6981669" y="3411142"/>
            <a:ext cx="1573469" cy="281363"/>
          </a:xfrm>
          <a:prstGeom prst="roundRect">
            <a:avLst/>
          </a:prstGeom>
          <a:gradFill flip="none" rotWithShape="1">
            <a:gsLst>
              <a:gs pos="50000">
                <a:schemeClr val="accent1">
                  <a:lumMod val="5000"/>
                  <a:lumOff val="95000"/>
                </a:schemeClr>
              </a:gs>
              <a:gs pos="50000">
                <a:srgbClr val="DE147E"/>
              </a:gs>
            </a:gsLst>
            <a:lin ang="5400000" scaled="1"/>
            <a:tileRect/>
          </a:gradFill>
          <a:ln w="6350">
            <a:solidFill>
              <a:srgbClr val="9E0E5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:</a:t>
            </a:r>
            <a:r>
              <a:rPr lang="en-US" sz="800" dirty="0" err="1">
                <a:solidFill>
                  <a:schemeClr val="tx1"/>
                </a:solidFill>
              </a:rPr>
              <a:t>NL_Eindhoven_InnovationAve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err="1"/>
              <a:t>ont:Street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631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7" grpId="0" animBg="1"/>
      <p:bldP spid="28" grpId="0" animBg="1"/>
      <p:bldP spid="29" grpId="0" animBg="1"/>
      <p:bldP spid="30" grpId="0" animBg="1"/>
      <p:bldP spid="38" grpId="0"/>
      <p:bldP spid="55" grpId="0"/>
      <p:bldP spid="56" grpId="0" animBg="1"/>
      <p:bldP spid="58" grpId="0"/>
      <p:bldP spid="60" grpId="0"/>
      <p:bldP spid="75" grpId="0" animBg="1"/>
      <p:bldP spid="76" grpId="0"/>
      <p:bldP spid="117" grpId="0" animBg="1"/>
      <p:bldP spid="123" grpId="0"/>
      <p:bldP spid="124" grpId="0"/>
      <p:bldP spid="126" grpId="0"/>
      <p:bldP spid="127" grpId="0"/>
      <p:bldP spid="129" grpId="0" animBg="1"/>
      <p:bldP spid="130" grpId="0"/>
      <p:bldP spid="134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6BB9-7452-46F8-B50B-3324FA215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ONTOLOGY DESIGN TEMPLATE</a:t>
            </a:r>
            <a:endParaRPr lang="LID4096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FEA098-8FB3-45DB-B828-E8A2EBDB4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This template was created by Alex Donkers, Eindhoven University of Technology. </a:t>
            </a:r>
          </a:p>
          <a:p>
            <a:r>
              <a:rPr lang="en-US" dirty="0">
                <a:solidFill>
                  <a:srgbClr val="DE147E"/>
                </a:solidFill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a.j.a.donkers@tue.nl</a:t>
            </a:r>
            <a:endParaRPr lang="en-US" dirty="0">
              <a:solidFill>
                <a:srgbClr val="DE147E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DE147E"/>
                </a:solidFill>
                <a:latin typeface="+mj-lt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https://www.tue.nl/en/research/researchers/alex-donkers/</a:t>
            </a:r>
            <a:endParaRPr lang="en-US" dirty="0">
              <a:solidFill>
                <a:srgbClr val="DE147E"/>
              </a:solidFill>
              <a:latin typeface="+mj-lt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Tijdelijke aanduiding voor inhoud 6">
            <a:extLst>
              <a:ext uri="{FF2B5EF4-FFF2-40B4-BE49-F238E27FC236}">
                <a16:creationId xmlns:a16="http://schemas.microsoft.com/office/drawing/2014/main" id="{A9A645D1-8CDF-49FA-89A9-5FB3608B9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17" y="6006704"/>
            <a:ext cx="1264565" cy="851296"/>
          </a:xfrm>
          <a:prstGeom prst="rect">
            <a:avLst/>
          </a:prstGeom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E00366B0-6CAA-48BA-944D-7BCDC16B4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8" y="6148938"/>
            <a:ext cx="2077783" cy="56682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65438F0-B81D-4240-878C-000E94E16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59" y="6091832"/>
            <a:ext cx="681040" cy="6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1417-5B41-42AA-8291-A4EB4CFE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Ontology engineering cycle</a:t>
            </a:r>
            <a:endParaRPr lang="LID4096" b="1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9ECDEAE-8678-4CA7-936F-0F69E2B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77563"/>
            <a:ext cx="7911754" cy="3102873"/>
          </a:xfrm>
          <a:prstGeom prst="rect">
            <a:avLst/>
          </a:prstGeom>
        </p:spPr>
      </p:pic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70849E21-0662-4540-8924-89D059C52F07}"/>
              </a:ext>
            </a:extLst>
          </p:cNvPr>
          <p:cNvSpPr txBox="1">
            <a:spLocks/>
          </p:cNvSpPr>
          <p:nvPr/>
        </p:nvSpPr>
        <p:spPr>
          <a:xfrm>
            <a:off x="9003322" y="1877563"/>
            <a:ext cx="23504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1" dirty="0"/>
              <a:t>Ontology editor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DE147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https://protege.stanford.edu/</a:t>
            </a:r>
          </a:p>
          <a:p>
            <a:pPr marL="0" indent="0">
              <a:buNone/>
            </a:pPr>
            <a:r>
              <a:rPr lang="en-US" sz="800" b="1" dirty="0"/>
              <a:t>Ontology validator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DE147E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https://oops.linkeddata.es/</a:t>
            </a:r>
            <a:endParaRPr lang="en-US" sz="800" dirty="0">
              <a:solidFill>
                <a:srgbClr val="DE147E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800" b="1" dirty="0"/>
              <a:t>Turtle validator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DE147E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http://ttl.summerofcode.be/</a:t>
            </a:r>
            <a:endParaRPr lang="en-US" sz="800" dirty="0">
              <a:solidFill>
                <a:srgbClr val="DE147E"/>
              </a:solidFill>
            </a:endParaRPr>
          </a:p>
          <a:p>
            <a:pPr marL="0" indent="0">
              <a:buNone/>
            </a:pPr>
            <a:r>
              <a:rPr lang="en-US" sz="800" b="1" dirty="0"/>
              <a:t>Register your prefix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DE147E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https://www.prefix.cc</a:t>
            </a:r>
            <a:endParaRPr lang="en-US" sz="800" dirty="0">
              <a:solidFill>
                <a:srgbClr val="DE147E"/>
              </a:solidFill>
            </a:endParaRPr>
          </a:p>
          <a:p>
            <a:pPr marL="0" indent="0">
              <a:buNone/>
            </a:pPr>
            <a:r>
              <a:rPr lang="en-US" sz="800" b="1" dirty="0"/>
              <a:t>Register your w3id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DE147E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https://github.com/perma-id/w3id.org</a:t>
            </a:r>
            <a:endParaRPr lang="en-US" sz="800" dirty="0">
              <a:solidFill>
                <a:srgbClr val="DE147E"/>
              </a:solidFill>
            </a:endParaRPr>
          </a:p>
          <a:p>
            <a:pPr marL="0" indent="0">
              <a:buNone/>
            </a:pPr>
            <a:r>
              <a:rPr lang="en-US" sz="800" b="1" dirty="0"/>
              <a:t>Create html documentation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DE147E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https://dgarijo.github.io/Widoco/</a:t>
            </a:r>
            <a:endParaRPr lang="en-US" sz="800" dirty="0">
              <a:solidFill>
                <a:srgbClr val="DE147E"/>
              </a:solidFill>
            </a:endParaRPr>
          </a:p>
          <a:p>
            <a:pPr marL="0" indent="0">
              <a:buNone/>
            </a:pPr>
            <a:r>
              <a:rPr lang="en-US" sz="800" b="1" dirty="0"/>
              <a:t>SPARQL visualizer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DE147E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https://madsholten.github.io/sparql-visualizer/</a:t>
            </a:r>
            <a:endParaRPr lang="en-US" sz="800" dirty="0">
              <a:solidFill>
                <a:srgbClr val="DE147E"/>
              </a:solidFill>
            </a:endParaRP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2509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1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6BB9-7452-46F8-B50B-3324FA215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IDEAS</a:t>
            </a:r>
            <a:endParaRPr lang="LID4096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FEA098-8FB3-45DB-B828-E8A2EBDB4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endParaRPr lang="LID4096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0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1417-5B41-42AA-8291-A4EB4CFE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2022-01-01 </a:t>
            </a:r>
            <a:r>
              <a:rPr lang="en-US" b="1" dirty="0"/>
              <a:t>Brainstorm meeting</a:t>
            </a:r>
            <a:endParaRPr lang="LID4096" b="1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DF9D59D5-D6EA-4012-9341-8363514B47A3}"/>
              </a:ext>
            </a:extLst>
          </p:cNvPr>
          <p:cNvSpPr/>
          <p:nvPr/>
        </p:nvSpPr>
        <p:spPr>
          <a:xfrm>
            <a:off x="1699253" y="2389643"/>
            <a:ext cx="3899627" cy="1428933"/>
          </a:xfrm>
          <a:custGeom>
            <a:avLst/>
            <a:gdLst>
              <a:gd name="connsiteX0" fmla="*/ 0 w 3899627"/>
              <a:gd name="connsiteY0" fmla="*/ 714467 h 1428933"/>
              <a:gd name="connsiteX1" fmla="*/ 1949814 w 3899627"/>
              <a:gd name="connsiteY1" fmla="*/ 0 h 1428933"/>
              <a:gd name="connsiteX2" fmla="*/ 3899628 w 3899627"/>
              <a:gd name="connsiteY2" fmla="*/ 714467 h 1428933"/>
              <a:gd name="connsiteX3" fmla="*/ 1949814 w 3899627"/>
              <a:gd name="connsiteY3" fmla="*/ 1428934 h 1428933"/>
              <a:gd name="connsiteX4" fmla="*/ 0 w 3899627"/>
              <a:gd name="connsiteY4" fmla="*/ 714467 h 142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9627" h="1428933" extrusionOk="0">
                <a:moveTo>
                  <a:pt x="0" y="714467"/>
                </a:moveTo>
                <a:cubicBezTo>
                  <a:pt x="-20558" y="444287"/>
                  <a:pt x="877603" y="205541"/>
                  <a:pt x="1949814" y="0"/>
                </a:cubicBezTo>
                <a:cubicBezTo>
                  <a:pt x="3091203" y="-34183"/>
                  <a:pt x="3983411" y="278923"/>
                  <a:pt x="3899628" y="714467"/>
                </a:cubicBezTo>
                <a:cubicBezTo>
                  <a:pt x="4051336" y="1074904"/>
                  <a:pt x="3018107" y="1623755"/>
                  <a:pt x="1949814" y="1428934"/>
                </a:cubicBezTo>
                <a:cubicBezTo>
                  <a:pt x="900067" y="1471875"/>
                  <a:pt x="-26390" y="1081805"/>
                  <a:pt x="0" y="714467"/>
                </a:cubicBezTo>
                <a:close/>
              </a:path>
            </a:pathLst>
          </a:custGeom>
          <a:noFill/>
          <a:ln w="28575">
            <a:solidFill>
              <a:srgbClr val="9E0E59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hthoek: afgeronde hoeken 21">
            <a:extLst>
              <a:ext uri="{FF2B5EF4-FFF2-40B4-BE49-F238E27FC236}">
                <a16:creationId xmlns:a16="http://schemas.microsoft.com/office/drawing/2014/main" id="{4354C919-6EF6-48F6-B141-15B04A4F30E9}"/>
              </a:ext>
            </a:extLst>
          </p:cNvPr>
          <p:cNvSpPr/>
          <p:nvPr/>
        </p:nvSpPr>
        <p:spPr>
          <a:xfrm>
            <a:off x="2258806" y="2916631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ont:Class1</a:t>
            </a:r>
          </a:p>
        </p:txBody>
      </p:sp>
      <p:sp>
        <p:nvSpPr>
          <p:cNvPr id="6" name="Rechthoek: afgeronde hoeken 21">
            <a:extLst>
              <a:ext uri="{FF2B5EF4-FFF2-40B4-BE49-F238E27FC236}">
                <a16:creationId xmlns:a16="http://schemas.microsoft.com/office/drawing/2014/main" id="{9CDC2F27-E925-4165-810D-8D47CDECE883}"/>
              </a:ext>
            </a:extLst>
          </p:cNvPr>
          <p:cNvSpPr/>
          <p:nvPr/>
        </p:nvSpPr>
        <p:spPr>
          <a:xfrm>
            <a:off x="4148343" y="2916631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ont:Class2</a:t>
            </a:r>
          </a:p>
        </p:txBody>
      </p:sp>
      <p:sp>
        <p:nvSpPr>
          <p:cNvPr id="7" name="Rechthoek: afgeronde hoeken 21">
            <a:extLst>
              <a:ext uri="{FF2B5EF4-FFF2-40B4-BE49-F238E27FC236}">
                <a16:creationId xmlns:a16="http://schemas.microsoft.com/office/drawing/2014/main" id="{7DDFF920-8F83-4659-8980-280BA2B5B2D3}"/>
              </a:ext>
            </a:extLst>
          </p:cNvPr>
          <p:cNvSpPr/>
          <p:nvPr/>
        </p:nvSpPr>
        <p:spPr>
          <a:xfrm>
            <a:off x="6037880" y="2916631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ont:Class3</a:t>
            </a:r>
          </a:p>
        </p:txBody>
      </p:sp>
      <p:cxnSp>
        <p:nvCxnSpPr>
          <p:cNvPr id="8" name="Rechte verbindingslijn met pijl 14">
            <a:extLst>
              <a:ext uri="{FF2B5EF4-FFF2-40B4-BE49-F238E27FC236}">
                <a16:creationId xmlns:a16="http://schemas.microsoft.com/office/drawing/2014/main" id="{F2BA7AD3-9218-4317-826F-EC818242557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77717" y="2985475"/>
            <a:ext cx="670626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" name="Rechte verbindingslijn met pijl 14">
            <a:extLst>
              <a:ext uri="{FF2B5EF4-FFF2-40B4-BE49-F238E27FC236}">
                <a16:creationId xmlns:a16="http://schemas.microsoft.com/office/drawing/2014/main" id="{9A9F6E4D-B0C2-42F7-9DC5-6AD9E1916DE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67254" y="2985475"/>
            <a:ext cx="670626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" name="Tekstvak 120">
            <a:extLst>
              <a:ext uri="{FF2B5EF4-FFF2-40B4-BE49-F238E27FC236}">
                <a16:creationId xmlns:a16="http://schemas.microsoft.com/office/drawing/2014/main" id="{768CC571-1ED4-47FF-A012-1CAD36D40307}"/>
              </a:ext>
            </a:extLst>
          </p:cNvPr>
          <p:cNvSpPr txBox="1"/>
          <p:nvPr/>
        </p:nvSpPr>
        <p:spPr>
          <a:xfrm>
            <a:off x="3095691" y="2673123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ont:objectProperty2</a:t>
            </a:r>
            <a:endParaRPr lang="en-NL" sz="800" dirty="0"/>
          </a:p>
        </p:txBody>
      </p:sp>
      <p:sp>
        <p:nvSpPr>
          <p:cNvPr id="11" name="Tekstvak 120">
            <a:extLst>
              <a:ext uri="{FF2B5EF4-FFF2-40B4-BE49-F238E27FC236}">
                <a16:creationId xmlns:a16="http://schemas.microsoft.com/office/drawing/2014/main" id="{7DF58888-1E36-4291-8B84-558B5429F4D9}"/>
              </a:ext>
            </a:extLst>
          </p:cNvPr>
          <p:cNvSpPr txBox="1"/>
          <p:nvPr/>
        </p:nvSpPr>
        <p:spPr>
          <a:xfrm>
            <a:off x="4985228" y="2674130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ont:objectProperty3</a:t>
            </a:r>
            <a:endParaRPr lang="en-NL" sz="800" dirty="0"/>
          </a:p>
        </p:txBody>
      </p:sp>
      <p:sp>
        <p:nvSpPr>
          <p:cNvPr id="12" name="Rechthoek: afgeronde hoeken 21">
            <a:extLst>
              <a:ext uri="{FF2B5EF4-FFF2-40B4-BE49-F238E27FC236}">
                <a16:creationId xmlns:a16="http://schemas.microsoft.com/office/drawing/2014/main" id="{E7AF3B89-C7F9-42C4-905D-CD4E07BE33CE}"/>
              </a:ext>
            </a:extLst>
          </p:cNvPr>
          <p:cNvSpPr/>
          <p:nvPr/>
        </p:nvSpPr>
        <p:spPr>
          <a:xfrm>
            <a:off x="3203573" y="3525548"/>
            <a:ext cx="1218911" cy="137688"/>
          </a:xfrm>
          <a:prstGeom prst="roundRect">
            <a:avLst/>
          </a:prstGeom>
          <a:solidFill>
            <a:srgbClr val="DE147E"/>
          </a:solidFill>
          <a:ln w="6350">
            <a:solidFill>
              <a:srgbClr val="9E0E5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ont:Class4</a:t>
            </a:r>
          </a:p>
        </p:txBody>
      </p:sp>
      <p:sp>
        <p:nvSpPr>
          <p:cNvPr id="13" name="Tekstvak 120">
            <a:extLst>
              <a:ext uri="{FF2B5EF4-FFF2-40B4-BE49-F238E27FC236}">
                <a16:creationId xmlns:a16="http://schemas.microsoft.com/office/drawing/2014/main" id="{911CB758-EA1C-49F7-9C7B-163EEC81004C}"/>
              </a:ext>
            </a:extLst>
          </p:cNvPr>
          <p:cNvSpPr txBox="1"/>
          <p:nvPr/>
        </p:nvSpPr>
        <p:spPr>
          <a:xfrm rot="20700000">
            <a:off x="480673" y="2346004"/>
            <a:ext cx="360314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DE147E"/>
                </a:solidFill>
                <a:latin typeface="Comic Sans MS" panose="030F0702030302020204" pitchFamily="66" charset="0"/>
              </a:rPr>
              <a:t>How to deal with problem x?</a:t>
            </a:r>
          </a:p>
        </p:txBody>
      </p:sp>
      <p:cxnSp>
        <p:nvCxnSpPr>
          <p:cNvPr id="14" name="Rechte verbindingslijn met pijl 14">
            <a:extLst>
              <a:ext uri="{FF2B5EF4-FFF2-40B4-BE49-F238E27FC236}">
                <a16:creationId xmlns:a16="http://schemas.microsoft.com/office/drawing/2014/main" id="{DCAFAC27-266B-4888-BF55-08A56F76878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868262" y="3054319"/>
            <a:ext cx="944767" cy="471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" name="Tekstvak 120">
            <a:extLst>
              <a:ext uri="{FF2B5EF4-FFF2-40B4-BE49-F238E27FC236}">
                <a16:creationId xmlns:a16="http://schemas.microsoft.com/office/drawing/2014/main" id="{0679309F-8277-480D-89D6-E096197E3B5F}"/>
              </a:ext>
            </a:extLst>
          </p:cNvPr>
          <p:cNvSpPr txBox="1"/>
          <p:nvPr/>
        </p:nvSpPr>
        <p:spPr>
          <a:xfrm>
            <a:off x="2378352" y="3205604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ont:objectProperty1</a:t>
            </a:r>
            <a:endParaRPr lang="en-NL" sz="800" dirty="0"/>
          </a:p>
        </p:txBody>
      </p:sp>
      <p:cxnSp>
        <p:nvCxnSpPr>
          <p:cNvPr id="16" name="Rechte verbindingslijn met pijl 14">
            <a:extLst>
              <a:ext uri="{FF2B5EF4-FFF2-40B4-BE49-F238E27FC236}">
                <a16:creationId xmlns:a16="http://schemas.microsoft.com/office/drawing/2014/main" id="{BC4C191E-9332-494D-96BC-6FB732FEDE8A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3813029" y="3054319"/>
            <a:ext cx="944770" cy="471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7" name="Tekstvak 120">
            <a:extLst>
              <a:ext uri="{FF2B5EF4-FFF2-40B4-BE49-F238E27FC236}">
                <a16:creationId xmlns:a16="http://schemas.microsoft.com/office/drawing/2014/main" id="{5F2D2B80-C327-4783-B1C0-0AC0F835D9F0}"/>
              </a:ext>
            </a:extLst>
          </p:cNvPr>
          <p:cNvSpPr txBox="1"/>
          <p:nvPr/>
        </p:nvSpPr>
        <p:spPr>
          <a:xfrm>
            <a:off x="4142468" y="3123162"/>
            <a:ext cx="1434677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ont:objectProperty4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6864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1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6BB9-7452-46F8-B50B-3324FA215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ONTOLOGY NAME V0.1</a:t>
            </a:r>
            <a:endParaRPr lang="LID4096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FEA098-8FB3-45DB-B828-E8A2EBDB4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Author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  <a:endParaRPr lang="LID4096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2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1417-5B41-42AA-8291-A4EB4CFE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Ontology name</a:t>
            </a:r>
            <a:endParaRPr lang="LID4096" b="1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18098909-EE67-4011-8212-B7218997208C}"/>
              </a:ext>
            </a:extLst>
          </p:cNvPr>
          <p:cNvGrpSpPr/>
          <p:nvPr/>
        </p:nvGrpSpPr>
        <p:grpSpPr>
          <a:xfrm>
            <a:off x="838200" y="1825625"/>
            <a:ext cx="1643744" cy="707886"/>
            <a:chOff x="838200" y="1825625"/>
            <a:chExt cx="1643744" cy="707886"/>
          </a:xfrm>
        </p:grpSpPr>
        <p:cxnSp>
          <p:nvCxnSpPr>
            <p:cNvPr id="4" name="Rechte verbindingslijn met pijl 14">
              <a:extLst>
                <a:ext uri="{FF2B5EF4-FFF2-40B4-BE49-F238E27FC236}">
                  <a16:creationId xmlns:a16="http://schemas.microsoft.com/office/drawing/2014/main" id="{B074BC48-90FF-46D0-9C1B-401259EAC358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1944362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Rechte verbindingslijn met pijl 14">
              <a:extLst>
                <a:ext uri="{FF2B5EF4-FFF2-40B4-BE49-F238E27FC236}">
                  <a16:creationId xmlns:a16="http://schemas.microsoft.com/office/drawing/2014/main" id="{5315BB1B-E54B-475B-9035-9EB0ED7F0AD9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2067939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6" name="Tekstvak 120">
              <a:extLst>
                <a:ext uri="{FF2B5EF4-FFF2-40B4-BE49-F238E27FC236}">
                  <a16:creationId xmlns:a16="http://schemas.microsoft.com/office/drawing/2014/main" id="{D2908F85-E419-4486-B057-6D8D96863F9E}"/>
                </a:ext>
              </a:extLst>
            </p:cNvPr>
            <p:cNvSpPr txBox="1"/>
            <p:nvPr/>
          </p:nvSpPr>
          <p:spPr>
            <a:xfrm>
              <a:off x="1310064" y="1825625"/>
              <a:ext cx="1171880" cy="70788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rdfs:subClassOf</a:t>
              </a:r>
              <a:endParaRPr lang="en-US" sz="800" dirty="0"/>
            </a:p>
            <a:p>
              <a:r>
                <a:rPr lang="en-US" sz="800" dirty="0" err="1"/>
                <a:t>owl:ObjectProperty</a:t>
              </a:r>
              <a:endParaRPr lang="en-US" sz="800" dirty="0"/>
            </a:p>
            <a:p>
              <a:r>
                <a:rPr lang="en-US" sz="800" dirty="0" err="1"/>
                <a:t>owl:DatatypeProperty</a:t>
              </a:r>
              <a:endParaRPr lang="en-US" sz="800" dirty="0"/>
            </a:p>
            <a:p>
              <a:r>
                <a:rPr lang="en-US" sz="800" dirty="0" err="1"/>
                <a:t>rdfs:Class</a:t>
              </a:r>
              <a:endParaRPr lang="en-US" sz="800" dirty="0"/>
            </a:p>
            <a:p>
              <a:r>
                <a:rPr lang="en-US" sz="800" dirty="0" err="1"/>
                <a:t>rdfs:Literal</a:t>
              </a:r>
              <a:endParaRPr lang="en-NL" sz="800" dirty="0"/>
            </a:p>
          </p:txBody>
        </p:sp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D73EFDA6-0886-4B02-BABF-08A48ED9D3C1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2186265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Rechthoek: afgeronde hoeken 21">
              <a:extLst>
                <a:ext uri="{FF2B5EF4-FFF2-40B4-BE49-F238E27FC236}">
                  <a16:creationId xmlns:a16="http://schemas.microsoft.com/office/drawing/2014/main" id="{E553FD09-C828-424B-BFEF-E2C715971CCD}"/>
                </a:ext>
              </a:extLst>
            </p:cNvPr>
            <p:cNvSpPr/>
            <p:nvPr/>
          </p:nvSpPr>
          <p:spPr>
            <a:xfrm>
              <a:off x="840004" y="2247496"/>
              <a:ext cx="481773" cy="1100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Class</a:t>
              </a:r>
            </a:p>
          </p:txBody>
        </p:sp>
        <p:sp>
          <p:nvSpPr>
            <p:cNvPr id="9" name="Rechthoek: afgeronde hoeken 21">
              <a:extLst>
                <a:ext uri="{FF2B5EF4-FFF2-40B4-BE49-F238E27FC236}">
                  <a16:creationId xmlns:a16="http://schemas.microsoft.com/office/drawing/2014/main" id="{2027B341-FD77-4E67-916F-D099C23FB6B8}"/>
                </a:ext>
              </a:extLst>
            </p:cNvPr>
            <p:cNvSpPr/>
            <p:nvPr/>
          </p:nvSpPr>
          <p:spPr>
            <a:xfrm>
              <a:off x="838200" y="2376963"/>
              <a:ext cx="481773" cy="110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</a:rPr>
                <a:t>Literal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69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1417-5B41-42AA-8291-A4EB4CFE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</a:t>
            </a:r>
            <a:endParaRPr lang="LID4096" b="1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7EC164C-5711-4B53-9399-1C3B9A73DE0A}"/>
              </a:ext>
            </a:extLst>
          </p:cNvPr>
          <p:cNvSpPr/>
          <p:nvPr/>
        </p:nvSpPr>
        <p:spPr>
          <a:xfrm>
            <a:off x="838200" y="1690688"/>
            <a:ext cx="5257800" cy="1155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SPARQL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ont: &lt;https://w3id.org/ont#&gt;</a:t>
            </a: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PREFIX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ont2: &lt;https://w3id.org/ont2#&gt;</a:t>
            </a: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?s ?p ?o</a:t>
            </a:r>
            <a:endParaRPr lang="nl-NL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nl-NL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000" dirty="0">
                <a:solidFill>
                  <a:schemeClr val="tx1"/>
                </a:solidFill>
                <a:latin typeface="Consolas" panose="020B0609020204030204" pitchFamily="49" charset="0"/>
              </a:rPr>
              <a:t>?s ?p ?o . } </a:t>
            </a:r>
            <a:endParaRPr lang="en-US" sz="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1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1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6BB9-7452-46F8-B50B-3324FA215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ONTOLOGY NAME V0.2</a:t>
            </a:r>
            <a:endParaRPr lang="LID4096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FEA098-8FB3-45DB-B828-E8A2EBDB4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Author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  <a:endParaRPr lang="LID4096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4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1417-5B41-42AA-8291-A4EB4CFE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Ontology name</a:t>
            </a:r>
            <a:endParaRPr lang="LID4096" b="1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18098909-EE67-4011-8212-B7218997208C}"/>
              </a:ext>
            </a:extLst>
          </p:cNvPr>
          <p:cNvGrpSpPr/>
          <p:nvPr/>
        </p:nvGrpSpPr>
        <p:grpSpPr>
          <a:xfrm>
            <a:off x="838200" y="1825625"/>
            <a:ext cx="1643744" cy="707886"/>
            <a:chOff x="838200" y="1825625"/>
            <a:chExt cx="1643744" cy="707886"/>
          </a:xfrm>
        </p:grpSpPr>
        <p:cxnSp>
          <p:nvCxnSpPr>
            <p:cNvPr id="4" name="Rechte verbindingslijn met pijl 14">
              <a:extLst>
                <a:ext uri="{FF2B5EF4-FFF2-40B4-BE49-F238E27FC236}">
                  <a16:creationId xmlns:a16="http://schemas.microsoft.com/office/drawing/2014/main" id="{B074BC48-90FF-46D0-9C1B-401259EAC358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1944362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Rechte verbindingslijn met pijl 14">
              <a:extLst>
                <a:ext uri="{FF2B5EF4-FFF2-40B4-BE49-F238E27FC236}">
                  <a16:creationId xmlns:a16="http://schemas.microsoft.com/office/drawing/2014/main" id="{5315BB1B-E54B-475B-9035-9EB0ED7F0AD9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2067939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6" name="Tekstvak 120">
              <a:extLst>
                <a:ext uri="{FF2B5EF4-FFF2-40B4-BE49-F238E27FC236}">
                  <a16:creationId xmlns:a16="http://schemas.microsoft.com/office/drawing/2014/main" id="{D2908F85-E419-4486-B057-6D8D96863F9E}"/>
                </a:ext>
              </a:extLst>
            </p:cNvPr>
            <p:cNvSpPr txBox="1"/>
            <p:nvPr/>
          </p:nvSpPr>
          <p:spPr>
            <a:xfrm>
              <a:off x="1310064" y="1825625"/>
              <a:ext cx="1171880" cy="70788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rdfs:subClassOf</a:t>
              </a:r>
              <a:endParaRPr lang="en-US" sz="800" dirty="0"/>
            </a:p>
            <a:p>
              <a:r>
                <a:rPr lang="en-US" sz="800" dirty="0" err="1"/>
                <a:t>owl:ObjectProperty</a:t>
              </a:r>
              <a:endParaRPr lang="en-US" sz="800" dirty="0"/>
            </a:p>
            <a:p>
              <a:r>
                <a:rPr lang="en-US" sz="800" dirty="0" err="1"/>
                <a:t>owl:DatatypeProperty</a:t>
              </a:r>
              <a:endParaRPr lang="en-US" sz="800" dirty="0"/>
            </a:p>
            <a:p>
              <a:r>
                <a:rPr lang="en-US" sz="800" dirty="0" err="1"/>
                <a:t>rdfs:Class</a:t>
              </a:r>
              <a:endParaRPr lang="en-US" sz="800" dirty="0"/>
            </a:p>
            <a:p>
              <a:r>
                <a:rPr lang="en-US" sz="800" dirty="0" err="1"/>
                <a:t>rdfs:Literal</a:t>
              </a:r>
              <a:endParaRPr lang="en-NL" sz="800" dirty="0"/>
            </a:p>
          </p:txBody>
        </p:sp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D73EFDA6-0886-4B02-BABF-08A48ED9D3C1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" y="2186265"/>
              <a:ext cx="4817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headEnd type="non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Rechthoek: afgeronde hoeken 21">
              <a:extLst>
                <a:ext uri="{FF2B5EF4-FFF2-40B4-BE49-F238E27FC236}">
                  <a16:creationId xmlns:a16="http://schemas.microsoft.com/office/drawing/2014/main" id="{E553FD09-C828-424B-BFEF-E2C715971CCD}"/>
                </a:ext>
              </a:extLst>
            </p:cNvPr>
            <p:cNvSpPr/>
            <p:nvPr/>
          </p:nvSpPr>
          <p:spPr>
            <a:xfrm>
              <a:off x="840004" y="2247496"/>
              <a:ext cx="481773" cy="1100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Class</a:t>
              </a:r>
            </a:p>
          </p:txBody>
        </p:sp>
        <p:sp>
          <p:nvSpPr>
            <p:cNvPr id="9" name="Rechthoek: afgeronde hoeken 21">
              <a:extLst>
                <a:ext uri="{FF2B5EF4-FFF2-40B4-BE49-F238E27FC236}">
                  <a16:creationId xmlns:a16="http://schemas.microsoft.com/office/drawing/2014/main" id="{2027B341-FD77-4E67-916F-D099C23FB6B8}"/>
                </a:ext>
              </a:extLst>
            </p:cNvPr>
            <p:cNvSpPr/>
            <p:nvPr/>
          </p:nvSpPr>
          <p:spPr>
            <a:xfrm>
              <a:off x="838200" y="2376963"/>
              <a:ext cx="481773" cy="1100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</a:rPr>
                <a:t>Literal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511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1029</Words>
  <Application>Microsoft Office PowerPoint</Application>
  <PresentationFormat>Breedbeeld</PresentationFormat>
  <Paragraphs>263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Calibri Light</vt:lpstr>
      <vt:lpstr>Comic Sans MS</vt:lpstr>
      <vt:lpstr>Consolas</vt:lpstr>
      <vt:lpstr>Kantoorthema</vt:lpstr>
      <vt:lpstr>ONTOLOGY NAME</vt:lpstr>
      <vt:lpstr>Ontology engineering cycle</vt:lpstr>
      <vt:lpstr>IDEAS</vt:lpstr>
      <vt:lpstr>2022-01-01 Brainstorm meeting</vt:lpstr>
      <vt:lpstr>ONTOLOGY NAME V0.1</vt:lpstr>
      <vt:lpstr>Ontology name</vt:lpstr>
      <vt:lpstr>Queries</vt:lpstr>
      <vt:lpstr>ONTOLOGY NAME V0.2</vt:lpstr>
      <vt:lpstr>Ontology name</vt:lpstr>
      <vt:lpstr>ONTOLOGY NAME V0.3</vt:lpstr>
      <vt:lpstr>Ontology name</vt:lpstr>
      <vt:lpstr>ONTOLOGY NAME V1.0</vt:lpstr>
      <vt:lpstr>Ontology name</vt:lpstr>
      <vt:lpstr>ELEMENTS</vt:lpstr>
      <vt:lpstr>Design elements</vt:lpstr>
      <vt:lpstr>Design elements</vt:lpstr>
      <vt:lpstr>Examples</vt:lpstr>
      <vt:lpstr>Examples Animated</vt:lpstr>
      <vt:lpstr>ONTOLOGY DESIGN TEMPLATE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Design Template</dc:title>
  <dc:creator>Donkers, Alex</dc:creator>
  <cp:keywords>Eindhoven University of Technology</cp:keywords>
  <cp:lastModifiedBy>Donkers, Alex</cp:lastModifiedBy>
  <cp:revision>20</cp:revision>
  <dcterms:created xsi:type="dcterms:W3CDTF">2022-07-01T06:33:54Z</dcterms:created>
  <dcterms:modified xsi:type="dcterms:W3CDTF">2022-07-11T06:49:54Z</dcterms:modified>
</cp:coreProperties>
</file>