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61" r:id="rId2"/>
    <p:sldId id="262" r:id="rId3"/>
    <p:sldId id="264" r:id="rId4"/>
    <p:sldId id="263" r:id="rId5"/>
    <p:sldId id="265" r:id="rId6"/>
    <p:sldId id="266" r:id="rId7"/>
    <p:sldId id="267" r:id="rId8"/>
    <p:sldId id="260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D2B5F-36AC-480A-AA26-BA663C00F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7F2E-C87D-4262-A6E2-73D2CE6EC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97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2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5CF5-3CF5-431F-BEAF-90432C5674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1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os.c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49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664" y="133815"/>
            <a:ext cx="8820614" cy="22079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Ste</a:t>
            </a:r>
            <a:r>
              <a:rPr lang="en-US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p</a:t>
            </a: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cs-CZ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IT A</a:t>
            </a: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cademy s.r.o.</a:t>
            </a:r>
            <a:r>
              <a:rPr lang="cs-CZ" sz="22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cs-CZ" sz="22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Dlouhá 715/38</a:t>
            </a:r>
            <a:b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110 00 Praha - Staré Město 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cs-CZ" sz="2000" b="1" dirty="0">
                <a:latin typeface="Arial Rounded MT Bold" panose="020F0704030504030204" pitchFamily="34" charset="0"/>
              </a:rPr>
              <a:t/>
            </a:r>
            <a:br>
              <a:rPr lang="cs-CZ" sz="2000" b="1" dirty="0">
                <a:latin typeface="Arial Rounded MT Bold" panose="020F0704030504030204" pitchFamily="34" charset="0"/>
              </a:rPr>
            </a:br>
            <a:r>
              <a:rPr lang="ru-RU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ДИПЛОМНАЯ РАБОТА НА ТЕМУ:</a:t>
            </a:r>
            <a:endParaRPr lang="en-US" sz="49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9694" y="5241534"/>
            <a:ext cx="6108101" cy="1117687"/>
          </a:xfrm>
        </p:spPr>
        <p:txBody>
          <a:bodyPr/>
          <a:lstStyle/>
          <a:p>
            <a:r>
              <a:rPr lang="ru-RU" dirty="0" smtClean="0"/>
              <a:t>Автор: </a:t>
            </a:r>
            <a:r>
              <a:rPr lang="ru-RU" b="1" dirty="0" smtClean="0"/>
              <a:t>Александр Доцу</a:t>
            </a:r>
          </a:p>
          <a:p>
            <a:r>
              <a:rPr lang="ru-RU" dirty="0" smtClean="0"/>
              <a:t>Руководитель: </a:t>
            </a:r>
            <a:r>
              <a:rPr lang="ru-RU" b="1" dirty="0" err="1" smtClean="0"/>
              <a:t>Замировский</a:t>
            </a:r>
            <a:r>
              <a:rPr lang="ru-RU" b="1" dirty="0" smtClean="0"/>
              <a:t> Виталий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33" y="3873988"/>
            <a:ext cx="2941368" cy="10883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3463259" y="6346156"/>
            <a:ext cx="15993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dirty="0">
                <a:latin typeface="Arial Rounded MT Bold" panose="020F0704030504030204" pitchFamily="34" charset="0"/>
              </a:rPr>
              <a:t>Prague 2024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52017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6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Тестирование транспортного сервиса </a:t>
            </a:r>
            <a:r>
              <a:rPr lang="cs-CZ" sz="46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IDOS.cz</a:t>
            </a:r>
            <a:endParaRPr lang="en-US" sz="4600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68" y="357770"/>
            <a:ext cx="907896" cy="907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77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6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0" y="108547"/>
            <a:ext cx="952911" cy="952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2695"/>
              </p:ext>
            </p:extLst>
          </p:nvPr>
        </p:nvGraphicFramePr>
        <p:xfrm>
          <a:off x="78240" y="1178260"/>
          <a:ext cx="8982635" cy="555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45"/>
                <a:gridCol w="8122023"/>
                <a:gridCol w="516367"/>
              </a:tblGrid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Введение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Функциональное тестирование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работы поиска при вводе начальной и конечной точки маршрута.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времени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отправления и прибытия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фильтром «по отъезду».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времени отправления и прибытия с фильтром «по приезду».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843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рандомного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времени отправления и прибытия, а также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рандомных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станций из подключаемого списка.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</a:t>
                      </a:r>
                      <a:r>
                        <a:rPr lang="ru-RU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рандомного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времени при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выбранном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чекбоксе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«только прямые рейсы».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843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поведения системы при некорректных данных, таких как несуществующие/неправильно написанные станции.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загрузки карты на странице маршрута и корректность отображения маршрута на карте.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интерактивных элементов карты – таких как увеличение/уменьшение, просмотр остановок.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0" y="199505"/>
            <a:ext cx="7281949" cy="8312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СОДЕРЖАНИЕ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02" y="122061"/>
            <a:ext cx="1024812" cy="1024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89189"/>
              </p:ext>
            </p:extLst>
          </p:nvPr>
        </p:nvGraphicFramePr>
        <p:xfrm>
          <a:off x="231530" y="3098201"/>
          <a:ext cx="873512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72"/>
                <a:gridCol w="5185317"/>
                <a:gridCol w="2598234"/>
              </a:tblGrid>
              <a:tr h="22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89" y="150600"/>
            <a:ext cx="875652" cy="875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60386" y="1225689"/>
            <a:ext cx="8817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Сервис </a:t>
            </a:r>
            <a:r>
              <a:rPr lang="ru-RU" b="1" dirty="0">
                <a:hlinkClick r:id="rId4" tooltip="https://idos.cz/"/>
              </a:rPr>
              <a:t>IDOS.cz</a:t>
            </a:r>
            <a:r>
              <a:rPr lang="ru-RU" dirty="0"/>
              <a:t> </a:t>
            </a:r>
            <a:r>
              <a:rPr lang="ru-RU" dirty="0" smtClean="0"/>
              <a:t>это довольно востребованный инструмент для поиска маршрутов и просмотра расписания транспорта </a:t>
            </a:r>
            <a:r>
              <a:rPr lang="ru-RU" dirty="0"/>
              <a:t>в </a:t>
            </a:r>
            <a:r>
              <a:rPr lang="ru-RU" dirty="0" smtClean="0"/>
              <a:t>Чехии.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Ежедневно им пользуются сотни тысяч людей, чтобы добраться на работу или по каким-то другим делам. Поэтому, учитывая его загруженность и частоту использования, большое количество пользователей должны были дать </a:t>
            </a:r>
            <a:r>
              <a:rPr lang="ru-RU" dirty="0" err="1" smtClean="0"/>
              <a:t>фидбек</a:t>
            </a:r>
            <a:r>
              <a:rPr lang="ru-RU" dirty="0" smtClean="0"/>
              <a:t> по обнаруженным ошибкам.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И все же, мне </a:t>
            </a:r>
            <a:r>
              <a:rPr lang="ru-RU" dirty="0"/>
              <a:t>показалось интересным проверить надежность данного сервиса и возможное наличие ошибок или </a:t>
            </a:r>
            <a:r>
              <a:rPr lang="ru-RU" dirty="0" smtClean="0"/>
              <a:t>багов, чтобы по возможности сделать его еще лучше и надежнее.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Немного о том, как устроен и работает данный ресурс. IDOS – это своего рода </a:t>
            </a:r>
            <a:r>
              <a:rPr lang="ru-RU" dirty="0" err="1" smtClean="0"/>
              <a:t>интергатор</a:t>
            </a:r>
            <a:r>
              <a:rPr lang="ru-RU" dirty="0" smtClean="0"/>
              <a:t> - он </a:t>
            </a:r>
            <a:r>
              <a:rPr lang="ru-RU" dirty="0"/>
              <a:t>объединяет данные, поступающие от разных операторов транспортных услуг: железнодорожных, автобусных, городских и пригородных перевозок.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Чехии есть централизованная система под названием </a:t>
            </a:r>
            <a:r>
              <a:rPr lang="ru-RU" b="1" dirty="0"/>
              <a:t>CIS JŘ (</a:t>
            </a:r>
            <a:r>
              <a:rPr lang="ru-RU" b="1" dirty="0" err="1"/>
              <a:t>Centrální</a:t>
            </a:r>
            <a:r>
              <a:rPr lang="ru-RU" b="1" dirty="0"/>
              <a:t> </a:t>
            </a:r>
            <a:r>
              <a:rPr lang="ru-RU" b="1" dirty="0" err="1"/>
              <a:t>informační</a:t>
            </a:r>
            <a:r>
              <a:rPr lang="ru-RU" b="1" dirty="0"/>
              <a:t> </a:t>
            </a:r>
            <a:r>
              <a:rPr lang="ru-RU" b="1" dirty="0" err="1"/>
              <a:t>systém</a:t>
            </a:r>
            <a:r>
              <a:rPr lang="ru-RU" b="1" dirty="0"/>
              <a:t> </a:t>
            </a:r>
            <a:r>
              <a:rPr lang="ru-RU" b="1" dirty="0" err="1"/>
              <a:t>jízdních</a:t>
            </a:r>
            <a:r>
              <a:rPr lang="ru-RU" b="1" dirty="0"/>
              <a:t> </a:t>
            </a:r>
            <a:r>
              <a:rPr lang="ru-RU" b="1" dirty="0" err="1"/>
              <a:t>řádů</a:t>
            </a:r>
            <a:r>
              <a:rPr lang="ru-RU" b="1" dirty="0"/>
              <a:t>),</a:t>
            </a:r>
            <a:r>
              <a:rPr lang="ru-RU" dirty="0"/>
              <a:t> что переводится как Центральная информационная система расписаний. </a:t>
            </a:r>
          </a:p>
        </p:txBody>
      </p:sp>
    </p:spTree>
    <p:extLst>
      <p:ext uri="{BB962C8B-B14F-4D97-AF65-F5344CB8AC3E}">
        <p14:creationId xmlns:p14="http://schemas.microsoft.com/office/powerpoint/2010/main" val="367274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77011" y="1283095"/>
            <a:ext cx="8817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Эта </a:t>
            </a:r>
            <a:r>
              <a:rPr lang="ru-RU" dirty="0"/>
              <a:t>система управляется компанией </a:t>
            </a:r>
            <a:r>
              <a:rPr lang="ru-RU" b="1" dirty="0"/>
              <a:t>CHAPS </a:t>
            </a:r>
            <a:r>
              <a:rPr lang="ru-RU" b="1" dirty="0" err="1"/>
              <a:t>spol</a:t>
            </a:r>
            <a:r>
              <a:rPr lang="ru-RU" dirty="0"/>
              <a:t>. s </a:t>
            </a:r>
            <a:r>
              <a:rPr lang="ru-RU" dirty="0" err="1"/>
              <a:t>r.o</a:t>
            </a:r>
            <a:r>
              <a:rPr lang="ru-RU" dirty="0"/>
              <a:t>., которая официально отвечает за сбор и актуализацию данных о расписаниях общественного транспорта, а также данных о станциях, остановках и транспортных узлах.</a:t>
            </a:r>
          </a:p>
          <a:p>
            <a:pPr algn="just"/>
            <a:r>
              <a:rPr lang="ru-RU" dirty="0"/>
              <a:t>Каждый оператор регулярно обновляет данные о своих маршрутах, остановках и расписаниях, которые затем поступают в CIS JŘ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IDOS </a:t>
            </a:r>
            <a:r>
              <a:rPr lang="ru-RU" dirty="0"/>
              <a:t>сам по себе не хранит базу данных со всеми названиями станций, остановок и городов, </a:t>
            </a:r>
            <a:r>
              <a:rPr lang="ru-RU" dirty="0" smtClean="0"/>
              <a:t>а использует </a:t>
            </a:r>
            <a:r>
              <a:rPr lang="ru-RU" dirty="0"/>
              <a:t>данные, предоставляемые чешскими транспортными операторами и CIS </a:t>
            </a:r>
            <a:r>
              <a:rPr lang="ru-RU" dirty="0" smtClean="0"/>
              <a:t>JŘ.  Но к сожалению доступ к этим данным закрыт для общего пользования, поэтому я принял решение для тестирования использовать список городов Чешской республики, доступный для просмотра.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Я объединил эти данные в единый список в формате </a:t>
            </a:r>
            <a:r>
              <a:rPr lang="cs-CZ" dirty="0" smtClean="0"/>
              <a:t>excel</a:t>
            </a:r>
            <a:r>
              <a:rPr lang="ru-RU" dirty="0" smtClean="0"/>
              <a:t>, из которого </a:t>
            </a:r>
            <a:r>
              <a:rPr lang="ru-RU" dirty="0" err="1" smtClean="0"/>
              <a:t>рандомно</a:t>
            </a:r>
            <a:r>
              <a:rPr lang="ru-RU" dirty="0" smtClean="0"/>
              <a:t> выбираются названия населенных пунктов для проведения тестов. </a:t>
            </a:r>
          </a:p>
          <a:p>
            <a:pPr algn="just"/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algn="just"/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Функциональное Тестирование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60" y="2836645"/>
            <a:ext cx="1101880" cy="1103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284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2800" dirty="0"/>
              <a:t>Тестирование работы поиска при вводе начальной и конечной точки маршрута.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77011" y="1283095"/>
            <a:ext cx="881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Эта </a:t>
            </a:r>
            <a:r>
              <a:rPr lang="ru-RU" dirty="0"/>
              <a:t>система управляется компанией </a:t>
            </a:r>
            <a:r>
              <a:rPr lang="ru-RU" b="1" dirty="0"/>
              <a:t>CHAPS </a:t>
            </a:r>
            <a:r>
              <a:rPr lang="ru-RU" b="1" dirty="0" err="1"/>
              <a:t>spol</a:t>
            </a:r>
            <a:r>
              <a:rPr lang="ru-RU"/>
              <a:t>. 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Тестирование </a:t>
            </a:r>
            <a:r>
              <a:rPr lang="en-US" dirty="0" smtClean="0">
                <a:latin typeface="Arial Rounded MT Bold" panose="020F0704030504030204" pitchFamily="34" charset="0"/>
              </a:rPr>
              <a:t>API </a:t>
            </a:r>
            <a:r>
              <a:rPr lang="ru-RU" dirty="0" smtClean="0"/>
              <a:t>через </a:t>
            </a:r>
            <a:r>
              <a:rPr lang="cs-CZ" dirty="0" smtClean="0">
                <a:latin typeface="Arial Rounded MT Bold" panose="020F0704030504030204" pitchFamily="34" charset="0"/>
              </a:rPr>
              <a:t>Postman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26" y="2869895"/>
            <a:ext cx="1023937" cy="102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173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210396" cy="6662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r>
              <a:rPr lang="en-US" dirty="0" smtClean="0">
                <a:latin typeface="Arial Rounded MT Bold" panose="020F0704030504030204" pitchFamily="34" charset="0"/>
              </a:rPr>
              <a:t>API </a:t>
            </a:r>
            <a:r>
              <a:rPr lang="ru-RU" dirty="0" smtClean="0"/>
              <a:t>через </a:t>
            </a:r>
            <a:r>
              <a:rPr lang="cs-CZ" dirty="0" smtClean="0">
                <a:latin typeface="Arial Rounded MT Bold" panose="020F0704030504030204" pitchFamily="34" charset="0"/>
              </a:rPr>
              <a:t>Postman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39" y="122061"/>
            <a:ext cx="892092" cy="892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4572" y="895342"/>
            <a:ext cx="8409824" cy="5821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800" b="1" dirty="0"/>
              <a:t>API</a:t>
            </a:r>
            <a:r>
              <a:rPr lang="ru-RU" sz="1800" dirty="0"/>
              <a:t> (</a:t>
            </a:r>
            <a:r>
              <a:rPr lang="ru-RU" sz="1800" dirty="0" err="1"/>
              <a:t>Application</a:t>
            </a:r>
            <a:r>
              <a:rPr lang="ru-RU" sz="1800" dirty="0"/>
              <a:t> </a:t>
            </a:r>
            <a:r>
              <a:rPr lang="ru-RU" sz="1800" dirty="0" err="1"/>
              <a:t>Programming</a:t>
            </a:r>
            <a:r>
              <a:rPr lang="ru-RU" sz="1800" dirty="0"/>
              <a:t> </a:t>
            </a:r>
            <a:r>
              <a:rPr lang="ru-RU" sz="1800" dirty="0" err="1"/>
              <a:t>Interface</a:t>
            </a:r>
            <a:r>
              <a:rPr lang="ru-RU" sz="1800" dirty="0"/>
              <a:t>) - это интерфейс, позволяющий программам взаимодействовать друг с другом, обмениваться данными и предоставлять доступ к своим функциям.</a:t>
            </a:r>
          </a:p>
          <a:p>
            <a:pPr algn="just"/>
            <a:endParaRPr lang="en-US" sz="1800" dirty="0">
              <a:latin typeface="Arial Rounded MT Bold" panose="020F0704030504030204" pitchFamily="34" charset="0"/>
            </a:endParaRPr>
          </a:p>
          <a:p>
            <a:pPr algn="just"/>
            <a:r>
              <a:rPr lang="ru-RU" sz="1800" dirty="0"/>
              <a:t>Тестирование </a:t>
            </a:r>
            <a:r>
              <a:rPr lang="en-US" sz="1800" dirty="0" smtClean="0">
                <a:latin typeface="Arial Rounded MT Bold" panose="020F0704030504030204" pitchFamily="34" charset="0"/>
              </a:rPr>
              <a:t>API </a:t>
            </a:r>
            <a:r>
              <a:rPr lang="ru-RU" sz="1800" dirty="0"/>
              <a:t>ресурса 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cs-CZ" sz="1800" dirty="0">
                <a:latin typeface="Arial Rounded MT Bold" panose="020F0704030504030204" pitchFamily="34" charset="0"/>
              </a:rPr>
              <a:t>IDOS.c</a:t>
            </a:r>
            <a:r>
              <a:rPr lang="en-US" sz="1800" dirty="0">
                <a:latin typeface="Arial Rounded MT Bold" panose="020F0704030504030204" pitchFamily="34" charset="0"/>
              </a:rPr>
              <a:t>z </a:t>
            </a:r>
            <a:r>
              <a:rPr lang="en-US" sz="1800" dirty="0" smtClean="0">
                <a:latin typeface="Arial Rounded MT Bold" panose="020F0704030504030204" pitchFamily="34" charset="0"/>
              </a:rPr>
              <a:t> </a:t>
            </a:r>
            <a:r>
              <a:rPr lang="ru-RU" sz="1800" dirty="0" smtClean="0">
                <a:latin typeface="Arial Rounded MT Bold" panose="020F0704030504030204" pitchFamily="34" charset="0"/>
              </a:rPr>
              <a:t>было осуществлено </a:t>
            </a:r>
            <a:r>
              <a:rPr lang="ru-RU" sz="1800" dirty="0" smtClean="0"/>
              <a:t>через приложение </a:t>
            </a:r>
            <a:r>
              <a:rPr lang="cs-CZ" sz="1800" dirty="0" smtClean="0">
                <a:latin typeface="Arial Rounded MT Bold" panose="020F0704030504030204" pitchFamily="34" charset="0"/>
              </a:rPr>
              <a:t>POSTMAN,</a:t>
            </a:r>
            <a:r>
              <a:rPr lang="ru-RU" sz="1800" dirty="0" smtClean="0">
                <a:latin typeface="Arial Rounded MT Bold" panose="020F0704030504030204" pitchFamily="34" charset="0"/>
              </a:rPr>
              <a:t> хотя есть и другие альтернативы - такие как </a:t>
            </a:r>
            <a:r>
              <a:rPr lang="cs-CZ" sz="1800" dirty="0" smtClean="0">
                <a:latin typeface="Arial Rounded MT Bold" panose="020F0704030504030204" pitchFamily="34" charset="0"/>
              </a:rPr>
              <a:t>Insomnia, </a:t>
            </a:r>
            <a:r>
              <a:rPr lang="en-US" sz="1800" dirty="0" err="1" smtClean="0">
                <a:latin typeface="Arial Rounded MT Bold" panose="020F0704030504030204" pitchFamily="34" charset="0"/>
              </a:rPr>
              <a:t>Apidog</a:t>
            </a:r>
            <a:r>
              <a:rPr lang="ru-RU" sz="1800" dirty="0" smtClean="0">
                <a:latin typeface="Arial Rounded MT Bold" panose="020F0704030504030204" pitchFamily="34" charset="0"/>
              </a:rPr>
              <a:t>, </a:t>
            </a:r>
            <a:r>
              <a:rPr lang="en-US" sz="1800" dirty="0" err="1">
                <a:latin typeface="Arial Rounded MT Bold" panose="020F0704030504030204" pitchFamily="34" charset="0"/>
              </a:rPr>
              <a:t>SoapUI</a:t>
            </a:r>
            <a:r>
              <a:rPr lang="en-US" sz="1800" dirty="0">
                <a:latin typeface="Arial Rounded MT Bold" panose="020F0704030504030204" pitchFamily="34" charset="0"/>
              </a:rPr>
              <a:t> </a:t>
            </a:r>
            <a:r>
              <a:rPr lang="ru-RU" sz="1800" dirty="0" smtClean="0">
                <a:latin typeface="Arial Rounded MT Bold" panose="020F0704030504030204" pitchFamily="34" charset="0"/>
              </a:rPr>
              <a:t>и другие.</a:t>
            </a:r>
          </a:p>
          <a:p>
            <a:pPr algn="just"/>
            <a:endParaRPr lang="ru-RU" sz="1800" dirty="0" smtClean="0">
              <a:latin typeface="Arial Rounded MT Bold" panose="020F0704030504030204" pitchFamily="34" charset="0"/>
            </a:endParaRPr>
          </a:p>
          <a:p>
            <a:pPr algn="just"/>
            <a:r>
              <a:rPr lang="ru-RU" sz="1800" dirty="0" smtClean="0">
                <a:latin typeface="Arial Rounded MT Bold" panose="020F0704030504030204" pitchFamily="34" charset="0"/>
              </a:rPr>
              <a:t>В ходе тестирования были проверены следующие запросы:  </a:t>
            </a:r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корректность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ответа на запросы поиска маршрутов, включая структуру данных (названия 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станций и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время 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отправления/прибытия);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API-запросы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на обработку маршрутов с фильтрами 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только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прямые маршруты, время отправления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добавление маршрута </a:t>
            </a:r>
            <a:r>
              <a:rPr lang="ru-RU" dirty="0">
                <a:latin typeface="Arial Rounded MT Bold" panose="020F0704030504030204" pitchFamily="34" charset="0"/>
                <a:ea typeface="+mj-ea"/>
                <a:cs typeface="+mj-cs"/>
              </a:rPr>
              <a:t>в «</a:t>
            </a: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Избранное»;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отображение карты построенного маршрута;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добавление построенного маршрута в корзину для оплаты билетов;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latin typeface="Arial Rounded MT Bold" panose="020F0704030504030204" pitchFamily="34" charset="0"/>
                <a:ea typeface="+mj-ea"/>
                <a:cs typeface="+mj-cs"/>
              </a:rPr>
              <a:t>корректность отображения в запросе итоговой суммы к оплате.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0300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6048</TotalTime>
  <Words>364</Words>
  <Application>Microsoft Office PowerPoint</Application>
  <PresentationFormat>Экран (4:3)</PresentationFormat>
  <Paragraphs>60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Times New Roman</vt:lpstr>
      <vt:lpstr>Trebuchet MS</vt:lpstr>
      <vt:lpstr>Wingdings</vt:lpstr>
      <vt:lpstr>Берлин</vt:lpstr>
      <vt:lpstr>Step IT Academy s.r.o. Dlouhá 715/38 110 00 Praha - Staré Město    ДИПЛОМНАЯ РАБОТА НА ТЕМУ:</vt:lpstr>
      <vt:lpstr>Презентация PowerPoint</vt:lpstr>
      <vt:lpstr>Презентация PowerPoint</vt:lpstr>
      <vt:lpstr>ВВЕДЕНИЕ</vt:lpstr>
      <vt:lpstr>ВВЕДЕНИЕ</vt:lpstr>
      <vt:lpstr>Функциональное Тестирование</vt:lpstr>
      <vt:lpstr>Тестирование работы поиска при вводе начальной и конечной точки маршрута.</vt:lpstr>
      <vt:lpstr>Тестирование API через Postman</vt:lpstr>
      <vt:lpstr>Тестирование API через Postman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платформы IDOS</dc:title>
  <dc:creator>Alexandru Dotu</dc:creator>
  <cp:keywords>Test IDOS</cp:keywords>
  <cp:lastModifiedBy>Учетная запись Майкрософт</cp:lastModifiedBy>
  <cp:revision>44</cp:revision>
  <dcterms:created xsi:type="dcterms:W3CDTF">2024-11-15T10:23:27Z</dcterms:created>
  <dcterms:modified xsi:type="dcterms:W3CDTF">2024-11-21T21:35:33Z</dcterms:modified>
</cp:coreProperties>
</file>