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13"/>
  </p:notesMasterIdLst>
  <p:sldIdLst>
    <p:sldId id="261" r:id="rId2"/>
    <p:sldId id="262" r:id="rId3"/>
    <p:sldId id="264" r:id="rId4"/>
    <p:sldId id="263" r:id="rId5"/>
    <p:sldId id="265" r:id="rId6"/>
    <p:sldId id="269" r:id="rId7"/>
    <p:sldId id="266" r:id="rId8"/>
    <p:sldId id="267" r:id="rId9"/>
    <p:sldId id="260" r:id="rId10"/>
    <p:sldId id="257" r:id="rId11"/>
    <p:sldId id="268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Учетная запись Майкрософт" initials="УзМ" lastIdx="0" clrIdx="0">
    <p:extLst>
      <p:ext uri="{19B8F6BF-5375-455C-9EA6-DF929625EA0E}">
        <p15:presenceInfo xmlns:p15="http://schemas.microsoft.com/office/powerpoint/2012/main" userId="6631ee100568a88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4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278" y="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ED2B5F-36AC-480A-AA26-BA663C00F754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387F2E-C87D-4262-A6E2-73D2CE6EC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388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387F2E-C87D-4262-A6E2-73D2CE6EC26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4173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387F2E-C87D-4262-A6E2-73D2CE6EC26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4717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387F2E-C87D-4262-A6E2-73D2CE6EC26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3792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387F2E-C87D-4262-A6E2-73D2CE6EC26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4980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387F2E-C87D-4262-A6E2-73D2CE6EC26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8183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387F2E-C87D-4262-A6E2-73D2CE6EC26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3789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387F2E-C87D-4262-A6E2-73D2CE6EC26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8387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387F2E-C87D-4262-A6E2-73D2CE6EC26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4905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387F2E-C87D-4262-A6E2-73D2CE6EC26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0971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387F2E-C87D-4262-A6E2-73D2CE6EC26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2086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387F2E-C87D-4262-A6E2-73D2CE6EC26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117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6726063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87" y="4243845"/>
            <a:ext cx="2307831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6726064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833787" y="2590078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242" y="2733709"/>
            <a:ext cx="6069268" cy="1373070"/>
          </a:xfrm>
        </p:spPr>
        <p:txBody>
          <a:bodyPr anchor="b">
            <a:noAutofit/>
          </a:bodyPr>
          <a:lstStyle>
            <a:lvl1pPr algn="r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241" y="4394040"/>
            <a:ext cx="6108101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55655" y="5936188"/>
            <a:ext cx="2057400" cy="365125"/>
          </a:xfrm>
        </p:spPr>
        <p:txBody>
          <a:bodyPr/>
          <a:lstStyle/>
          <a:p>
            <a:fld id="{FB255CF5-3CF5-431F-BEAF-90432C5674A7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1" y="5936189"/>
            <a:ext cx="402166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399" y="2750337"/>
            <a:ext cx="1370293" cy="1356442"/>
          </a:xfrm>
        </p:spPr>
        <p:txBody>
          <a:bodyPr/>
          <a:lstStyle/>
          <a:p>
            <a:fld id="{08B258F7-8849-4685-BBE5-5837BDB47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490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3" y="4711617"/>
            <a:ext cx="6894770" cy="544482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1639" y="609598"/>
            <a:ext cx="6896534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5256098"/>
            <a:ext cx="6894772" cy="5478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55CF5-3CF5-431F-BEAF-90432C5674A7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310"/>
            <a:ext cx="1149836" cy="1090789"/>
          </a:xfrm>
        </p:spPr>
        <p:txBody>
          <a:bodyPr/>
          <a:lstStyle/>
          <a:p>
            <a:fld id="{08B258F7-8849-4685-BBE5-5837BDB47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239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2" name="Picture 21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3" name="Picture 22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255" y="609597"/>
            <a:ext cx="6896534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889151" cy="1101764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55CF5-3CF5-431F-BEAF-90432C5674A7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616"/>
            <a:ext cx="1149836" cy="1090789"/>
          </a:xfrm>
        </p:spPr>
        <p:txBody>
          <a:bodyPr/>
          <a:lstStyle/>
          <a:p>
            <a:fld id="{08B258F7-8849-4685-BBE5-5837BDB47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8424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30" name="Picture 29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1" name="Picture 30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921" y="616983"/>
            <a:ext cx="642514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89438" y="3660763"/>
            <a:ext cx="5987731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903919" cy="110176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55CF5-3CF5-431F-BEAF-90432C5674A7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08B258F7-8849-4685-BBE5-5837BDB478AC}" type="slidenum">
              <a:rPr lang="en-US" smtClean="0"/>
              <a:t>‹#›</a:t>
            </a:fld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70932" y="748116"/>
            <a:ext cx="5334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967191" y="2998573"/>
            <a:ext cx="457200" cy="584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559777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3" name="Picture 22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4" name="Picture 23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8" y="4710340"/>
            <a:ext cx="6896534" cy="5898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9" y="5300150"/>
            <a:ext cx="6896534" cy="51195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55CF5-3CF5-431F-BEAF-90432C5674A7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08B258F7-8849-4685-BBE5-5837BDB47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2710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32629" y="2329489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39777" y="3015290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8413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879710" y="3007906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26136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233520" y="3007905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55CF5-3CF5-431F-BEAF-90432C5674A7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258F7-8849-4685-BBE5-5837BDB47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5752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35" name="Picture 34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6" name="Picture 35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32391" y="4297503"/>
            <a:ext cx="21922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32391" y="2336873"/>
            <a:ext cx="2192257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32391" y="4873765"/>
            <a:ext cx="219225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0497" y="4297503"/>
            <a:ext cx="221507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870497" y="2336873"/>
            <a:ext cx="221507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869483" y="4873764"/>
            <a:ext cx="2218004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31028" y="4297503"/>
            <a:ext cx="219433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231027" y="2336873"/>
            <a:ext cx="2194333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230934" y="4873762"/>
            <a:ext cx="2197239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55CF5-3CF5-431F-BEAF-90432C5674A7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258F7-8849-4685-BBE5-5837BDB47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5329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7" name="Picture 16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8" name="Picture 17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>
            <a:lvl1pPr algn="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55CF5-3CF5-431F-BEAF-90432C5674A7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258F7-8849-4685-BBE5-5837BDB47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1261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 rot="5400000">
            <a:off x="4575305" y="2747178"/>
            <a:ext cx="6862555" cy="1368199"/>
            <a:chOff x="2281445" y="609600"/>
            <a:chExt cx="6862555" cy="1368199"/>
          </a:xfrm>
        </p:grpSpPr>
        <p:sp>
          <p:nvSpPr>
            <p:cNvPr id="12" name="Rectangle 11"/>
            <p:cNvSpPr/>
            <p:nvPr/>
          </p:nvSpPr>
          <p:spPr bwMode="ltGray">
            <a:xfrm>
              <a:off x="2281445" y="609601"/>
              <a:ext cx="5285695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7710769" y="609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4798" y="609597"/>
            <a:ext cx="1069602" cy="4461936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241" y="609598"/>
            <a:ext cx="6576359" cy="532658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144" y="5936188"/>
            <a:ext cx="2057400" cy="365125"/>
          </a:xfrm>
        </p:spPr>
        <p:txBody>
          <a:bodyPr/>
          <a:lstStyle/>
          <a:p>
            <a:fld id="{FB255CF5-3CF5-431F-BEAF-90432C5674A7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241" y="5936189"/>
            <a:ext cx="451895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31152" y="5432500"/>
            <a:ext cx="1149636" cy="1273100"/>
          </a:xfrm>
        </p:spPr>
        <p:txBody>
          <a:bodyPr anchor="t"/>
          <a:lstStyle>
            <a:lvl1pPr algn="ctr">
              <a:defRPr/>
            </a:lvl1pPr>
          </a:lstStyle>
          <a:p>
            <a:fld id="{08B258F7-8849-4685-BBE5-5837BDB47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156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8" name="Picture 2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9" name="Picture 2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55CF5-3CF5-431F-BEAF-90432C5674A7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258F7-8849-4685-BBE5-5837BDB47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028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2728432"/>
            <a:ext cx="9161969" cy="1677035"/>
            <a:chOff x="0" y="2895600"/>
            <a:chExt cx="9161969" cy="1677035"/>
          </a:xfrm>
        </p:grpSpPr>
        <p:pic>
          <p:nvPicPr>
            <p:cNvPr id="19" name="Picture 1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0" name="Picture 19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2869895"/>
            <a:ext cx="688915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639" y="4232172"/>
            <a:ext cx="688915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65810" y="5936188"/>
            <a:ext cx="2057400" cy="365125"/>
          </a:xfrm>
        </p:spPr>
        <p:txBody>
          <a:bodyPr/>
          <a:lstStyle/>
          <a:p>
            <a:fld id="{FB255CF5-3CF5-431F-BEAF-90432C5674A7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0" y="5936189"/>
            <a:ext cx="483467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6438" y="2869896"/>
            <a:ext cx="1149836" cy="1090789"/>
          </a:xfrm>
        </p:spPr>
        <p:txBody>
          <a:bodyPr/>
          <a:lstStyle/>
          <a:p>
            <a:fld id="{08B258F7-8849-4685-BBE5-5837BDB47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96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53228"/>
            <a:ext cx="6887390" cy="108093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2336873"/>
            <a:ext cx="3357899" cy="359931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1128" y="2336873"/>
            <a:ext cx="3359661" cy="359931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55CF5-3CF5-431F-BEAF-90432C5674A7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258F7-8849-4685-BBE5-5837BDB47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420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9" name="Picture 2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0" name="Picture 29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30"/>
            <a:ext cx="6896534" cy="108093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0988" y="2336874"/>
            <a:ext cx="3145080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638" y="3030009"/>
            <a:ext cx="3367045" cy="290617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82646" y="2336873"/>
            <a:ext cx="3145527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61129" y="3030009"/>
            <a:ext cx="3367044" cy="290617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55CF5-3CF5-431F-BEAF-90432C5674A7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258F7-8849-4685-BBE5-5837BDB47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141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6" name="Picture 15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7" name="Picture 16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55CF5-3CF5-431F-BEAF-90432C5674A7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258F7-8849-4685-BBE5-5837BDB47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563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HD-ShadowShort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71"/>
          <a:stretch/>
        </p:blipFill>
        <p:spPr>
          <a:xfrm>
            <a:off x="7717217" y="1973262"/>
            <a:ext cx="1444752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710769" y="609600"/>
            <a:ext cx="1433231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55CF5-3CF5-431F-BEAF-90432C5674A7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258F7-8849-4685-BBE5-5837BDB47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186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7"/>
            <a:ext cx="6896534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385" y="2336874"/>
            <a:ext cx="3913788" cy="359931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2336873"/>
            <a:ext cx="2796240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55CF5-3CF5-431F-BEAF-90432C5674A7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258F7-8849-4685-BBE5-5837BDB47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458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10956" y="2336874"/>
            <a:ext cx="3917217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2336874"/>
            <a:ext cx="2798487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55CF5-3CF5-431F-BEAF-90432C5674A7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258F7-8849-4685-BBE5-5837BDB47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153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ames\Desktop\msft\Berlin\build Assets\hashOverlaySD-FullResolve.png"/>
          <p:cNvPicPr>
            <a:picLocks noChangeAspect="1" noChangeArrowheads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2336873"/>
            <a:ext cx="6887389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67881" y="593618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255CF5-3CF5-431F-BEAF-90432C5674A7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5936189"/>
            <a:ext cx="48346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8600" y="753228"/>
            <a:ext cx="1157674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B258F7-8849-4685-BBE5-5837BDB47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6019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s.wikipedia.org/wiki/Seznam_m%C4%9Bst_v_%C4%8Cesku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49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2664" y="133815"/>
            <a:ext cx="8820614" cy="2207940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ru-RU" sz="2400" b="1" dirty="0">
                <a:ln w="1270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+mn-lt"/>
                <a:ea typeface="+mn-ea"/>
                <a:cs typeface="+mn-cs"/>
              </a:rPr>
              <a:t>Ste</a:t>
            </a:r>
            <a:r>
              <a:rPr lang="en-US" sz="2400" b="1" dirty="0">
                <a:ln w="1270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+mn-lt"/>
                <a:ea typeface="+mn-ea"/>
                <a:cs typeface="+mn-cs"/>
              </a:rPr>
              <a:t>p</a:t>
            </a:r>
            <a:r>
              <a:rPr lang="ru-RU" sz="2400" b="1" dirty="0">
                <a:ln w="1270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+mn-lt"/>
                <a:ea typeface="+mn-ea"/>
                <a:cs typeface="+mn-cs"/>
              </a:rPr>
              <a:t> </a:t>
            </a:r>
            <a:r>
              <a:rPr lang="cs-CZ" sz="2400" b="1" dirty="0">
                <a:ln w="1270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+mn-lt"/>
                <a:ea typeface="+mn-ea"/>
                <a:cs typeface="+mn-cs"/>
              </a:rPr>
              <a:t>IT A</a:t>
            </a:r>
            <a:r>
              <a:rPr lang="ru-RU" sz="2400" b="1" dirty="0">
                <a:ln w="1270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+mn-lt"/>
                <a:ea typeface="+mn-ea"/>
                <a:cs typeface="+mn-cs"/>
              </a:rPr>
              <a:t>cademy s.r.o.</a:t>
            </a:r>
            <a:r>
              <a:rPr lang="cs-CZ" sz="2200" b="1" dirty="0">
                <a:ln w="1270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+mn-lt"/>
                <a:ea typeface="+mn-ea"/>
                <a:cs typeface="+mn-cs"/>
              </a:rPr>
              <a:t/>
            </a:r>
            <a:br>
              <a:rPr lang="cs-CZ" sz="2200" b="1" dirty="0">
                <a:ln w="1270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+mn-lt"/>
                <a:ea typeface="+mn-ea"/>
                <a:cs typeface="+mn-cs"/>
              </a:rPr>
            </a:br>
            <a:r>
              <a:rPr lang="ru-RU" sz="1800" dirty="0">
                <a:ln w="1270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+mn-lt"/>
                <a:ea typeface="+mn-ea"/>
                <a:cs typeface="+mn-cs"/>
              </a:rPr>
              <a:t>Dlouhá 715/38</a:t>
            </a:r>
            <a:br>
              <a:rPr lang="ru-RU" sz="1800" dirty="0">
                <a:ln w="1270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+mn-lt"/>
                <a:ea typeface="+mn-ea"/>
                <a:cs typeface="+mn-cs"/>
              </a:rPr>
            </a:br>
            <a:r>
              <a:rPr lang="ru-RU" sz="1800" dirty="0">
                <a:ln w="1270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+mn-lt"/>
                <a:ea typeface="+mn-ea"/>
                <a:cs typeface="+mn-cs"/>
              </a:rPr>
              <a:t>110 00 Praha - Staré Město </a:t>
            </a:r>
            <a:r>
              <a:rPr lang="ru-RU" sz="1800" b="1" dirty="0" smtClean="0"/>
              <a:t/>
            </a:r>
            <a:br>
              <a:rPr lang="ru-RU" sz="1800" b="1" dirty="0" smtClean="0"/>
            </a:br>
            <a:r>
              <a:rPr lang="ru-RU" sz="2000" b="1" dirty="0"/>
              <a:t/>
            </a:r>
            <a:br>
              <a:rPr lang="ru-RU" sz="2000" b="1" dirty="0"/>
            </a:br>
            <a:r>
              <a:rPr lang="cs-CZ" sz="2000" b="1" dirty="0">
                <a:latin typeface="Arial Rounded MT Bold" panose="020F0704030504030204" pitchFamily="34" charset="0"/>
              </a:rPr>
              <a:t/>
            </a:r>
            <a:br>
              <a:rPr lang="cs-CZ" sz="2000" b="1" dirty="0">
                <a:latin typeface="Arial Rounded MT Bold" panose="020F0704030504030204" pitchFamily="34" charset="0"/>
              </a:rPr>
            </a:br>
            <a:r>
              <a:rPr lang="ru-RU" sz="27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ДИПЛОМНАЯ РАБОТА НА ТЕМУ:</a:t>
            </a:r>
            <a:endParaRPr lang="en-US" sz="4900" b="1" dirty="0">
              <a:ln w="12700">
                <a:solidFill>
                  <a:schemeClr val="accent1"/>
                </a:solidFill>
                <a:prstDash val="solid"/>
              </a:ln>
              <a:solidFill>
                <a:srgbClr val="0070C0"/>
              </a:solidFill>
              <a:effectLst>
                <a:outerShdw dist="38100" dir="2640000" algn="bl" rotWithShape="0">
                  <a:schemeClr val="accent1"/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829694" y="5241534"/>
            <a:ext cx="6108101" cy="1117687"/>
          </a:xfrm>
        </p:spPr>
        <p:txBody>
          <a:bodyPr/>
          <a:lstStyle/>
          <a:p>
            <a:r>
              <a:rPr lang="ru-RU" dirty="0" smtClean="0"/>
              <a:t>Автор: </a:t>
            </a:r>
            <a:r>
              <a:rPr lang="ru-RU" b="1" dirty="0" smtClean="0"/>
              <a:t>Александр Доцу</a:t>
            </a:r>
          </a:p>
          <a:p>
            <a:r>
              <a:rPr lang="ru-RU" dirty="0" smtClean="0"/>
              <a:t>Руководитель: </a:t>
            </a:r>
            <a:r>
              <a:rPr lang="ru-RU" b="1" dirty="0" err="1" smtClean="0"/>
              <a:t>Замировский</a:t>
            </a:r>
            <a:r>
              <a:rPr lang="ru-RU" b="1" dirty="0" smtClean="0"/>
              <a:t> Виталий</a:t>
            </a:r>
            <a:endParaRPr lang="en-US" b="1" dirty="0">
              <a:latin typeface="Arial Rounded MT Bold" panose="020F070403050403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0733" y="3873988"/>
            <a:ext cx="2941368" cy="108830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7" name="Прямоугольник 6"/>
          <p:cNvSpPr/>
          <p:nvPr/>
        </p:nvSpPr>
        <p:spPr>
          <a:xfrm>
            <a:off x="3463259" y="6346156"/>
            <a:ext cx="1599349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cs-CZ" dirty="0">
                <a:latin typeface="Arial Rounded MT Bold" panose="020F0704030504030204" pitchFamily="34" charset="0"/>
              </a:rPr>
              <a:t>Prague 2024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0" y="2520176"/>
            <a:ext cx="91440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600" b="1" dirty="0">
                <a:ln w="1270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Тестирование транспортного сервиса </a:t>
            </a:r>
            <a:r>
              <a:rPr lang="cs-CZ" sz="4600" b="1" dirty="0">
                <a:ln w="1270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IDOS.cz</a:t>
            </a:r>
            <a:endParaRPr lang="en-US" sz="4600" dirty="0">
              <a:ln w="12700">
                <a:solidFill>
                  <a:schemeClr val="accent6">
                    <a:lumMod val="50000"/>
                  </a:schemeClr>
                </a:solidFill>
                <a:prstDash val="solid"/>
              </a:ln>
              <a:solidFill>
                <a:srgbClr val="002060"/>
              </a:solidFill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7968" y="357770"/>
            <a:ext cx="907896" cy="90789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977340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78290"/>
            <a:ext cx="7210396" cy="666214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ru-RU" dirty="0" smtClean="0"/>
              <a:t>Тестирование </a:t>
            </a:r>
            <a:r>
              <a:rPr lang="en-US" dirty="0" smtClean="0">
                <a:latin typeface="Arial Rounded MT Bold" panose="020F0704030504030204" pitchFamily="34" charset="0"/>
              </a:rPr>
              <a:t>API </a:t>
            </a:r>
            <a:r>
              <a:rPr lang="ru-RU" dirty="0" smtClean="0"/>
              <a:t>через </a:t>
            </a:r>
            <a:r>
              <a:rPr lang="cs-CZ" dirty="0" smtClean="0">
                <a:latin typeface="Arial Rounded MT Bold" panose="020F0704030504030204" pitchFamily="34" charset="0"/>
              </a:rPr>
              <a:t>Postman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9339" y="122061"/>
            <a:ext cx="892092" cy="89209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244572" y="895342"/>
            <a:ext cx="8409824" cy="58213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ru-RU" sz="1800" b="1" dirty="0"/>
              <a:t>API</a:t>
            </a:r>
            <a:r>
              <a:rPr lang="ru-RU" sz="1800" dirty="0"/>
              <a:t> (</a:t>
            </a:r>
            <a:r>
              <a:rPr lang="ru-RU" sz="1800" dirty="0" err="1"/>
              <a:t>Application</a:t>
            </a:r>
            <a:r>
              <a:rPr lang="ru-RU" sz="1800" dirty="0"/>
              <a:t> </a:t>
            </a:r>
            <a:r>
              <a:rPr lang="ru-RU" sz="1800" dirty="0" err="1"/>
              <a:t>Programming</a:t>
            </a:r>
            <a:r>
              <a:rPr lang="ru-RU" sz="1800" dirty="0"/>
              <a:t> </a:t>
            </a:r>
            <a:r>
              <a:rPr lang="ru-RU" sz="1800" dirty="0" err="1"/>
              <a:t>Interface</a:t>
            </a:r>
            <a:r>
              <a:rPr lang="ru-RU" sz="1800" dirty="0"/>
              <a:t>) - это интерфейс, позволяющий программам взаимодействовать друг с другом, обмениваться данными и предоставлять доступ к своим функциям.</a:t>
            </a:r>
          </a:p>
          <a:p>
            <a:pPr algn="just"/>
            <a:endParaRPr lang="en-US" sz="1800" dirty="0">
              <a:latin typeface="Arial Rounded MT Bold" panose="020F0704030504030204" pitchFamily="34" charset="0"/>
            </a:endParaRPr>
          </a:p>
          <a:p>
            <a:pPr algn="just"/>
            <a:r>
              <a:rPr lang="ru-RU" sz="1800" dirty="0"/>
              <a:t>Тестирование </a:t>
            </a:r>
            <a:r>
              <a:rPr lang="en-US" sz="1800" dirty="0" smtClean="0">
                <a:latin typeface="Arial Rounded MT Bold" panose="020F0704030504030204" pitchFamily="34" charset="0"/>
              </a:rPr>
              <a:t>API </a:t>
            </a:r>
            <a:r>
              <a:rPr lang="ru-RU" sz="1800" dirty="0"/>
              <a:t>ресурса </a:t>
            </a:r>
            <a:r>
              <a:rPr lang="en-US" sz="1800" dirty="0">
                <a:latin typeface="Arial Rounded MT Bold" panose="020F0704030504030204" pitchFamily="34" charset="0"/>
              </a:rPr>
              <a:t> </a:t>
            </a:r>
            <a:r>
              <a:rPr lang="cs-CZ" sz="1800" dirty="0">
                <a:latin typeface="Arial Rounded MT Bold" panose="020F0704030504030204" pitchFamily="34" charset="0"/>
              </a:rPr>
              <a:t>IDOS.c</a:t>
            </a:r>
            <a:r>
              <a:rPr lang="en-US" sz="1800" dirty="0">
                <a:latin typeface="Arial Rounded MT Bold" panose="020F0704030504030204" pitchFamily="34" charset="0"/>
              </a:rPr>
              <a:t>z </a:t>
            </a:r>
            <a:r>
              <a:rPr lang="en-US" sz="1800" dirty="0" smtClean="0">
                <a:latin typeface="Arial Rounded MT Bold" panose="020F0704030504030204" pitchFamily="34" charset="0"/>
              </a:rPr>
              <a:t> </a:t>
            </a:r>
            <a:r>
              <a:rPr lang="ru-RU" sz="1800" dirty="0" smtClean="0">
                <a:latin typeface="Arial Rounded MT Bold" panose="020F0704030504030204" pitchFamily="34" charset="0"/>
              </a:rPr>
              <a:t>было осуществлено </a:t>
            </a:r>
            <a:r>
              <a:rPr lang="ru-RU" sz="1800" dirty="0" smtClean="0"/>
              <a:t>через приложение </a:t>
            </a:r>
            <a:r>
              <a:rPr lang="cs-CZ" sz="1800" dirty="0" smtClean="0">
                <a:latin typeface="Arial Rounded MT Bold" panose="020F0704030504030204" pitchFamily="34" charset="0"/>
              </a:rPr>
              <a:t>POSTMAN,</a:t>
            </a:r>
            <a:r>
              <a:rPr lang="ru-RU" sz="1800" dirty="0" smtClean="0">
                <a:latin typeface="Arial Rounded MT Bold" panose="020F0704030504030204" pitchFamily="34" charset="0"/>
              </a:rPr>
              <a:t> хотя есть и другие альтернативы - такие как </a:t>
            </a:r>
            <a:r>
              <a:rPr lang="cs-CZ" sz="1800" dirty="0" smtClean="0">
                <a:latin typeface="Arial Rounded MT Bold" panose="020F0704030504030204" pitchFamily="34" charset="0"/>
              </a:rPr>
              <a:t>Insomnia, </a:t>
            </a:r>
            <a:r>
              <a:rPr lang="en-US" sz="1800" dirty="0" err="1" smtClean="0">
                <a:latin typeface="Arial Rounded MT Bold" panose="020F0704030504030204" pitchFamily="34" charset="0"/>
              </a:rPr>
              <a:t>Apidog</a:t>
            </a:r>
            <a:r>
              <a:rPr lang="ru-RU" sz="1800" dirty="0" smtClean="0">
                <a:latin typeface="Arial Rounded MT Bold" panose="020F0704030504030204" pitchFamily="34" charset="0"/>
              </a:rPr>
              <a:t>, </a:t>
            </a:r>
            <a:r>
              <a:rPr lang="en-US" sz="1800" dirty="0" err="1">
                <a:latin typeface="Arial Rounded MT Bold" panose="020F0704030504030204" pitchFamily="34" charset="0"/>
              </a:rPr>
              <a:t>SoapUI</a:t>
            </a:r>
            <a:r>
              <a:rPr lang="en-US" sz="1800" dirty="0">
                <a:latin typeface="Arial Rounded MT Bold" panose="020F0704030504030204" pitchFamily="34" charset="0"/>
              </a:rPr>
              <a:t> </a:t>
            </a:r>
            <a:r>
              <a:rPr lang="ru-RU" sz="1800" dirty="0" smtClean="0">
                <a:latin typeface="Arial Rounded MT Bold" panose="020F0704030504030204" pitchFamily="34" charset="0"/>
              </a:rPr>
              <a:t>и другие.</a:t>
            </a:r>
          </a:p>
          <a:p>
            <a:pPr algn="just"/>
            <a:endParaRPr lang="ru-RU" sz="1800" dirty="0" smtClean="0">
              <a:latin typeface="Arial Rounded MT Bold" panose="020F0704030504030204" pitchFamily="34" charset="0"/>
            </a:endParaRPr>
          </a:p>
          <a:p>
            <a:pPr algn="just"/>
            <a:r>
              <a:rPr lang="ru-RU" sz="1800" dirty="0" smtClean="0">
                <a:latin typeface="Arial Rounded MT Bold" panose="020F0704030504030204" pitchFamily="34" charset="0"/>
              </a:rPr>
              <a:t>В ходе тестирования были проверены следующие запросы:  </a:t>
            </a:r>
            <a:endParaRPr lang="en-US" dirty="0"/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ru-RU" dirty="0" smtClean="0">
                <a:latin typeface="Arial Rounded MT Bold" panose="020F0704030504030204" pitchFamily="34" charset="0"/>
                <a:ea typeface="+mj-ea"/>
                <a:cs typeface="+mj-cs"/>
              </a:rPr>
              <a:t>корректность </a:t>
            </a:r>
            <a:r>
              <a:rPr lang="ru-RU" dirty="0">
                <a:latin typeface="Arial Rounded MT Bold" panose="020F0704030504030204" pitchFamily="34" charset="0"/>
                <a:ea typeface="+mj-ea"/>
                <a:cs typeface="+mj-cs"/>
              </a:rPr>
              <a:t>ответа на запросы поиска маршрутов, включая структуру данных (названия </a:t>
            </a:r>
            <a:r>
              <a:rPr lang="ru-RU" dirty="0" smtClean="0">
                <a:latin typeface="Arial Rounded MT Bold" panose="020F0704030504030204" pitchFamily="34" charset="0"/>
                <a:ea typeface="+mj-ea"/>
                <a:cs typeface="+mj-cs"/>
              </a:rPr>
              <a:t>станций и </a:t>
            </a:r>
            <a:r>
              <a:rPr lang="ru-RU" dirty="0">
                <a:latin typeface="Arial Rounded MT Bold" panose="020F0704030504030204" pitchFamily="34" charset="0"/>
                <a:ea typeface="+mj-ea"/>
                <a:cs typeface="+mj-cs"/>
              </a:rPr>
              <a:t>время </a:t>
            </a:r>
            <a:r>
              <a:rPr lang="ru-RU" dirty="0" smtClean="0">
                <a:latin typeface="Arial Rounded MT Bold" panose="020F0704030504030204" pitchFamily="34" charset="0"/>
                <a:ea typeface="+mj-ea"/>
                <a:cs typeface="+mj-cs"/>
              </a:rPr>
              <a:t>отправления/прибытия);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ru-RU" dirty="0" smtClean="0">
                <a:latin typeface="Arial Rounded MT Bold" panose="020F0704030504030204" pitchFamily="34" charset="0"/>
                <a:ea typeface="+mj-ea"/>
                <a:cs typeface="+mj-cs"/>
              </a:rPr>
              <a:t>API-запросы </a:t>
            </a:r>
            <a:r>
              <a:rPr lang="ru-RU" dirty="0">
                <a:latin typeface="Arial Rounded MT Bold" panose="020F0704030504030204" pitchFamily="34" charset="0"/>
                <a:ea typeface="+mj-ea"/>
                <a:cs typeface="+mj-cs"/>
              </a:rPr>
              <a:t>на обработку маршрутов с фильтрами </a:t>
            </a:r>
            <a:r>
              <a:rPr lang="ru-RU" dirty="0" smtClean="0">
                <a:latin typeface="Arial Rounded MT Bold" panose="020F0704030504030204" pitchFamily="34" charset="0"/>
                <a:ea typeface="+mj-ea"/>
                <a:cs typeface="+mj-cs"/>
              </a:rPr>
              <a:t>только </a:t>
            </a:r>
            <a:r>
              <a:rPr lang="ru-RU" dirty="0">
                <a:latin typeface="Arial Rounded MT Bold" panose="020F0704030504030204" pitchFamily="34" charset="0"/>
                <a:ea typeface="+mj-ea"/>
                <a:cs typeface="+mj-cs"/>
              </a:rPr>
              <a:t>прямые маршруты, время отправления</a:t>
            </a:r>
            <a:r>
              <a:rPr lang="ru-RU" dirty="0" smtClean="0">
                <a:latin typeface="Arial Rounded MT Bold" panose="020F0704030504030204" pitchFamily="34" charset="0"/>
                <a:ea typeface="+mj-ea"/>
                <a:cs typeface="+mj-cs"/>
              </a:rPr>
              <a:t>).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ru-RU" dirty="0" smtClean="0">
                <a:latin typeface="Arial Rounded MT Bold" panose="020F0704030504030204" pitchFamily="34" charset="0"/>
                <a:ea typeface="+mj-ea"/>
                <a:cs typeface="+mj-cs"/>
              </a:rPr>
              <a:t>добавление маршрута </a:t>
            </a:r>
            <a:r>
              <a:rPr lang="ru-RU" dirty="0">
                <a:latin typeface="Arial Rounded MT Bold" panose="020F0704030504030204" pitchFamily="34" charset="0"/>
                <a:ea typeface="+mj-ea"/>
                <a:cs typeface="+mj-cs"/>
              </a:rPr>
              <a:t>в «</a:t>
            </a:r>
            <a:r>
              <a:rPr lang="ru-RU" dirty="0" smtClean="0">
                <a:latin typeface="Arial Rounded MT Bold" panose="020F0704030504030204" pitchFamily="34" charset="0"/>
                <a:ea typeface="+mj-ea"/>
                <a:cs typeface="+mj-cs"/>
              </a:rPr>
              <a:t>Избранное»;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ru-RU" dirty="0" smtClean="0">
                <a:latin typeface="Arial Rounded MT Bold" panose="020F0704030504030204" pitchFamily="34" charset="0"/>
                <a:ea typeface="+mj-ea"/>
                <a:cs typeface="+mj-cs"/>
              </a:rPr>
              <a:t>отображение карты построенного маршрута;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ru-RU" dirty="0" smtClean="0">
                <a:latin typeface="Arial Rounded MT Bold" panose="020F0704030504030204" pitchFamily="34" charset="0"/>
                <a:ea typeface="+mj-ea"/>
                <a:cs typeface="+mj-cs"/>
              </a:rPr>
              <a:t>добавление построенного маршрута в корзину для оплаты билетов;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ru-RU" dirty="0" smtClean="0">
                <a:latin typeface="Arial Rounded MT Bold" panose="020F0704030504030204" pitchFamily="34" charset="0"/>
                <a:ea typeface="+mj-ea"/>
                <a:cs typeface="+mj-cs"/>
              </a:rPr>
              <a:t>корректность отображения в запросе итоговой суммы к оплате.</a:t>
            </a:r>
            <a:endParaRPr lang="en-US" sz="18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15030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78290"/>
            <a:ext cx="7526956" cy="666214"/>
          </a:xfrm>
          <a:solidFill>
            <a:schemeClr val="bg1"/>
          </a:solidFill>
        </p:spPr>
        <p:txBody>
          <a:bodyPr>
            <a:noAutofit/>
          </a:bodyPr>
          <a:lstStyle/>
          <a:p>
            <a:r>
              <a:rPr lang="ru-RU" sz="2000" dirty="0" smtClean="0"/>
              <a:t>Тест 4.1. К</a:t>
            </a:r>
            <a:r>
              <a:rPr lang="ru-RU" sz="2000" dirty="0" smtClean="0"/>
              <a:t>орректность </a:t>
            </a:r>
            <a:r>
              <a:rPr lang="ru-RU" sz="2000" dirty="0"/>
              <a:t>ответа на запросы поиска маршрутов</a:t>
            </a:r>
            <a:endParaRPr lang="en-US" sz="20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733" y="179363"/>
            <a:ext cx="651197" cy="65119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27" y="3584075"/>
            <a:ext cx="6718434" cy="3159941"/>
          </a:xfrm>
          <a:prstGeom prst="rect">
            <a:avLst/>
          </a:prstGeom>
        </p:spPr>
      </p:pic>
      <p:sp>
        <p:nvSpPr>
          <p:cNvPr id="5" name="Овал 4"/>
          <p:cNvSpPr/>
          <p:nvPr/>
        </p:nvSpPr>
        <p:spPr>
          <a:xfrm>
            <a:off x="4812631" y="5232400"/>
            <a:ext cx="699169" cy="23127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667" y="977769"/>
            <a:ext cx="6739774" cy="2553543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41318" y="2614826"/>
            <a:ext cx="1976521" cy="424707"/>
          </a:xfrm>
          <a:prstGeom prst="rect">
            <a:avLst/>
          </a:prstGeom>
        </p:spPr>
      </p:pic>
      <p:sp>
        <p:nvSpPr>
          <p:cNvPr id="10" name="Прямоугольник с двумя скругленными противолежащими углами 9"/>
          <p:cNvSpPr/>
          <p:nvPr/>
        </p:nvSpPr>
        <p:spPr>
          <a:xfrm>
            <a:off x="6843562" y="3657600"/>
            <a:ext cx="2165684" cy="3060834"/>
          </a:xfrm>
          <a:prstGeom prst="round2DiagRect">
            <a:avLst/>
          </a:prstGeom>
          <a:noFill/>
          <a:ln w="57150">
            <a:solidFill>
              <a:srgbClr val="FF0000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200" dirty="0" smtClean="0"/>
              <a:t>В </a:t>
            </a:r>
            <a:r>
              <a:rPr lang="ru-RU" sz="1200" dirty="0" err="1"/>
              <a:t>П</a:t>
            </a:r>
            <a:r>
              <a:rPr lang="ru-RU" sz="1200" dirty="0" err="1" smtClean="0"/>
              <a:t>остмане</a:t>
            </a:r>
            <a:r>
              <a:rPr lang="ru-RU" sz="1200" dirty="0" smtClean="0"/>
              <a:t> написан скрипт на проверку наличия текста «Прага» и «Брно». Тесты завершены со статусом «200 ОК»</a:t>
            </a:r>
          </a:p>
          <a:p>
            <a:endParaRPr lang="ru-RU" sz="1200" dirty="0" smtClean="0"/>
          </a:p>
          <a:p>
            <a:r>
              <a:rPr lang="ru-RU" sz="1200" dirty="0" smtClean="0"/>
              <a:t>Наличие этих полей во вкладке </a:t>
            </a:r>
            <a:r>
              <a:rPr lang="en-US" sz="1200" dirty="0" smtClean="0"/>
              <a:t>“</a:t>
            </a:r>
            <a:r>
              <a:rPr lang="cs-CZ" sz="1200" dirty="0" smtClean="0"/>
              <a:t>Body</a:t>
            </a:r>
            <a:r>
              <a:rPr lang="en-US" sz="1200" dirty="0" smtClean="0"/>
              <a:t>”</a:t>
            </a:r>
            <a:r>
              <a:rPr lang="ru-RU" sz="1200" dirty="0" smtClean="0"/>
              <a:t>свидетельствует о правильности ответа на запрос</a:t>
            </a:r>
            <a:r>
              <a:rPr lang="ru-RU" sz="1400" dirty="0" smtClean="0"/>
              <a:t>.</a:t>
            </a:r>
          </a:p>
          <a:p>
            <a:endParaRPr lang="en-US" sz="1400" dirty="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34200" y="6208794"/>
            <a:ext cx="1949914" cy="324986"/>
          </a:xfrm>
          <a:prstGeom prst="rect">
            <a:avLst/>
          </a:prstGeom>
        </p:spPr>
      </p:pic>
      <p:sp>
        <p:nvSpPr>
          <p:cNvPr id="12" name="Овал 11"/>
          <p:cNvSpPr/>
          <p:nvPr/>
        </p:nvSpPr>
        <p:spPr>
          <a:xfrm>
            <a:off x="706296" y="1981200"/>
            <a:ext cx="699169" cy="23127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Овал 12"/>
          <p:cNvSpPr/>
          <p:nvPr/>
        </p:nvSpPr>
        <p:spPr>
          <a:xfrm>
            <a:off x="5235965" y="2616201"/>
            <a:ext cx="699169" cy="23127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Овал 13"/>
          <p:cNvSpPr/>
          <p:nvPr/>
        </p:nvSpPr>
        <p:spPr>
          <a:xfrm>
            <a:off x="5193629" y="2269067"/>
            <a:ext cx="699169" cy="23127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Овал 14"/>
          <p:cNvSpPr/>
          <p:nvPr/>
        </p:nvSpPr>
        <p:spPr>
          <a:xfrm>
            <a:off x="1688429" y="1964267"/>
            <a:ext cx="699169" cy="23127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Прямоугольник с двумя скругленными противолежащими углами 15"/>
          <p:cNvSpPr/>
          <p:nvPr/>
        </p:nvSpPr>
        <p:spPr>
          <a:xfrm>
            <a:off x="6877430" y="982134"/>
            <a:ext cx="2165684" cy="2518968"/>
          </a:xfrm>
          <a:prstGeom prst="round2DiagRect">
            <a:avLst/>
          </a:prstGeom>
          <a:noFill/>
          <a:ln w="57150">
            <a:solidFill>
              <a:srgbClr val="FF0000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7027333" y="1185333"/>
            <a:ext cx="149013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/>
              <a:t>Запрос с данными в браузере </a:t>
            </a:r>
            <a:r>
              <a:rPr lang="en-US" sz="1200" dirty="0"/>
              <a:t>Google Chrome</a:t>
            </a:r>
            <a:r>
              <a:rPr lang="ru-RU" sz="1200" dirty="0"/>
              <a:t>.</a:t>
            </a:r>
            <a:r>
              <a:rPr lang="cs-CZ" sz="1200" dirty="0"/>
              <a:t> </a:t>
            </a:r>
            <a:endParaRPr lang="ru-RU" sz="1200" dirty="0" smtClean="0"/>
          </a:p>
          <a:p>
            <a:r>
              <a:rPr lang="ru-RU" sz="1200" dirty="0" smtClean="0"/>
              <a:t>Доступен </a:t>
            </a:r>
            <a:r>
              <a:rPr lang="ru-RU" sz="1200" dirty="0"/>
              <a:t>во вкладке </a:t>
            </a:r>
            <a:r>
              <a:rPr lang="cs-CZ" sz="1200" dirty="0"/>
              <a:t>Preview </a:t>
            </a:r>
            <a:r>
              <a:rPr lang="ru-RU" sz="1200" dirty="0" smtClean="0"/>
              <a:t>после клика по ссылке </a:t>
            </a:r>
            <a:r>
              <a:rPr lang="cs-CZ" sz="1200" dirty="0" smtClean="0"/>
              <a:t>spojeni/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1074910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63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7460" y="108547"/>
            <a:ext cx="952911" cy="95291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4552695"/>
              </p:ext>
            </p:extLst>
          </p:nvPr>
        </p:nvGraphicFramePr>
        <p:xfrm>
          <a:off x="78240" y="1178260"/>
          <a:ext cx="8982635" cy="55550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245"/>
                <a:gridCol w="8122023"/>
                <a:gridCol w="516367"/>
              </a:tblGrid>
              <a:tr h="3681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Введение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81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5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 Функциональное тестирование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681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Тестирование работы поиска при вводе начальной и конечной точки маршрута.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681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Тестирование построения </a:t>
                      </a:r>
                      <a:r>
                        <a:rPr lang="ru-RU" sz="12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маршрутов </a:t>
                      </a: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с указанием времени </a:t>
                      </a:r>
                      <a:r>
                        <a:rPr lang="ru-RU" sz="12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отправления и прибытия </a:t>
                      </a: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с фильтром «по отъезду».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ru-RU" dirty="0" smtClean="0"/>
                    </a:p>
                  </a:txBody>
                  <a:tcPr/>
                </a:tc>
              </a:tr>
              <a:tr h="3681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Тестирование построения </a:t>
                      </a:r>
                      <a:r>
                        <a:rPr lang="ru-RU" sz="12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маршрутов </a:t>
                      </a: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с указанием времени отправления и прибытия с фильтром «по приезду».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ru-RU" dirty="0" smtClean="0"/>
                    </a:p>
                  </a:txBody>
                  <a:tcPr/>
                </a:tc>
              </a:tr>
              <a:tr h="38435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Тестирование построения </a:t>
                      </a:r>
                      <a:r>
                        <a:rPr lang="ru-RU" sz="12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маршрутов </a:t>
                      </a: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с указанием </a:t>
                      </a:r>
                      <a:r>
                        <a:rPr lang="ru-RU" sz="12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рандомного</a:t>
                      </a: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времени отправления и прибытия, а также </a:t>
                      </a:r>
                      <a:r>
                        <a:rPr lang="ru-RU" sz="12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рандомных</a:t>
                      </a: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станций из подключаемого списка.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ru-RU" dirty="0" smtClean="0"/>
                    </a:p>
                  </a:txBody>
                  <a:tcPr/>
                </a:tc>
              </a:tr>
              <a:tr h="3681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Тестирование построения </a:t>
                      </a:r>
                      <a:r>
                        <a:rPr lang="ru-RU" sz="12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маршрутов </a:t>
                      </a: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с указанием </a:t>
                      </a:r>
                      <a:r>
                        <a:rPr lang="ru-RU" sz="1200" dirty="0" err="1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рандомного</a:t>
                      </a:r>
                      <a:r>
                        <a:rPr lang="ru-RU" sz="12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времени при </a:t>
                      </a: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выбранном </a:t>
                      </a:r>
                      <a:r>
                        <a:rPr lang="ru-RU" sz="12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чекбоксе</a:t>
                      </a: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«только прямые рейсы».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ru-RU" dirty="0" smtClean="0"/>
                    </a:p>
                  </a:txBody>
                  <a:tcPr/>
                </a:tc>
              </a:tr>
              <a:tr h="384352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Тестирование поведения системы при некорректных данных, таких как несуществующие/неправильно написанные станции.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ru-RU" dirty="0" smtClean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681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Тестирование загрузки карты на странице маршрута и корректность отображения маршрута на карте.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ru-RU" dirty="0" smtClean="0"/>
                    </a:p>
                  </a:txBody>
                  <a:tcPr/>
                </a:tc>
              </a:tr>
              <a:tr h="3681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Тестирование интерактивных элементов карты – таких как увеличение/уменьшение, просмотр остановок.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ru-RU" dirty="0" smtClean="0"/>
                    </a:p>
                  </a:txBody>
                  <a:tcPr/>
                </a:tc>
              </a:tr>
              <a:tr h="3681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ru-RU" dirty="0" smtClean="0"/>
                    </a:p>
                  </a:txBody>
                  <a:tcPr/>
                </a:tc>
              </a:tr>
              <a:tr h="3681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ru-RU" dirty="0" smtClean="0"/>
                    </a:p>
                  </a:txBody>
                  <a:tcPr/>
                </a:tc>
              </a:tr>
              <a:tr h="3681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ru-RU" dirty="0" smtClean="0"/>
                    </a:p>
                  </a:txBody>
                  <a:tcPr/>
                </a:tc>
              </a:tr>
              <a:tr h="3681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ru-RU" dirty="0" smtClean="0"/>
                    </a:p>
                  </a:txBody>
                  <a:tcPr/>
                </a:tc>
              </a:tr>
              <a:tr h="3681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ru-RU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Заголовок 1"/>
          <p:cNvSpPr txBox="1">
            <a:spLocks/>
          </p:cNvSpPr>
          <p:nvPr/>
        </p:nvSpPr>
        <p:spPr>
          <a:xfrm>
            <a:off x="0" y="199505"/>
            <a:ext cx="7281949" cy="8312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/>
              <a:t>СОДЕРЖАНИЕ</a:t>
            </a:r>
            <a:endParaRPr lang="en-US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810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2502" y="122061"/>
            <a:ext cx="1024812" cy="102481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7889189"/>
              </p:ext>
            </p:extLst>
          </p:nvPr>
        </p:nvGraphicFramePr>
        <p:xfrm>
          <a:off x="231530" y="3098201"/>
          <a:ext cx="8735123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572"/>
                <a:gridCol w="5185317"/>
                <a:gridCol w="2598234"/>
              </a:tblGrid>
              <a:tr h="22777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5492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2783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1" y="182880"/>
            <a:ext cx="7281949" cy="831273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ctr"/>
            <a:r>
              <a:rPr lang="ru-RU" dirty="0" smtClean="0"/>
              <a:t>ВВЕДЕНИЕ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0589" y="150600"/>
            <a:ext cx="875652" cy="87565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TextBox 2"/>
          <p:cNvSpPr txBox="1"/>
          <p:nvPr/>
        </p:nvSpPr>
        <p:spPr>
          <a:xfrm>
            <a:off x="112259" y="1023559"/>
            <a:ext cx="8817360" cy="5917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b="1" dirty="0"/>
              <a:t>Сервис </a:t>
            </a:r>
            <a:r>
              <a:rPr lang="ru-RU" b="1" dirty="0" smtClean="0"/>
              <a:t>IDOS.cz (</a:t>
            </a:r>
            <a:r>
              <a:rPr lang="en-US" b="1" dirty="0" err="1" smtClean="0"/>
              <a:t>I</a:t>
            </a:r>
            <a:r>
              <a:rPr lang="en-US" dirty="0" err="1" smtClean="0"/>
              <a:t>nformační</a:t>
            </a:r>
            <a:r>
              <a:rPr lang="en-US" dirty="0"/>
              <a:t> </a:t>
            </a:r>
            <a:r>
              <a:rPr lang="en-US" b="1" dirty="0" err="1"/>
              <a:t>DO</a:t>
            </a:r>
            <a:r>
              <a:rPr lang="en-US" dirty="0" err="1"/>
              <a:t>pravní</a:t>
            </a:r>
            <a:r>
              <a:rPr lang="en-US" dirty="0"/>
              <a:t> </a:t>
            </a:r>
            <a:r>
              <a:rPr lang="en-US" b="1" dirty="0" err="1" smtClean="0"/>
              <a:t>S</a:t>
            </a:r>
            <a:r>
              <a:rPr lang="en-US" dirty="0" err="1" smtClean="0"/>
              <a:t>ystém</a:t>
            </a:r>
            <a:r>
              <a:rPr lang="ru-RU" b="1" dirty="0" smtClean="0"/>
              <a:t>)*</a:t>
            </a:r>
            <a:r>
              <a:rPr lang="ru-RU" dirty="0"/>
              <a:t> </a:t>
            </a:r>
            <a:r>
              <a:rPr lang="ru-RU" dirty="0" smtClean="0"/>
              <a:t>это довольно востребованный инструмент для поиска маршрутов и просмотра расписания транспорта </a:t>
            </a:r>
            <a:r>
              <a:rPr lang="ru-RU" dirty="0"/>
              <a:t>в </a:t>
            </a:r>
            <a:r>
              <a:rPr lang="ru-RU" dirty="0" smtClean="0"/>
              <a:t>Чехии.</a:t>
            </a:r>
          </a:p>
          <a:p>
            <a:pPr algn="just"/>
            <a:endParaRPr lang="ru-RU" sz="1400" dirty="0" smtClean="0"/>
          </a:p>
          <a:p>
            <a:pPr algn="just"/>
            <a:r>
              <a:rPr lang="ru-RU" dirty="0" smtClean="0"/>
              <a:t>Ежедневно им пользуются сотни тысяч людей, чтобы добраться на работу или по каким-то другим делам. Поэтому, учитывая его загруженность и частоту использования, большое количество пользователей должны были дать </a:t>
            </a:r>
            <a:r>
              <a:rPr lang="ru-RU" dirty="0" err="1" smtClean="0"/>
              <a:t>фидбек</a:t>
            </a:r>
            <a:r>
              <a:rPr lang="ru-RU" dirty="0" smtClean="0"/>
              <a:t> по обнаруженным ошибкам.</a:t>
            </a:r>
          </a:p>
          <a:p>
            <a:pPr algn="just"/>
            <a:endParaRPr lang="ru-RU" sz="1200" dirty="0" smtClean="0"/>
          </a:p>
          <a:p>
            <a:pPr algn="just"/>
            <a:r>
              <a:rPr lang="ru-RU" dirty="0" smtClean="0"/>
              <a:t>И все же, </a:t>
            </a:r>
            <a:r>
              <a:rPr lang="ru-RU" b="1" dirty="0" smtClean="0"/>
              <a:t>мне </a:t>
            </a:r>
            <a:r>
              <a:rPr lang="ru-RU" b="1" dirty="0"/>
              <a:t>показалось интересным проверить надежность данного сервиса и возможное наличие ошибок или </a:t>
            </a:r>
            <a:r>
              <a:rPr lang="ru-RU" b="1" dirty="0" smtClean="0"/>
              <a:t>багов, чтобы по возможности сделать его еще лучше и надежнее</a:t>
            </a:r>
            <a:r>
              <a:rPr lang="ru-RU" dirty="0" smtClean="0"/>
              <a:t>.</a:t>
            </a:r>
          </a:p>
          <a:p>
            <a:pPr algn="just"/>
            <a:endParaRPr lang="ru-RU" sz="1200" dirty="0" smtClean="0"/>
          </a:p>
          <a:p>
            <a:pPr algn="just"/>
            <a:r>
              <a:rPr lang="ru-RU" dirty="0" smtClean="0"/>
              <a:t>Немного о том, как устроен и работает данный ресурс. IDOS – это своего рода интегратор - он </a:t>
            </a:r>
            <a:r>
              <a:rPr lang="ru-RU" dirty="0"/>
              <a:t>объединяет данные, поступающие от разных операторов транспортных услуг: железнодорожных, автобусных, городских и пригородных перевозок. </a:t>
            </a:r>
            <a:endParaRPr lang="ru-RU" dirty="0" smtClean="0"/>
          </a:p>
          <a:p>
            <a:pPr algn="just"/>
            <a:endParaRPr lang="ru-RU" sz="1200" dirty="0"/>
          </a:p>
          <a:p>
            <a:pPr algn="just"/>
            <a:r>
              <a:rPr lang="ru-RU" dirty="0" smtClean="0"/>
              <a:t>В </a:t>
            </a:r>
            <a:r>
              <a:rPr lang="ru-RU" dirty="0"/>
              <a:t>Чехии есть централизованная система под названием </a:t>
            </a:r>
            <a:r>
              <a:rPr lang="ru-RU" b="1" dirty="0"/>
              <a:t>CIS JŘ (</a:t>
            </a:r>
            <a:r>
              <a:rPr lang="ru-RU" b="1" dirty="0" err="1"/>
              <a:t>Centrální</a:t>
            </a:r>
            <a:r>
              <a:rPr lang="ru-RU" b="1" dirty="0"/>
              <a:t> </a:t>
            </a:r>
            <a:r>
              <a:rPr lang="ru-RU" b="1" dirty="0" err="1"/>
              <a:t>informační</a:t>
            </a:r>
            <a:r>
              <a:rPr lang="ru-RU" b="1" dirty="0"/>
              <a:t> </a:t>
            </a:r>
            <a:r>
              <a:rPr lang="ru-RU" b="1" dirty="0" err="1"/>
              <a:t>systém</a:t>
            </a:r>
            <a:r>
              <a:rPr lang="ru-RU" b="1" dirty="0"/>
              <a:t> </a:t>
            </a:r>
            <a:r>
              <a:rPr lang="ru-RU" b="1" dirty="0" err="1"/>
              <a:t>jízdních</a:t>
            </a:r>
            <a:r>
              <a:rPr lang="ru-RU" b="1" dirty="0"/>
              <a:t> </a:t>
            </a:r>
            <a:r>
              <a:rPr lang="ru-RU" b="1" dirty="0" err="1"/>
              <a:t>řádů</a:t>
            </a:r>
            <a:r>
              <a:rPr lang="ru-RU" b="1" dirty="0" smtClean="0"/>
              <a:t>),</a:t>
            </a:r>
            <a:r>
              <a:rPr lang="ru-RU" dirty="0" smtClean="0"/>
              <a:t> </a:t>
            </a:r>
            <a:r>
              <a:rPr lang="ru-RU" dirty="0"/>
              <a:t>что переводится как Центральная информационная система расписаний</a:t>
            </a:r>
            <a:r>
              <a:rPr lang="ru-RU" dirty="0" smtClean="0"/>
              <a:t>.</a:t>
            </a:r>
          </a:p>
          <a:p>
            <a:pPr algn="just"/>
            <a:endParaRPr lang="ru-RU" sz="1050" dirty="0" smtClean="0"/>
          </a:p>
          <a:p>
            <a:pPr algn="just"/>
            <a:r>
              <a:rPr lang="ru-RU" sz="1200" dirty="0"/>
              <a:t>----------</a:t>
            </a:r>
          </a:p>
          <a:p>
            <a:pPr algn="just"/>
            <a:r>
              <a:rPr lang="ru-RU" sz="1200" dirty="0"/>
              <a:t>* </a:t>
            </a:r>
            <a:r>
              <a:rPr lang="en-US" sz="1200" dirty="0" smtClean="0"/>
              <a:t>(</a:t>
            </a:r>
            <a:r>
              <a:rPr lang="en-US" sz="1200" dirty="0"/>
              <a:t>https://cs.wikipedia.org/wiki/IDOS</a:t>
            </a:r>
            <a:r>
              <a:rPr lang="en-US" sz="1200" dirty="0" smtClean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72745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1" y="182880"/>
            <a:ext cx="7281949" cy="831273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ctr"/>
            <a:r>
              <a:rPr lang="ru-RU" dirty="0" smtClean="0"/>
              <a:t>ВВЕДЕНИЕ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0465" y="133975"/>
            <a:ext cx="942154" cy="94215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TextBox 2"/>
          <p:cNvSpPr txBox="1"/>
          <p:nvPr/>
        </p:nvSpPr>
        <p:spPr>
          <a:xfrm>
            <a:off x="177011" y="1283095"/>
            <a:ext cx="881736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/>
              <a:t>Система </a:t>
            </a:r>
            <a:r>
              <a:rPr lang="cs-CZ" dirty="0"/>
              <a:t>IDOS </a:t>
            </a:r>
            <a:r>
              <a:rPr lang="ru-RU" dirty="0" smtClean="0"/>
              <a:t>управляется </a:t>
            </a:r>
            <a:r>
              <a:rPr lang="ru-RU" dirty="0"/>
              <a:t>компанией </a:t>
            </a:r>
            <a:r>
              <a:rPr lang="ru-RU" b="1" dirty="0"/>
              <a:t>CHAPS </a:t>
            </a:r>
            <a:r>
              <a:rPr lang="ru-RU" b="1" dirty="0" err="1"/>
              <a:t>spol</a:t>
            </a:r>
            <a:r>
              <a:rPr lang="ru-RU" dirty="0"/>
              <a:t>. s </a:t>
            </a:r>
            <a:r>
              <a:rPr lang="ru-RU" dirty="0" err="1"/>
              <a:t>r.o</a:t>
            </a:r>
            <a:r>
              <a:rPr lang="ru-RU" dirty="0"/>
              <a:t>., которая официально отвечает за сбор и актуализацию данных о расписаниях общественного транспорта, а также данных о станциях, остановках и транспортных узлах.</a:t>
            </a:r>
          </a:p>
          <a:p>
            <a:pPr algn="just"/>
            <a:r>
              <a:rPr lang="ru-RU" dirty="0"/>
              <a:t>Каждый оператор регулярно обновляет данные о своих маршрутах, остановках и расписаниях, которые затем поступают в CIS </a:t>
            </a:r>
            <a:r>
              <a:rPr lang="ru-RU" dirty="0" smtClean="0"/>
              <a:t>JŘ*.</a:t>
            </a:r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IDOS </a:t>
            </a:r>
            <a:r>
              <a:rPr lang="ru-RU" dirty="0"/>
              <a:t>сам по себе не хранит базу данных со всеми названиями станций, остановок и городов, </a:t>
            </a:r>
            <a:r>
              <a:rPr lang="ru-RU" dirty="0" smtClean="0"/>
              <a:t>а использует </a:t>
            </a:r>
            <a:r>
              <a:rPr lang="ru-RU" dirty="0"/>
              <a:t>данные, предоставляемые чешскими транспортными операторами и CIS </a:t>
            </a:r>
            <a:r>
              <a:rPr lang="ru-RU" dirty="0" smtClean="0"/>
              <a:t>JŘ.  Но к сожалению доступ к этим данным закрыт для общего пользования, поэтому я принял решение для тестирования использовать список городов Чешской республики, доступный для просмотра в </a:t>
            </a:r>
            <a:r>
              <a:rPr lang="ru-RU" dirty="0" err="1" smtClean="0"/>
              <a:t>википедии</a:t>
            </a:r>
            <a:r>
              <a:rPr lang="ru-RU" dirty="0" smtClean="0"/>
              <a:t>*.</a:t>
            </a:r>
          </a:p>
          <a:p>
            <a:pPr algn="just"/>
            <a:endParaRPr lang="ru-RU" dirty="0" smtClean="0"/>
          </a:p>
          <a:p>
            <a:pPr algn="just"/>
            <a:r>
              <a:rPr lang="ru-RU" dirty="0" smtClean="0"/>
              <a:t>Я объединил эти данные в единый список в формате </a:t>
            </a:r>
            <a:r>
              <a:rPr lang="cs-CZ" dirty="0" smtClean="0"/>
              <a:t>excel</a:t>
            </a:r>
            <a:r>
              <a:rPr lang="ru-RU" dirty="0" smtClean="0"/>
              <a:t>, из которого </a:t>
            </a:r>
            <a:r>
              <a:rPr lang="ru-RU" dirty="0" err="1" smtClean="0"/>
              <a:t>рандомно</a:t>
            </a:r>
            <a:r>
              <a:rPr lang="ru-RU" dirty="0" smtClean="0"/>
              <a:t> выбираются названия населенных пунктов для проведения многих тестов. </a:t>
            </a:r>
          </a:p>
          <a:p>
            <a:pPr algn="just"/>
            <a:endParaRPr lang="ru-RU" dirty="0" smtClean="0"/>
          </a:p>
          <a:p>
            <a:pPr algn="just"/>
            <a:r>
              <a:rPr lang="ru-RU" dirty="0"/>
              <a:t/>
            </a:r>
            <a:br>
              <a:rPr lang="ru-RU" dirty="0"/>
            </a:br>
            <a:r>
              <a:rPr lang="ru-RU" sz="1200" dirty="0" smtClean="0"/>
              <a:t>----------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200" dirty="0" smtClean="0">
                <a:hlinkClick r:id="rId4"/>
              </a:rPr>
              <a:t>https</a:t>
            </a:r>
            <a:r>
              <a:rPr lang="en-US" sz="1200" dirty="0">
                <a:hlinkClick r:id="rId4"/>
              </a:rPr>
              <a:t>://cs.wikipedia.org/wiki/Seznam_m%C4%9Bst_v_%</a:t>
            </a:r>
            <a:r>
              <a:rPr lang="en-US" sz="1200" dirty="0" smtClean="0">
                <a:hlinkClick r:id="rId4"/>
              </a:rPr>
              <a:t>C4%8Cesku</a:t>
            </a:r>
            <a:endParaRPr lang="ru-RU" sz="12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/>
              <a:t/>
            </a:r>
            <a:br>
              <a:rPr lang="ru-RU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171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1" y="182880"/>
            <a:ext cx="7281949" cy="587141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ctr"/>
            <a:r>
              <a:rPr lang="ru-RU" dirty="0" smtClean="0"/>
              <a:t>ВВЕДЕНИЕ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7587" y="95474"/>
            <a:ext cx="901027" cy="90102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extBox 4"/>
          <p:cNvSpPr txBox="1"/>
          <p:nvPr/>
        </p:nvSpPr>
        <p:spPr>
          <a:xfrm>
            <a:off x="138510" y="1042464"/>
            <a:ext cx="881736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/>
              <a:t>Ввиду того, что транспортный сервис </a:t>
            </a:r>
            <a:r>
              <a:rPr lang="cs-CZ" dirty="0" smtClean="0"/>
              <a:t>IDOS</a:t>
            </a:r>
            <a:r>
              <a:rPr lang="en-US" dirty="0" smtClean="0"/>
              <a:t> </a:t>
            </a:r>
            <a:r>
              <a:rPr lang="ru-RU" dirty="0" smtClean="0"/>
              <a:t>это достаточно прокачанная система, находится в использовании  с 1998 года, поэтому многие ошибки (как логические, так и технические) и глюки (баги) уже были устранены. Этому послужил долгий процесс тестирования, совместно с отзывами пользователей.</a:t>
            </a:r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Так как в моем случае тестирования нет доступа к исходному коду продукта, то была применена одна из техник тест-дизайна, а именно метод «черного ящика» </a:t>
            </a:r>
            <a:r>
              <a:rPr lang="en-US" dirty="0"/>
              <a:t>(black box test design technique)</a:t>
            </a:r>
            <a:r>
              <a:rPr lang="ru-RU" dirty="0" smtClean="0"/>
              <a:t>.</a:t>
            </a:r>
          </a:p>
          <a:p>
            <a:pPr algn="just"/>
            <a:endParaRPr lang="ru-RU" dirty="0" smtClean="0"/>
          </a:p>
          <a:p>
            <a:pPr algn="just" fontAlgn="base"/>
            <a:r>
              <a:rPr lang="ru-RU" dirty="0"/>
              <a:t>Основной посыл такого тестирования в том, что </a:t>
            </a:r>
            <a:r>
              <a:rPr lang="ru-RU" b="1" dirty="0" smtClean="0"/>
              <a:t>неизвестно, </a:t>
            </a:r>
            <a:r>
              <a:rPr lang="ru-RU" b="1" dirty="0"/>
              <a:t>как устроена тестируемая </a:t>
            </a:r>
            <a:r>
              <a:rPr lang="ru-RU" b="1" dirty="0" smtClean="0"/>
              <a:t>система</a:t>
            </a:r>
            <a:r>
              <a:rPr lang="ru-RU" dirty="0"/>
              <a:t> </a:t>
            </a:r>
            <a:r>
              <a:rPr lang="ru-RU" dirty="0" smtClean="0"/>
              <a:t>изнутри, неизвестна структура кода (разве что</a:t>
            </a:r>
            <a:r>
              <a:rPr lang="cs-CZ" dirty="0" smtClean="0"/>
              <a:t> </a:t>
            </a:r>
            <a:r>
              <a:rPr lang="ru-RU" dirty="0" smtClean="0"/>
              <a:t>виден код </a:t>
            </a:r>
            <a:r>
              <a:rPr lang="cs-CZ" dirty="0" smtClean="0"/>
              <a:t>HTML</a:t>
            </a:r>
            <a:r>
              <a:rPr lang="ru-RU" dirty="0" smtClean="0"/>
              <a:t> в браузере и </a:t>
            </a:r>
            <a:r>
              <a:rPr lang="cs-CZ" dirty="0" smtClean="0"/>
              <a:t>DOM</a:t>
            </a:r>
            <a:r>
              <a:rPr lang="ru-RU" dirty="0" smtClean="0"/>
              <a:t>). </a:t>
            </a:r>
            <a:r>
              <a:rPr lang="ru-RU" dirty="0"/>
              <a:t>При таком </a:t>
            </a:r>
            <a:r>
              <a:rPr lang="ru-RU" dirty="0" smtClean="0"/>
              <a:t>тестировании, </a:t>
            </a:r>
            <a:r>
              <a:rPr lang="ru-RU" dirty="0"/>
              <a:t>тестировщик очень похож на обычного пользователя: тест анализ и исследование продукта он проводит опираясь на </a:t>
            </a:r>
            <a:r>
              <a:rPr lang="ru-RU" dirty="0" smtClean="0"/>
              <a:t>свои знания о продукте и </a:t>
            </a:r>
            <a:r>
              <a:rPr lang="ru-RU" dirty="0"/>
              <a:t>прочую </a:t>
            </a:r>
            <a:r>
              <a:rPr lang="ru-RU" dirty="0" smtClean="0"/>
              <a:t>документацию (например из раздела «Помощь/</a:t>
            </a:r>
            <a:r>
              <a:rPr lang="en-US" dirty="0" err="1" smtClean="0"/>
              <a:t>Nápověda</a:t>
            </a:r>
            <a:r>
              <a:rPr lang="ru-RU" dirty="0" smtClean="0"/>
              <a:t>»), </a:t>
            </a:r>
            <a:r>
              <a:rPr lang="ru-RU" dirty="0"/>
              <a:t>которая описывает этот продукт</a:t>
            </a:r>
            <a:r>
              <a:rPr lang="ru-RU" dirty="0" smtClean="0"/>
              <a:t>.</a:t>
            </a:r>
          </a:p>
          <a:p>
            <a:pPr algn="just" fontAlgn="base"/>
            <a:endParaRPr lang="ru-RU" dirty="0"/>
          </a:p>
          <a:p>
            <a:pPr algn="just" fontAlgn="base"/>
            <a:r>
              <a:rPr lang="ru-RU" dirty="0"/>
              <a:t>Получается, что идеи для тестирования идут от предполагаемых </a:t>
            </a:r>
            <a:r>
              <a:rPr lang="ru-RU" dirty="0" smtClean="0"/>
              <a:t>образцов </a:t>
            </a:r>
            <a:r>
              <a:rPr lang="ru-RU" dirty="0"/>
              <a:t>поведения пользователей. Поэтому такой подход еще называют поведенческим</a:t>
            </a:r>
            <a:r>
              <a:rPr lang="ru-RU" dirty="0" smtClean="0"/>
              <a:t>.</a:t>
            </a:r>
          </a:p>
          <a:p>
            <a:pPr algn="just" fontAlgn="base"/>
            <a:r>
              <a:rPr lang="ru-RU" dirty="0" smtClean="0"/>
              <a:t>Т.е. нет возможности </a:t>
            </a:r>
            <a:r>
              <a:rPr lang="ru-RU" b="1" dirty="0" smtClean="0"/>
              <a:t>сравнить необходимый результат с фактическим </a:t>
            </a:r>
            <a:r>
              <a:rPr lang="ru-RU" dirty="0" smtClean="0"/>
              <a:t>(что собственно и является процессом тестирования).</a:t>
            </a:r>
            <a:endParaRPr lang="ru-RU" dirty="0"/>
          </a:p>
          <a:p>
            <a:pPr algn="just"/>
            <a:endParaRPr lang="ru-RU" dirty="0" smtClean="0"/>
          </a:p>
          <a:p>
            <a:pPr algn="just"/>
            <a:r>
              <a:rPr lang="ru-RU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95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6254" y="2869895"/>
            <a:ext cx="7529804" cy="1090788"/>
          </a:xfrm>
        </p:spPr>
        <p:txBody>
          <a:bodyPr>
            <a:normAutofit/>
          </a:bodyPr>
          <a:lstStyle/>
          <a:p>
            <a:pPr algn="just"/>
            <a:r>
              <a:rPr lang="ru-RU" dirty="0" smtClean="0"/>
              <a:t>Функциональное Тестирование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4294967295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9460" y="2836645"/>
            <a:ext cx="1101880" cy="110358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232847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1" y="182880"/>
            <a:ext cx="7281949" cy="831273"/>
          </a:xfrm>
          <a:solidFill>
            <a:schemeClr val="bg1"/>
          </a:solidFill>
        </p:spPr>
        <p:txBody>
          <a:bodyPr>
            <a:noAutofit/>
          </a:bodyPr>
          <a:lstStyle/>
          <a:p>
            <a:pPr algn="ctr"/>
            <a:r>
              <a:rPr lang="ru-RU" sz="2800" dirty="0"/>
              <a:t>Тестирование работы поиска при вводе начальной и конечной точки маршрута.</a:t>
            </a:r>
            <a:endParaRPr lang="en-US" sz="2800" dirty="0">
              <a:latin typeface="Arial Rounded MT Bold" panose="020F0704030504030204" pitchFamily="34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0465" y="133975"/>
            <a:ext cx="942154" cy="94215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19845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869895"/>
            <a:ext cx="7529804" cy="1090788"/>
          </a:xfrm>
        </p:spPr>
        <p:txBody>
          <a:bodyPr>
            <a:normAutofit/>
          </a:bodyPr>
          <a:lstStyle/>
          <a:p>
            <a:pPr algn="just"/>
            <a:r>
              <a:rPr lang="ru-RU" dirty="0" smtClean="0"/>
              <a:t>Тестирование </a:t>
            </a:r>
            <a:r>
              <a:rPr lang="en-US" dirty="0" smtClean="0">
                <a:latin typeface="Arial Rounded MT Bold" panose="020F0704030504030204" pitchFamily="34" charset="0"/>
              </a:rPr>
              <a:t>API </a:t>
            </a:r>
            <a:r>
              <a:rPr lang="ru-RU" dirty="0" smtClean="0"/>
              <a:t>через </a:t>
            </a:r>
            <a:r>
              <a:rPr lang="cs-CZ" dirty="0" smtClean="0">
                <a:latin typeface="Arial Rounded MT Bold" panose="020F0704030504030204" pitchFamily="34" charset="0"/>
              </a:rPr>
              <a:t>Postman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4294967295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7526" y="2869895"/>
            <a:ext cx="1023937" cy="10255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551736097"/>
      </p:ext>
    </p:extLst>
  </p:cSld>
  <p:clrMapOvr>
    <a:masterClrMapping/>
  </p:clrMapOvr>
</p:sld>
</file>

<file path=ppt/theme/theme1.xml><?xml version="1.0" encoding="utf-8"?>
<a:theme xmlns:a="http://schemas.openxmlformats.org/drawingml/2006/main" name="Берлин">
  <a:themeElements>
    <a:clrScheme name="Берлин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Берлин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Берлин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Берлин</Template>
  <TotalTime>7497</TotalTime>
  <Words>524</Words>
  <Application>Microsoft Office PowerPoint</Application>
  <PresentationFormat>Экран (4:3)</PresentationFormat>
  <Paragraphs>83</Paragraphs>
  <Slides>11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8" baseType="lpstr">
      <vt:lpstr>Arial</vt:lpstr>
      <vt:lpstr>Arial Rounded MT Bold</vt:lpstr>
      <vt:lpstr>Calibri</vt:lpstr>
      <vt:lpstr>Times New Roman</vt:lpstr>
      <vt:lpstr>Trebuchet MS</vt:lpstr>
      <vt:lpstr>Wingdings</vt:lpstr>
      <vt:lpstr>Берлин</vt:lpstr>
      <vt:lpstr>Step IT Academy s.r.o. Dlouhá 715/38 110 00 Praha - Staré Město    ДИПЛОМНАЯ РАБОТА НА ТЕМУ:</vt:lpstr>
      <vt:lpstr>Презентация PowerPoint</vt:lpstr>
      <vt:lpstr>Презентация PowerPoint</vt:lpstr>
      <vt:lpstr>ВВЕДЕНИЕ</vt:lpstr>
      <vt:lpstr>ВВЕДЕНИЕ</vt:lpstr>
      <vt:lpstr>ВВЕДЕНИЕ</vt:lpstr>
      <vt:lpstr>Функциональное Тестирование</vt:lpstr>
      <vt:lpstr>Тестирование работы поиска при вводе начальной и конечной точки маршрута.</vt:lpstr>
      <vt:lpstr>Тестирование API через Postman</vt:lpstr>
      <vt:lpstr>Тестирование API через Postman</vt:lpstr>
      <vt:lpstr>Тест 4.1. Корректность ответа на запросы поиска маршрутов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Тестирование платформы IDOS</dc:title>
  <dc:creator>Alexandru Dotu</dc:creator>
  <cp:keywords>Test IDOS</cp:keywords>
  <cp:lastModifiedBy>Учетная запись Майкрософт</cp:lastModifiedBy>
  <cp:revision>68</cp:revision>
  <dcterms:created xsi:type="dcterms:W3CDTF">2024-11-15T10:23:27Z</dcterms:created>
  <dcterms:modified xsi:type="dcterms:W3CDTF">2024-11-22T21:44:45Z</dcterms:modified>
</cp:coreProperties>
</file>