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61" r:id="rId2"/>
    <p:sldId id="262" r:id="rId3"/>
    <p:sldId id="264" r:id="rId4"/>
    <p:sldId id="263" r:id="rId5"/>
    <p:sldId id="265" r:id="rId6"/>
    <p:sldId id="269" r:id="rId7"/>
    <p:sldId id="266" r:id="rId8"/>
    <p:sldId id="267" r:id="rId9"/>
    <p:sldId id="260" r:id="rId10"/>
    <p:sldId id="257" r:id="rId11"/>
    <p:sldId id="268" r:id="rId12"/>
    <p:sldId id="270" r:id="rId13"/>
    <p:sldId id="271" r:id="rId14"/>
    <p:sldId id="272" r:id="rId15"/>
    <p:sldId id="276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0" clrIdx="0">
    <p:extLst>
      <p:ext uri="{19B8F6BF-5375-455C-9EA6-DF929625EA0E}">
        <p15:presenceInfo xmlns:p15="http://schemas.microsoft.com/office/powerpoint/2012/main" userId="6631ee100568a8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D2B5F-36AC-480A-AA26-BA663C00F75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7F2E-C87D-4262-A6E2-73D2CE6EC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7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5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6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7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7F2E-C87D-4262-A6E2-73D2CE6EC2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4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97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2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2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5CF5-3CF5-431F-BEAF-90432C5674A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58F7-8849-4685-BBE5-5837BDB4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1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Seznam_m%C4%9Bst_v_%C4%8Cesk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49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664" y="133815"/>
            <a:ext cx="8820614" cy="220794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Ste</a:t>
            </a:r>
            <a:r>
              <a:rPr lang="en-US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p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cs-CZ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IT A</a:t>
            </a:r>
            <a:r>
              <a:rPr lang="ru-RU" sz="24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cademy s.r.o.</a:t>
            </a:r>
            <a: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cs-CZ" sz="22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Dlouhá 715/38</a:t>
            </a:r>
            <a:b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ru-RU" sz="1800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  <a:ea typeface="+mn-ea"/>
                <a:cs typeface="+mn-cs"/>
              </a:rPr>
              <a:t>110 00 Praha - Staré Město 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cs-CZ" sz="2000" b="1" dirty="0">
                <a:latin typeface="Arial Rounded MT Bold" panose="020F0704030504030204" pitchFamily="34" charset="0"/>
              </a:rPr>
              <a:t/>
            </a:r>
            <a:br>
              <a:rPr lang="cs-CZ" sz="2000" b="1" dirty="0">
                <a:latin typeface="Arial Rounded MT Bold" panose="020F0704030504030204" pitchFamily="34" charset="0"/>
              </a:rPr>
            </a:br>
            <a:r>
              <a:rPr lang="ru-RU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ДИПЛОМНАЯ РАБОТА НА ТЕМУ:</a:t>
            </a:r>
            <a:endParaRPr lang="en-US" sz="49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9694" y="5241534"/>
            <a:ext cx="6108101" cy="1117687"/>
          </a:xfrm>
        </p:spPr>
        <p:txBody>
          <a:bodyPr/>
          <a:lstStyle/>
          <a:p>
            <a:r>
              <a:rPr lang="ru-RU" dirty="0" smtClean="0"/>
              <a:t>Автор: </a:t>
            </a:r>
            <a:r>
              <a:rPr lang="ru-RU" b="1" dirty="0" smtClean="0"/>
              <a:t>Александр Доцу</a:t>
            </a:r>
          </a:p>
          <a:p>
            <a:r>
              <a:rPr lang="ru-RU" dirty="0" smtClean="0"/>
              <a:t>Руководитель: </a:t>
            </a:r>
            <a:r>
              <a:rPr lang="ru-RU" b="1" dirty="0" err="1" smtClean="0"/>
              <a:t>Замировский</a:t>
            </a:r>
            <a:r>
              <a:rPr lang="ru-RU" b="1" dirty="0" smtClean="0"/>
              <a:t> Виталий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33" y="3873988"/>
            <a:ext cx="2941368" cy="10883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3463259" y="6346156"/>
            <a:ext cx="15993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dirty="0">
                <a:latin typeface="Arial Rounded MT Bold" panose="020F0704030504030204" pitchFamily="34" charset="0"/>
              </a:rPr>
              <a:t>Prague 2024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520176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Тестирование транспортного сервиса </a:t>
            </a:r>
            <a:r>
              <a:rPr lang="cs-CZ" sz="4600" b="1" dirty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IDOS.cz</a:t>
            </a:r>
            <a:endParaRPr lang="en-US" sz="4600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68" y="357770"/>
            <a:ext cx="907896" cy="907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773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210396" cy="6662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339" y="122061"/>
            <a:ext cx="892092" cy="892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44572" y="895342"/>
            <a:ext cx="8409824" cy="5821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700" b="1" dirty="0">
                <a:latin typeface="+mn-lt"/>
              </a:rPr>
              <a:t>API</a:t>
            </a:r>
            <a:r>
              <a:rPr lang="ru-RU" sz="1700" dirty="0">
                <a:latin typeface="+mn-lt"/>
              </a:rPr>
              <a:t> (</a:t>
            </a:r>
            <a:r>
              <a:rPr lang="ru-RU" sz="1700" dirty="0" err="1">
                <a:latin typeface="+mn-lt"/>
              </a:rPr>
              <a:t>Application</a:t>
            </a:r>
            <a:r>
              <a:rPr lang="ru-RU" sz="1700" dirty="0">
                <a:latin typeface="+mn-lt"/>
              </a:rPr>
              <a:t> </a:t>
            </a:r>
            <a:r>
              <a:rPr lang="ru-RU" sz="1700" dirty="0" err="1">
                <a:latin typeface="+mn-lt"/>
              </a:rPr>
              <a:t>Programming</a:t>
            </a:r>
            <a:r>
              <a:rPr lang="ru-RU" sz="1700" dirty="0">
                <a:latin typeface="+mn-lt"/>
              </a:rPr>
              <a:t> </a:t>
            </a:r>
            <a:r>
              <a:rPr lang="ru-RU" sz="1700" dirty="0" err="1">
                <a:latin typeface="+mn-lt"/>
              </a:rPr>
              <a:t>Interface</a:t>
            </a:r>
            <a:r>
              <a:rPr lang="ru-RU" sz="1700" dirty="0">
                <a:latin typeface="+mn-lt"/>
              </a:rPr>
              <a:t>) - это интерфейс, позволяющий программам взаимодействовать друг с другом, обмениваться данными и предоставлять доступ к своим функциям.</a:t>
            </a:r>
          </a:p>
          <a:p>
            <a:pPr algn="just"/>
            <a:endParaRPr lang="en-US" sz="1700" dirty="0">
              <a:latin typeface="+mn-lt"/>
            </a:endParaRPr>
          </a:p>
          <a:p>
            <a:pPr algn="just"/>
            <a:r>
              <a:rPr lang="ru-RU" sz="1700" dirty="0">
                <a:latin typeface="+mn-lt"/>
              </a:rPr>
              <a:t>Тестирование </a:t>
            </a:r>
            <a:r>
              <a:rPr lang="en-US" sz="1700" dirty="0" smtClean="0">
                <a:latin typeface="+mn-lt"/>
              </a:rPr>
              <a:t>API </a:t>
            </a:r>
            <a:r>
              <a:rPr lang="ru-RU" sz="1700" dirty="0">
                <a:latin typeface="+mn-lt"/>
              </a:rPr>
              <a:t>ресурса </a:t>
            </a:r>
            <a:r>
              <a:rPr lang="en-US" sz="1700" dirty="0">
                <a:latin typeface="+mn-lt"/>
              </a:rPr>
              <a:t> </a:t>
            </a:r>
            <a:r>
              <a:rPr lang="cs-CZ" sz="1700" dirty="0">
                <a:latin typeface="+mn-lt"/>
              </a:rPr>
              <a:t>IDOS.c</a:t>
            </a:r>
            <a:r>
              <a:rPr lang="en-US" sz="1700" dirty="0">
                <a:latin typeface="+mn-lt"/>
              </a:rPr>
              <a:t>z </a:t>
            </a:r>
            <a:r>
              <a:rPr lang="en-US" sz="1700" dirty="0" smtClean="0">
                <a:latin typeface="+mn-lt"/>
              </a:rPr>
              <a:t> </a:t>
            </a:r>
            <a:r>
              <a:rPr lang="ru-RU" sz="1700" dirty="0" smtClean="0">
                <a:latin typeface="+mn-lt"/>
              </a:rPr>
              <a:t>было осуществлено через приложение </a:t>
            </a:r>
            <a:r>
              <a:rPr lang="cs-CZ" sz="1700" dirty="0" smtClean="0">
                <a:latin typeface="+mn-lt"/>
              </a:rPr>
              <a:t>POSTMAN,</a:t>
            </a:r>
            <a:r>
              <a:rPr lang="ru-RU" sz="1700" dirty="0" smtClean="0">
                <a:latin typeface="+mn-lt"/>
              </a:rPr>
              <a:t> хотя есть и другие альтернативы - такие как </a:t>
            </a:r>
            <a:r>
              <a:rPr lang="cs-CZ" sz="1700" dirty="0" smtClean="0">
                <a:latin typeface="+mn-lt"/>
              </a:rPr>
              <a:t>Insomnia, </a:t>
            </a:r>
            <a:r>
              <a:rPr lang="en-US" sz="1700" dirty="0" err="1" smtClean="0">
                <a:latin typeface="+mn-lt"/>
              </a:rPr>
              <a:t>Apidog</a:t>
            </a:r>
            <a:r>
              <a:rPr lang="ru-RU" sz="1700" dirty="0" smtClean="0">
                <a:latin typeface="+mn-lt"/>
              </a:rPr>
              <a:t>, </a:t>
            </a:r>
            <a:r>
              <a:rPr lang="en-US" sz="1700" dirty="0" err="1">
                <a:latin typeface="+mn-lt"/>
              </a:rPr>
              <a:t>SoapUI</a:t>
            </a:r>
            <a:r>
              <a:rPr lang="en-US" sz="1700" dirty="0">
                <a:latin typeface="+mn-lt"/>
              </a:rPr>
              <a:t> </a:t>
            </a:r>
            <a:r>
              <a:rPr lang="ru-RU" sz="1700" dirty="0" smtClean="0">
                <a:latin typeface="+mn-lt"/>
              </a:rPr>
              <a:t>и другие.</a:t>
            </a:r>
          </a:p>
          <a:p>
            <a:pPr algn="just"/>
            <a:endParaRPr lang="ru-RU" sz="1700" dirty="0" smtClean="0">
              <a:latin typeface="+mn-lt"/>
            </a:endParaRPr>
          </a:p>
          <a:p>
            <a:pPr algn="just"/>
            <a:r>
              <a:rPr lang="ru-RU" sz="1700" dirty="0" smtClean="0">
                <a:latin typeface="+mn-lt"/>
              </a:rPr>
              <a:t>В ходе тестирования были проверены следующие запросы:  </a:t>
            </a:r>
            <a:endParaRPr lang="en-US" sz="1700" dirty="0">
              <a:latin typeface="+mn-lt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700" dirty="0" smtClean="0">
                <a:ea typeface="+mj-ea"/>
                <a:cs typeface="+mj-cs"/>
              </a:rPr>
              <a:t>корректность </a:t>
            </a:r>
            <a:r>
              <a:rPr lang="ru-RU" sz="1700" dirty="0">
                <a:ea typeface="+mj-ea"/>
                <a:cs typeface="+mj-cs"/>
              </a:rPr>
              <a:t>ответа на запросы поиска маршрутов, включая структуру </a:t>
            </a:r>
            <a:r>
              <a:rPr lang="ru-RU" sz="1700" dirty="0" smtClean="0">
                <a:ea typeface="+mj-ea"/>
                <a:cs typeface="+mj-cs"/>
              </a:rPr>
              <a:t>данных – названия пунктов отправления и прибытия </a:t>
            </a:r>
            <a:r>
              <a:rPr lang="ru-RU" sz="1700" dirty="0" smtClean="0"/>
              <a:t>Прага-Брно</a:t>
            </a:r>
            <a:r>
              <a:rPr lang="ru-RU" sz="1700" dirty="0" smtClean="0">
                <a:ea typeface="+mj-ea"/>
                <a:cs typeface="+mj-cs"/>
              </a:rPr>
              <a:t>;</a:t>
            </a:r>
            <a:endParaRPr lang="ru-RU" sz="1700" dirty="0" smtClean="0">
              <a:ea typeface="+mj-ea"/>
              <a:cs typeface="+mj-cs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700" dirty="0" smtClean="0">
                <a:ea typeface="+mj-ea"/>
                <a:cs typeface="+mj-cs"/>
              </a:rPr>
              <a:t>API-запросы </a:t>
            </a:r>
            <a:r>
              <a:rPr lang="ru-RU" sz="1700" dirty="0">
                <a:ea typeface="+mj-ea"/>
                <a:cs typeface="+mj-cs"/>
              </a:rPr>
              <a:t>на обработку </a:t>
            </a:r>
            <a:r>
              <a:rPr lang="ru-RU" sz="1700" dirty="0" smtClean="0">
                <a:ea typeface="+mj-ea"/>
                <a:cs typeface="+mj-cs"/>
              </a:rPr>
              <a:t>маршрутов, выбранных из предустановленных самой системой (выбран пример маршрута </a:t>
            </a:r>
            <a:r>
              <a:rPr lang="ru-RU" sz="1700" dirty="0" err="1" smtClean="0">
                <a:ea typeface="+mj-ea"/>
                <a:cs typeface="+mj-cs"/>
              </a:rPr>
              <a:t>Плзень</a:t>
            </a:r>
            <a:r>
              <a:rPr lang="ru-RU" sz="1700" dirty="0" smtClean="0">
                <a:ea typeface="+mj-ea"/>
                <a:cs typeface="+mj-cs"/>
              </a:rPr>
              <a:t>-Прага).</a:t>
            </a:r>
            <a:endParaRPr lang="ru-RU" sz="1700" dirty="0" smtClean="0">
              <a:ea typeface="+mj-ea"/>
              <a:cs typeface="+mj-cs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700" dirty="0" smtClean="0">
                <a:ea typeface="+mj-ea"/>
                <a:cs typeface="+mj-cs"/>
              </a:rPr>
              <a:t>добавление маршрута </a:t>
            </a:r>
            <a:r>
              <a:rPr lang="ru-RU" sz="1700" dirty="0">
                <a:ea typeface="+mj-ea"/>
                <a:cs typeface="+mj-cs"/>
              </a:rPr>
              <a:t>в «</a:t>
            </a:r>
            <a:r>
              <a:rPr lang="ru-RU" sz="1700" dirty="0" smtClean="0">
                <a:ea typeface="+mj-ea"/>
                <a:cs typeface="+mj-cs"/>
              </a:rPr>
              <a:t>Избранное»;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700" dirty="0" smtClean="0">
                <a:ea typeface="+mj-ea"/>
                <a:cs typeface="+mj-cs"/>
              </a:rPr>
              <a:t>отображение карты построенного маршрута;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700" dirty="0" smtClean="0">
                <a:ea typeface="+mj-ea"/>
                <a:cs typeface="+mj-cs"/>
              </a:rPr>
              <a:t>добавление построенного маршрута в корзину для оплаты билетов;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ru-RU" sz="1700" dirty="0" smtClean="0">
                <a:ea typeface="+mj-ea"/>
                <a:cs typeface="+mj-cs"/>
              </a:rPr>
              <a:t>корректность </a:t>
            </a:r>
            <a:r>
              <a:rPr lang="ru-RU" sz="1700" dirty="0" smtClean="0">
                <a:ea typeface="+mj-ea"/>
                <a:cs typeface="+mj-cs"/>
              </a:rPr>
              <a:t>отображения в запросе итоговой суммы к </a:t>
            </a:r>
            <a:r>
              <a:rPr lang="ru-RU" sz="1700" dirty="0" smtClean="0">
                <a:ea typeface="+mj-ea"/>
                <a:cs typeface="+mj-cs"/>
              </a:rPr>
              <a:t>оплате.</a:t>
            </a:r>
          </a:p>
          <a:p>
            <a:pPr lvl="1" algn="just"/>
            <a:endParaRPr lang="ru-RU" sz="1100" dirty="0"/>
          </a:p>
          <a:p>
            <a:pPr marL="0" lvl="1" algn="just"/>
            <a:r>
              <a:rPr lang="ru-RU" sz="1700" dirty="0" smtClean="0">
                <a:ea typeface="+mj-ea"/>
                <a:cs typeface="+mj-cs"/>
              </a:rPr>
              <a:t>Для тестирования была создана коллекция (</a:t>
            </a:r>
            <a:r>
              <a:rPr lang="en-US" sz="1700" dirty="0" smtClean="0">
                <a:ea typeface="+mj-ea"/>
                <a:cs typeface="+mj-cs"/>
              </a:rPr>
              <a:t>Collection</a:t>
            </a:r>
            <a:r>
              <a:rPr lang="ru-RU" sz="1700" dirty="0" smtClean="0">
                <a:ea typeface="+mj-ea"/>
                <a:cs typeface="+mj-cs"/>
              </a:rPr>
              <a:t>)</a:t>
            </a:r>
            <a:r>
              <a:rPr lang="en-US" sz="1700" dirty="0" smtClean="0">
                <a:ea typeface="+mj-ea"/>
                <a:cs typeface="+mj-cs"/>
              </a:rPr>
              <a:t> </a:t>
            </a:r>
            <a:r>
              <a:rPr lang="ru-RU" sz="1700" dirty="0" smtClean="0">
                <a:ea typeface="+mj-ea"/>
                <a:cs typeface="+mj-cs"/>
              </a:rPr>
              <a:t>и тестовое окружение (</a:t>
            </a:r>
            <a:r>
              <a:rPr lang="en-US" sz="1700" dirty="0" smtClean="0">
                <a:ea typeface="+mj-ea"/>
                <a:cs typeface="+mj-cs"/>
              </a:rPr>
              <a:t>IDOS </a:t>
            </a:r>
            <a:r>
              <a:rPr lang="en-US" sz="1700" dirty="0" err="1" smtClean="0">
                <a:ea typeface="+mj-ea"/>
                <a:cs typeface="+mj-cs"/>
              </a:rPr>
              <a:t>enviromnent</a:t>
            </a:r>
            <a:r>
              <a:rPr lang="ru-RU" sz="1700" dirty="0" smtClean="0">
                <a:ea typeface="+mj-ea"/>
                <a:cs typeface="+mj-cs"/>
              </a:rPr>
              <a:t>), сами тесты были запущены при помощи функционала «Запустить Коллекцию/</a:t>
            </a:r>
            <a:r>
              <a:rPr lang="en-US" sz="1700" dirty="0" smtClean="0">
                <a:ea typeface="+mj-ea"/>
                <a:cs typeface="+mj-cs"/>
              </a:rPr>
              <a:t>Run collection</a:t>
            </a:r>
            <a:r>
              <a:rPr lang="ru-RU" sz="1700" dirty="0" smtClean="0">
                <a:ea typeface="+mj-ea"/>
                <a:cs typeface="+mj-cs"/>
              </a:rPr>
              <a:t>».</a:t>
            </a:r>
          </a:p>
          <a:p>
            <a:pPr marL="0" lvl="1" algn="just"/>
            <a:endParaRPr lang="ru-RU" sz="1200" dirty="0" smtClean="0">
              <a:ea typeface="+mj-ea"/>
              <a:cs typeface="+mj-cs"/>
            </a:endParaRPr>
          </a:p>
          <a:p>
            <a:pPr marL="0" lvl="1" algn="just"/>
            <a:r>
              <a:rPr lang="ru-RU" sz="1700" dirty="0" smtClean="0">
                <a:ea typeface="+mj-ea"/>
                <a:cs typeface="+mj-cs"/>
              </a:rPr>
              <a:t>Полный </a:t>
            </a:r>
            <a:r>
              <a:rPr lang="ru-RU" sz="1700" dirty="0" err="1" smtClean="0">
                <a:ea typeface="+mj-ea"/>
                <a:cs typeface="+mj-cs"/>
              </a:rPr>
              <a:t>видеообзор</a:t>
            </a:r>
            <a:r>
              <a:rPr lang="ru-RU" sz="1700" dirty="0" smtClean="0">
                <a:ea typeface="+mj-ea"/>
                <a:cs typeface="+mj-cs"/>
              </a:rPr>
              <a:t> теста можно просмотреть по ссылке….</a:t>
            </a:r>
          </a:p>
        </p:txBody>
      </p:sp>
    </p:spTree>
    <p:extLst>
      <p:ext uri="{BB962C8B-B14F-4D97-AF65-F5344CB8AC3E}">
        <p14:creationId xmlns:p14="http://schemas.microsoft.com/office/powerpoint/2010/main" val="291150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4.1. Корректность </a:t>
            </a:r>
            <a:r>
              <a:rPr lang="ru-RU" sz="2000" dirty="0"/>
              <a:t>ответа на запросы поиска маршрутов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7" y="3584075"/>
            <a:ext cx="6718434" cy="315994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812631" y="5232400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7" y="977769"/>
            <a:ext cx="6739774" cy="25535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318" y="2614826"/>
            <a:ext cx="1976521" cy="424707"/>
          </a:xfrm>
          <a:prstGeom prst="rect">
            <a:avLst/>
          </a:prstGeom>
        </p:spPr>
      </p:pic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843562" y="3657600"/>
            <a:ext cx="2165684" cy="306083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В </a:t>
            </a:r>
            <a:r>
              <a:rPr lang="ru-RU" sz="1200" dirty="0" err="1"/>
              <a:t>П</a:t>
            </a:r>
            <a:r>
              <a:rPr lang="ru-RU" sz="1200" dirty="0" err="1" smtClean="0"/>
              <a:t>остмане</a:t>
            </a:r>
            <a:r>
              <a:rPr lang="ru-RU" sz="1200" dirty="0" smtClean="0"/>
              <a:t> написан скрипт на проверку наличия текста «Прага» и «Брно». Тесты завершены со статусом «200 ОК»</a:t>
            </a:r>
          </a:p>
          <a:p>
            <a:endParaRPr lang="ru-RU" sz="1200" dirty="0" smtClean="0"/>
          </a:p>
          <a:p>
            <a:r>
              <a:rPr lang="ru-RU" sz="1200" dirty="0" smtClean="0"/>
              <a:t>Наличие этих полей во вкладке </a:t>
            </a:r>
            <a:r>
              <a:rPr lang="en-US" sz="1200" dirty="0" smtClean="0"/>
              <a:t>“</a:t>
            </a:r>
            <a:r>
              <a:rPr lang="cs-CZ" sz="1200" dirty="0" smtClean="0"/>
              <a:t>Body</a:t>
            </a:r>
            <a:r>
              <a:rPr lang="en-US" sz="1200" dirty="0" smtClean="0"/>
              <a:t>”</a:t>
            </a:r>
            <a:r>
              <a:rPr lang="ru-RU" sz="1200" dirty="0" smtClean="0"/>
              <a:t>свидетельствует о правильности ответа на запрос</a:t>
            </a:r>
            <a:r>
              <a:rPr lang="ru-RU" sz="1400" dirty="0" smtClean="0"/>
              <a:t>.</a:t>
            </a:r>
          </a:p>
          <a:p>
            <a:endParaRPr lang="en-US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6208794"/>
            <a:ext cx="1949914" cy="324986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706296" y="1981200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5235965" y="261620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5193629" y="2269067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688429" y="1964267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877430" y="982134"/>
            <a:ext cx="2165684" cy="2518968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027333" y="1185333"/>
            <a:ext cx="14901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Доступен </a:t>
            </a:r>
            <a:r>
              <a:rPr lang="ru-RU" sz="1200" dirty="0"/>
              <a:t>во вкладке </a:t>
            </a:r>
            <a:r>
              <a:rPr lang="cs-CZ" sz="1200" dirty="0"/>
              <a:t>Preview </a:t>
            </a:r>
            <a:r>
              <a:rPr lang="ru-RU" sz="1200" dirty="0" smtClean="0"/>
              <a:t>после клика по ссылке </a:t>
            </a:r>
            <a:r>
              <a:rPr lang="cs-CZ" sz="1200" dirty="0" smtClean="0"/>
              <a:t>spojeni/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7491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6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6" y="914400"/>
            <a:ext cx="4774032" cy="23841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" y="3407343"/>
            <a:ext cx="6285297" cy="337101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4.</a:t>
            </a:r>
            <a:r>
              <a:rPr lang="en-US" sz="2000" dirty="0" smtClean="0"/>
              <a:t>2</a:t>
            </a:r>
            <a:r>
              <a:rPr lang="ru-RU" sz="2000" dirty="0" smtClean="0"/>
              <a:t>. </a:t>
            </a:r>
            <a:r>
              <a:rPr lang="ru-RU" sz="2000" dirty="0" smtClean="0"/>
              <a:t>Корректность </a:t>
            </a:r>
            <a:r>
              <a:rPr lang="ru-RU" sz="2000" dirty="0"/>
              <a:t>ответа на </a:t>
            </a:r>
            <a:r>
              <a:rPr lang="ru-RU" sz="2000" dirty="0" smtClean="0"/>
              <a:t>запросы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r>
              <a:rPr lang="ru-RU" sz="2000" dirty="0"/>
              <a:t>выбранных из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 smtClean="0"/>
              <a:t>   </a:t>
            </a:r>
            <a:r>
              <a:rPr lang="ru-RU" sz="2000" dirty="0" smtClean="0"/>
              <a:t>предустановленных </a:t>
            </a:r>
            <a:r>
              <a:rPr lang="ru-RU" sz="2000" dirty="0"/>
              <a:t>самой системой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647975" y="445275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68177" y="3426593"/>
            <a:ext cx="2502569" cy="3301466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Через окно поиска найдены данные «</a:t>
            </a:r>
            <a:r>
              <a:rPr lang="ru-RU" sz="1200" dirty="0" err="1" smtClean="0"/>
              <a:t>Плзен</a:t>
            </a:r>
            <a:r>
              <a:rPr lang="ru-RU" sz="1200" dirty="0" smtClean="0"/>
              <a:t>» </a:t>
            </a:r>
            <a:r>
              <a:rPr lang="ru-RU" sz="1200" dirty="0" smtClean="0"/>
              <a:t>и </a:t>
            </a:r>
            <a:r>
              <a:rPr lang="ru-RU" sz="1200" dirty="0" smtClean="0"/>
              <a:t>«Прага». </a:t>
            </a:r>
            <a:endParaRPr lang="ru-RU" sz="1200" dirty="0" smtClean="0"/>
          </a:p>
          <a:p>
            <a:r>
              <a:rPr lang="ru-RU" sz="1200" dirty="0" smtClean="0"/>
              <a:t>Наличие этих </a:t>
            </a:r>
            <a:r>
              <a:rPr lang="ru-RU" sz="1200" dirty="0" smtClean="0"/>
              <a:t>значений в ключах </a:t>
            </a:r>
            <a:r>
              <a:rPr lang="en-US" sz="1200" b="1" dirty="0"/>
              <a:t>"</a:t>
            </a:r>
            <a:r>
              <a:rPr lang="en-US" sz="1200" b="1" dirty="0" err="1"/>
              <a:t>sFromName</a:t>
            </a:r>
            <a:r>
              <a:rPr lang="en-US" sz="1200" b="1" dirty="0" smtClean="0"/>
              <a:t>":</a:t>
            </a:r>
            <a:r>
              <a:rPr lang="ru-RU" sz="1200" b="1" dirty="0" smtClean="0"/>
              <a:t> </a:t>
            </a:r>
            <a:r>
              <a:rPr lang="ru-RU" sz="1200" dirty="0" smtClean="0"/>
              <a:t>и </a:t>
            </a:r>
            <a:r>
              <a:rPr lang="en-US" sz="1200" b="1" dirty="0"/>
              <a:t>"</a:t>
            </a:r>
            <a:r>
              <a:rPr lang="en-US" sz="1200" b="1" dirty="0" err="1" smtClean="0"/>
              <a:t>sToName</a:t>
            </a:r>
            <a:r>
              <a:rPr lang="en-US" sz="1200" b="1" dirty="0" smtClean="0"/>
              <a:t>": </a:t>
            </a:r>
            <a:r>
              <a:rPr lang="ru-RU" sz="1200" dirty="0" smtClean="0"/>
              <a:t>свидетельствует </a:t>
            </a:r>
            <a:r>
              <a:rPr lang="ru-RU" sz="1200" dirty="0" smtClean="0"/>
              <a:t>о правильности ответа на запрос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290813" y="6254818"/>
            <a:ext cx="2531443" cy="23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657422" y="410811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3093717" y="2445530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111014" y="953258"/>
            <a:ext cx="3402710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55394" y="1166082"/>
            <a:ext cx="2742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по ссылке ниже кнопки поиска «</a:t>
            </a:r>
            <a:r>
              <a:rPr lang="en-US" sz="1200" dirty="0" err="1" smtClean="0"/>
              <a:t>Hledat</a:t>
            </a:r>
            <a:r>
              <a:rPr lang="ru-RU" sz="1200" dirty="0" smtClean="0"/>
              <a:t>»</a:t>
            </a:r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vysledky</a:t>
            </a:r>
            <a:r>
              <a:rPr lang="cs-CZ" sz="1200" b="1" dirty="0" smtClean="0"/>
              <a:t>/</a:t>
            </a:r>
            <a:endParaRPr lang="ru-RU" sz="12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273" y="2390029"/>
            <a:ext cx="1953928" cy="767057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5347630" y="237494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681" y="5821109"/>
            <a:ext cx="2234784" cy="6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" y="3736342"/>
            <a:ext cx="6169795" cy="30503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94" y="2638910"/>
            <a:ext cx="2584559" cy="6336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1" y="896717"/>
            <a:ext cx="6025415" cy="27127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4.</a:t>
            </a:r>
            <a:r>
              <a:rPr lang="en-US" sz="2000" dirty="0" smtClean="0"/>
              <a:t>2</a:t>
            </a:r>
            <a:r>
              <a:rPr lang="ru-RU" sz="2000" dirty="0" smtClean="0"/>
              <a:t>. </a:t>
            </a:r>
            <a:r>
              <a:rPr lang="ru-RU" sz="2000" dirty="0" smtClean="0"/>
              <a:t>Корректность </a:t>
            </a:r>
            <a:r>
              <a:rPr lang="ru-RU" sz="2000" dirty="0"/>
              <a:t>ответа на </a:t>
            </a:r>
            <a:r>
              <a:rPr lang="ru-RU" sz="2000" dirty="0"/>
              <a:t>добавление маршрута </a:t>
            </a:r>
            <a:r>
              <a:rPr lang="ru-RU" sz="2000" dirty="0" smtClean="0"/>
              <a:t>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	   «Избранное/</a:t>
            </a:r>
            <a:r>
              <a:rPr lang="en-US" sz="2000" b="1" dirty="0" err="1"/>
              <a:t>Moje</a:t>
            </a:r>
            <a:r>
              <a:rPr lang="en-US" sz="2000" b="1" dirty="0"/>
              <a:t> </a:t>
            </a:r>
            <a:r>
              <a:rPr lang="en-US" sz="2000" b="1" dirty="0" err="1"/>
              <a:t>spojení</a:t>
            </a:r>
            <a:r>
              <a:rPr lang="ru-RU" sz="2000" dirty="0"/>
              <a:t>»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4186991" y="4851135"/>
            <a:ext cx="673768" cy="211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343049" y="3792355"/>
            <a:ext cx="2627698" cy="2935704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Значения в ключе </a:t>
            </a:r>
            <a:r>
              <a:rPr lang="en-US" sz="1200" b="1" dirty="0" smtClean="0"/>
              <a:t>"</a:t>
            </a:r>
            <a:r>
              <a:rPr lang="en-US" sz="1200" b="1" dirty="0" err="1" smtClean="0"/>
              <a:t>destHandle</a:t>
            </a:r>
            <a:r>
              <a:rPr lang="en-US" sz="1200" b="1" dirty="0" smtClean="0"/>
              <a:t>"</a:t>
            </a:r>
            <a:r>
              <a:rPr lang="en-US" sz="1200" dirty="0" smtClean="0"/>
              <a:t>:</a:t>
            </a:r>
            <a:r>
              <a:rPr lang="ru-RU" sz="1200" dirty="0" smtClean="0"/>
              <a:t> совпадает со значением </a:t>
            </a:r>
            <a:r>
              <a:rPr lang="en-US" sz="1200" b="1" dirty="0"/>
              <a:t>"</a:t>
            </a:r>
            <a:r>
              <a:rPr lang="en-US" sz="1200" b="1" dirty="0" err="1" smtClean="0"/>
              <a:t>connId</a:t>
            </a:r>
            <a:r>
              <a:rPr lang="en-US" sz="1200" b="1" dirty="0" smtClean="0"/>
              <a:t>«</a:t>
            </a:r>
            <a:r>
              <a:rPr lang="ru-RU" sz="1200" b="1" dirty="0" smtClean="0"/>
              <a:t> </a:t>
            </a:r>
            <a:r>
              <a:rPr lang="ru-RU" sz="1200" dirty="0" smtClean="0"/>
              <a:t>из браузера – </a:t>
            </a:r>
            <a:r>
              <a:rPr lang="en-US" sz="1200" dirty="0" smtClean="0"/>
              <a:t>36582759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 </a:t>
            </a:r>
            <a:endParaRPr lang="en-US" sz="1200" b="1" dirty="0" smtClean="0"/>
          </a:p>
          <a:p>
            <a:r>
              <a:rPr lang="ru-RU" sz="1200" dirty="0" smtClean="0"/>
              <a:t>Значение</a:t>
            </a:r>
            <a:r>
              <a:rPr lang="en-US" sz="1200" dirty="0" smtClean="0"/>
              <a:t> </a:t>
            </a:r>
            <a:r>
              <a:rPr lang="ru-RU" sz="1200" b="1" dirty="0" smtClean="0"/>
              <a:t>«2» </a:t>
            </a:r>
            <a:r>
              <a:rPr lang="ru-RU" sz="1200" dirty="0"/>
              <a:t>в </a:t>
            </a:r>
            <a:r>
              <a:rPr lang="ru-RU" sz="1200" dirty="0" smtClean="0"/>
              <a:t>ключе </a:t>
            </a:r>
            <a:r>
              <a:rPr lang="en-US" sz="1200" b="1" dirty="0" smtClean="0"/>
              <a:t>"</a:t>
            </a:r>
            <a:r>
              <a:rPr lang="en-US" sz="1200" b="1" dirty="0" err="1" smtClean="0"/>
              <a:t>connCount</a:t>
            </a:r>
            <a:r>
              <a:rPr lang="en-US" sz="1200" b="1" dirty="0"/>
              <a:t>":</a:t>
            </a:r>
            <a:r>
              <a:rPr lang="en-US" sz="1200" dirty="0"/>
              <a:t> </a:t>
            </a:r>
            <a:r>
              <a:rPr lang="ru-RU" sz="1200" dirty="0" smtClean="0"/>
              <a:t>означает порядковый номер маршрута, добавленного в Избранное.</a:t>
            </a:r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531445" y="6391174"/>
            <a:ext cx="1193533" cy="269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243536" y="339584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5355654" y="1357875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6169795" y="924382"/>
            <a:ext cx="2777066" cy="2636965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14173" y="1137206"/>
            <a:ext cx="25314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нажатием на иконку «Портфель».</a:t>
            </a:r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/>
              <a:t>MCAddConnections</a:t>
            </a:r>
            <a:endParaRPr lang="ru-RU" sz="1200" b="1" dirty="0"/>
          </a:p>
        </p:txBody>
      </p:sp>
      <p:sp>
        <p:nvSpPr>
          <p:cNvPr id="14" name="Овал 13"/>
          <p:cNvSpPr/>
          <p:nvPr/>
        </p:nvSpPr>
        <p:spPr>
          <a:xfrm>
            <a:off x="6242779" y="2654078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4872"/>
          <a:stretch/>
        </p:blipFill>
        <p:spPr>
          <a:xfrm>
            <a:off x="68580" y="929807"/>
            <a:ext cx="6869430" cy="30762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4.</a:t>
            </a:r>
            <a:r>
              <a:rPr lang="ru-RU" sz="2000" dirty="0"/>
              <a:t>4</a:t>
            </a:r>
            <a:r>
              <a:rPr lang="ru-RU" sz="2000" dirty="0" smtClean="0"/>
              <a:t>. </a:t>
            </a:r>
            <a:r>
              <a:rPr lang="ru-RU" sz="2000" dirty="0" smtClean="0"/>
              <a:t>Корректность </a:t>
            </a:r>
            <a:r>
              <a:rPr lang="en-US" sz="2000" dirty="0" smtClean="0"/>
              <a:t>POST </a:t>
            </a:r>
            <a:r>
              <a:rPr lang="ru-RU" sz="2000" dirty="0" smtClean="0"/>
              <a:t>запрос</a:t>
            </a:r>
            <a:r>
              <a:rPr lang="ru-RU" sz="2000" dirty="0" smtClean="0"/>
              <a:t>а на добавление в </a:t>
            </a:r>
            <a:br>
              <a:rPr lang="ru-RU" sz="2000" dirty="0" smtClean="0"/>
            </a:br>
            <a:r>
              <a:rPr lang="ru-RU" sz="2000" dirty="0"/>
              <a:t>	</a:t>
            </a:r>
            <a:r>
              <a:rPr lang="ru-RU" sz="2000" dirty="0" smtClean="0"/>
              <a:t>   «Избранное/</a:t>
            </a:r>
            <a:r>
              <a:rPr lang="en-US" sz="2000" b="1" dirty="0" err="1" smtClean="0"/>
              <a:t>Moje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spojení</a:t>
            </a:r>
            <a:r>
              <a:rPr lang="ru-RU" sz="2000" dirty="0" smtClean="0"/>
              <a:t>»</a:t>
            </a:r>
            <a:r>
              <a:rPr lang="ru-RU" sz="2000" dirty="0" smtClean="0"/>
              <a:t>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4630955" y="194958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995160" y="937261"/>
            <a:ext cx="1987016" cy="3013308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ru-RU" sz="1200" dirty="0" smtClean="0"/>
              <a:t>Для добавления в Избранное, был использован метод «</a:t>
            </a:r>
            <a:r>
              <a:rPr lang="en-US" sz="1200" dirty="0" smtClean="0"/>
              <a:t>POST</a:t>
            </a:r>
            <a:r>
              <a:rPr lang="ru-RU" sz="1200" dirty="0" smtClean="0"/>
              <a:t>»</a:t>
            </a:r>
            <a:r>
              <a:rPr lang="en-US" sz="1200" dirty="0" smtClean="0"/>
              <a:t>.</a:t>
            </a:r>
          </a:p>
          <a:p>
            <a:r>
              <a:rPr lang="ru-RU" sz="1200" dirty="0" smtClean="0"/>
              <a:t>Во вкладке </a:t>
            </a:r>
            <a:r>
              <a:rPr lang="en-US" sz="1200" dirty="0" err="1" smtClean="0"/>
              <a:t>Params</a:t>
            </a:r>
            <a:r>
              <a:rPr lang="ru-RU" sz="1200" dirty="0" smtClean="0"/>
              <a:t>, значение параметра </a:t>
            </a:r>
            <a:r>
              <a:rPr lang="ru-RU" sz="1200" dirty="0" smtClean="0"/>
              <a:t>«</a:t>
            </a:r>
            <a:r>
              <a:rPr lang="en-US" sz="1200" b="1" dirty="0" err="1"/>
              <a:t>connIDs</a:t>
            </a:r>
            <a:r>
              <a:rPr lang="ru-RU" sz="1200" dirty="0" smtClean="0"/>
              <a:t>» совпадает со значением ключа  «</a:t>
            </a:r>
            <a:r>
              <a:rPr lang="en-US" sz="1200" b="1" dirty="0" err="1"/>
              <a:t>connId</a:t>
            </a:r>
            <a:r>
              <a:rPr lang="en-US" sz="1200" b="1" dirty="0" smtClean="0"/>
              <a:t>:</a:t>
            </a:r>
            <a:r>
              <a:rPr lang="ru-RU" sz="1200" dirty="0" smtClean="0"/>
              <a:t>» из консоли браузера. </a:t>
            </a:r>
            <a:endParaRPr lang="ru-RU" sz="1200" dirty="0" smtClean="0"/>
          </a:p>
          <a:p>
            <a:r>
              <a:rPr lang="ru-RU" sz="1200" dirty="0" smtClean="0"/>
              <a:t>Совпадение </a:t>
            </a:r>
            <a:r>
              <a:rPr lang="ru-RU" sz="1200" dirty="0" smtClean="0"/>
              <a:t>этих </a:t>
            </a:r>
            <a:r>
              <a:rPr lang="ru-RU" sz="1200" dirty="0" smtClean="0"/>
              <a:t>значений в свидетельствует </a:t>
            </a:r>
            <a:r>
              <a:rPr lang="ru-RU" sz="1200" dirty="0" smtClean="0"/>
              <a:t>о правильности </a:t>
            </a:r>
            <a:r>
              <a:rPr lang="ru-RU" sz="1200" dirty="0" smtClean="0"/>
              <a:t>прохождения </a:t>
            </a:r>
            <a:r>
              <a:rPr lang="en-US" sz="1200" dirty="0" smtClean="0"/>
              <a:t>POST </a:t>
            </a:r>
            <a:r>
              <a:rPr lang="ru-RU" sz="1200" dirty="0" smtClean="0"/>
              <a:t>запроса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6005563" y="3294448"/>
            <a:ext cx="921017" cy="225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2548712" y="197070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" y="4112928"/>
            <a:ext cx="8812530" cy="1722052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56207" y="4754390"/>
            <a:ext cx="826773" cy="28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с двумя скругленными противолежащими углами 21"/>
          <p:cNvSpPr/>
          <p:nvPr/>
        </p:nvSpPr>
        <p:spPr>
          <a:xfrm>
            <a:off x="685800" y="5897881"/>
            <a:ext cx="7667904" cy="891540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65810" y="5886672"/>
            <a:ext cx="7223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В браузере </a:t>
            </a:r>
            <a:r>
              <a:rPr lang="en-US" sz="1200" dirty="0"/>
              <a:t>Google </a:t>
            </a:r>
            <a:r>
              <a:rPr lang="en-US" sz="1200" dirty="0" smtClean="0"/>
              <a:t>Chrome</a:t>
            </a:r>
            <a:r>
              <a:rPr lang="ru-RU" sz="1200" dirty="0"/>
              <a:t> </a:t>
            </a:r>
            <a:r>
              <a:rPr lang="ru-RU" sz="1200" dirty="0" smtClean="0"/>
              <a:t>открыт раздел «Избранное</a:t>
            </a:r>
            <a:r>
              <a:rPr lang="en-US" sz="1200" dirty="0" smtClean="0"/>
              <a:t>/</a:t>
            </a:r>
            <a:r>
              <a:rPr lang="en-US" sz="1200" dirty="0" err="1" smtClean="0"/>
              <a:t>Moje</a:t>
            </a:r>
            <a:r>
              <a:rPr lang="en-US" sz="1200" dirty="0" smtClean="0"/>
              <a:t> </a:t>
            </a:r>
            <a:r>
              <a:rPr lang="en-US" sz="1200" dirty="0" err="1" smtClean="0"/>
              <a:t>Spojeni</a:t>
            </a:r>
            <a:r>
              <a:rPr lang="ru-RU" sz="1200" dirty="0" smtClean="0"/>
              <a:t>» выбран маршрут, добавленный из </a:t>
            </a:r>
            <a:r>
              <a:rPr lang="ru-RU" sz="1200" dirty="0" err="1" smtClean="0"/>
              <a:t>Ростмана</a:t>
            </a:r>
            <a:r>
              <a:rPr lang="ru-RU" sz="1200" dirty="0" smtClean="0"/>
              <a:t>. </a:t>
            </a:r>
            <a:endParaRPr lang="ru-RU" sz="1200" dirty="0" smtClean="0"/>
          </a:p>
          <a:p>
            <a:r>
              <a:rPr lang="ru-RU" sz="1200" dirty="0" smtClean="0"/>
              <a:t>В ссылке с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ConnMoreResult</a:t>
            </a:r>
            <a:r>
              <a:rPr lang="ru-RU" sz="1200" b="1" dirty="0" smtClean="0"/>
              <a:t>, раздел «</a:t>
            </a:r>
            <a:r>
              <a:rPr lang="en-US" sz="1200" b="1" dirty="0" smtClean="0"/>
              <a:t>Payload</a:t>
            </a:r>
            <a:r>
              <a:rPr lang="ru-RU" sz="1200" b="1" dirty="0" smtClean="0"/>
              <a:t>»</a:t>
            </a:r>
            <a:r>
              <a:rPr lang="en-US" sz="1200" b="1" dirty="0" smtClean="0"/>
              <a:t>,  </a:t>
            </a:r>
            <a:r>
              <a:rPr lang="ru-RU" sz="1200" b="1" dirty="0" smtClean="0"/>
              <a:t>видно значение ключа </a:t>
            </a:r>
            <a:r>
              <a:rPr lang="en-US" sz="1200" b="1" dirty="0" err="1" smtClean="0"/>
              <a:t>connId</a:t>
            </a:r>
            <a:r>
              <a:rPr lang="en-US" sz="1200" b="1" dirty="0" smtClean="0"/>
              <a:t>:</a:t>
            </a:r>
            <a:r>
              <a:rPr lang="ru-RU" sz="1200" b="1" dirty="0" smtClean="0"/>
              <a:t> </a:t>
            </a:r>
            <a:r>
              <a:rPr lang="en-US" sz="1200" dirty="0" smtClean="0"/>
              <a:t>381067682</a:t>
            </a:r>
            <a:r>
              <a:rPr lang="ru-RU" sz="1200" dirty="0" smtClean="0"/>
              <a:t>, которое совпадает с Параметром </a:t>
            </a:r>
            <a:r>
              <a:rPr lang="en-US" sz="1200" b="1" dirty="0" err="1"/>
              <a:t>connIDs</a:t>
            </a:r>
            <a:r>
              <a:rPr lang="ru-RU" sz="1200" dirty="0" smtClean="0"/>
              <a:t> в </a:t>
            </a:r>
            <a:r>
              <a:rPr lang="ru-RU" sz="1200" dirty="0" err="1" smtClean="0"/>
              <a:t>Постмане</a:t>
            </a:r>
            <a:endParaRPr lang="ru-RU" sz="1200" b="1" dirty="0"/>
          </a:p>
        </p:txBody>
      </p:sp>
      <p:sp>
        <p:nvSpPr>
          <p:cNvPr id="24" name="Овал 23"/>
          <p:cNvSpPr/>
          <p:nvPr/>
        </p:nvSpPr>
        <p:spPr>
          <a:xfrm>
            <a:off x="7850800" y="467237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2335352" y="100296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76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4.</a:t>
            </a:r>
            <a:r>
              <a:rPr lang="en-US" sz="2000" dirty="0" smtClean="0"/>
              <a:t>2</a:t>
            </a:r>
            <a:r>
              <a:rPr lang="ru-RU" sz="2000" dirty="0" smtClean="0"/>
              <a:t>. </a:t>
            </a:r>
            <a:r>
              <a:rPr lang="ru-RU" sz="2000" dirty="0" smtClean="0"/>
              <a:t>Корректность </a:t>
            </a:r>
            <a:r>
              <a:rPr lang="ru-RU" sz="2000" dirty="0"/>
              <a:t>ответа на </a:t>
            </a:r>
            <a:r>
              <a:rPr lang="ru-RU" sz="2000" dirty="0" smtClean="0"/>
              <a:t>запросы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647975" y="445275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68177" y="3426593"/>
            <a:ext cx="2502569" cy="3301466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Через окно поиска найдены данные «</a:t>
            </a:r>
            <a:r>
              <a:rPr lang="ru-RU" sz="1200" dirty="0" err="1" smtClean="0"/>
              <a:t>Плзен</a:t>
            </a:r>
            <a:r>
              <a:rPr lang="ru-RU" sz="1200" dirty="0" smtClean="0"/>
              <a:t>» </a:t>
            </a:r>
            <a:r>
              <a:rPr lang="ru-RU" sz="1200" dirty="0" smtClean="0"/>
              <a:t>и </a:t>
            </a:r>
            <a:r>
              <a:rPr lang="ru-RU" sz="1200" dirty="0" smtClean="0"/>
              <a:t>«Прага». </a:t>
            </a:r>
            <a:endParaRPr lang="ru-RU" sz="1200" dirty="0" smtClean="0"/>
          </a:p>
          <a:p>
            <a:r>
              <a:rPr lang="ru-RU" sz="1200" dirty="0" smtClean="0"/>
              <a:t>Наличие этих </a:t>
            </a:r>
            <a:r>
              <a:rPr lang="ru-RU" sz="1200" dirty="0" smtClean="0"/>
              <a:t>значений в ключах </a:t>
            </a:r>
            <a:r>
              <a:rPr lang="en-US" sz="1200" b="1" dirty="0"/>
              <a:t>"</a:t>
            </a:r>
            <a:r>
              <a:rPr lang="en-US" sz="1200" b="1" dirty="0" err="1"/>
              <a:t>sFromName</a:t>
            </a:r>
            <a:r>
              <a:rPr lang="en-US" sz="1200" b="1" dirty="0" smtClean="0"/>
              <a:t>":</a:t>
            </a:r>
            <a:r>
              <a:rPr lang="ru-RU" sz="1200" b="1" dirty="0" smtClean="0"/>
              <a:t> </a:t>
            </a:r>
            <a:r>
              <a:rPr lang="ru-RU" sz="1200" dirty="0" smtClean="0"/>
              <a:t>и </a:t>
            </a:r>
            <a:r>
              <a:rPr lang="en-US" sz="1200" b="1" dirty="0"/>
              <a:t>"</a:t>
            </a:r>
            <a:r>
              <a:rPr lang="en-US" sz="1200" b="1" dirty="0" err="1" smtClean="0"/>
              <a:t>sToName</a:t>
            </a:r>
            <a:r>
              <a:rPr lang="en-US" sz="1200" b="1" dirty="0" smtClean="0"/>
              <a:t>": </a:t>
            </a:r>
            <a:r>
              <a:rPr lang="ru-RU" sz="1200" dirty="0" smtClean="0"/>
              <a:t>свидетельствует </a:t>
            </a:r>
            <a:r>
              <a:rPr lang="ru-RU" sz="1200" dirty="0" smtClean="0"/>
              <a:t>о правильности ответа на запрос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290813" y="6254818"/>
            <a:ext cx="2531443" cy="23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657422" y="410811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3093717" y="2445530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111014" y="953258"/>
            <a:ext cx="3402710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55394" y="1166082"/>
            <a:ext cx="2742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по ссылке ниже кнопки поиска «</a:t>
            </a:r>
            <a:r>
              <a:rPr lang="en-US" sz="1200" dirty="0" err="1" smtClean="0"/>
              <a:t>Hledat</a:t>
            </a:r>
            <a:r>
              <a:rPr lang="ru-RU" sz="1200" dirty="0" smtClean="0"/>
              <a:t>»</a:t>
            </a:r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vysledky</a:t>
            </a:r>
            <a:r>
              <a:rPr lang="cs-CZ" sz="1200" b="1" dirty="0" smtClean="0"/>
              <a:t>/</a:t>
            </a:r>
            <a:endParaRPr lang="ru-RU" sz="12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73" y="2390029"/>
            <a:ext cx="1953928" cy="767057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5347630" y="237494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1" y="5821109"/>
            <a:ext cx="2234784" cy="6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5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4.</a:t>
            </a:r>
            <a:r>
              <a:rPr lang="en-US" sz="2000" dirty="0" smtClean="0"/>
              <a:t>2</a:t>
            </a:r>
            <a:r>
              <a:rPr lang="ru-RU" sz="2000" dirty="0" smtClean="0"/>
              <a:t>. </a:t>
            </a:r>
            <a:r>
              <a:rPr lang="ru-RU" sz="2000" dirty="0" smtClean="0"/>
              <a:t>Корректность </a:t>
            </a:r>
            <a:r>
              <a:rPr lang="ru-RU" sz="2000" dirty="0"/>
              <a:t>ответа на </a:t>
            </a:r>
            <a:r>
              <a:rPr lang="ru-RU" sz="2000" dirty="0" smtClean="0"/>
              <a:t>запросы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647975" y="445275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68177" y="3426593"/>
            <a:ext cx="2502569" cy="3301466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Через окно поиска найдены данные «</a:t>
            </a:r>
            <a:r>
              <a:rPr lang="ru-RU" sz="1200" dirty="0" err="1" smtClean="0"/>
              <a:t>Плзен</a:t>
            </a:r>
            <a:r>
              <a:rPr lang="ru-RU" sz="1200" dirty="0" smtClean="0"/>
              <a:t>» </a:t>
            </a:r>
            <a:r>
              <a:rPr lang="ru-RU" sz="1200" dirty="0" smtClean="0"/>
              <a:t>и </a:t>
            </a:r>
            <a:r>
              <a:rPr lang="ru-RU" sz="1200" dirty="0" smtClean="0"/>
              <a:t>«Прага». </a:t>
            </a:r>
            <a:endParaRPr lang="ru-RU" sz="1200" dirty="0" smtClean="0"/>
          </a:p>
          <a:p>
            <a:r>
              <a:rPr lang="ru-RU" sz="1200" dirty="0" smtClean="0"/>
              <a:t>Наличие этих </a:t>
            </a:r>
            <a:r>
              <a:rPr lang="ru-RU" sz="1200" dirty="0" smtClean="0"/>
              <a:t>значений в ключах </a:t>
            </a:r>
            <a:r>
              <a:rPr lang="en-US" sz="1200" b="1" dirty="0"/>
              <a:t>"</a:t>
            </a:r>
            <a:r>
              <a:rPr lang="en-US" sz="1200" b="1" dirty="0" err="1"/>
              <a:t>sFromName</a:t>
            </a:r>
            <a:r>
              <a:rPr lang="en-US" sz="1200" b="1" dirty="0" smtClean="0"/>
              <a:t>":</a:t>
            </a:r>
            <a:r>
              <a:rPr lang="ru-RU" sz="1200" b="1" dirty="0" smtClean="0"/>
              <a:t> </a:t>
            </a:r>
            <a:r>
              <a:rPr lang="ru-RU" sz="1200" dirty="0" smtClean="0"/>
              <a:t>и </a:t>
            </a:r>
            <a:r>
              <a:rPr lang="en-US" sz="1200" b="1" dirty="0"/>
              <a:t>"</a:t>
            </a:r>
            <a:r>
              <a:rPr lang="en-US" sz="1200" b="1" dirty="0" err="1" smtClean="0"/>
              <a:t>sToName</a:t>
            </a:r>
            <a:r>
              <a:rPr lang="en-US" sz="1200" b="1" dirty="0" smtClean="0"/>
              <a:t>": </a:t>
            </a:r>
            <a:r>
              <a:rPr lang="ru-RU" sz="1200" dirty="0" smtClean="0"/>
              <a:t>свидетельствует </a:t>
            </a:r>
            <a:r>
              <a:rPr lang="ru-RU" sz="1200" dirty="0" smtClean="0"/>
              <a:t>о правильности ответа на запрос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290813" y="6254818"/>
            <a:ext cx="2531443" cy="23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657422" y="410811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3093717" y="2445530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111014" y="953258"/>
            <a:ext cx="3402710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55394" y="1166082"/>
            <a:ext cx="2742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по ссылке ниже кнопки поиска «</a:t>
            </a:r>
            <a:r>
              <a:rPr lang="en-US" sz="1200" dirty="0" err="1" smtClean="0"/>
              <a:t>Hledat</a:t>
            </a:r>
            <a:r>
              <a:rPr lang="ru-RU" sz="1200" dirty="0" smtClean="0"/>
              <a:t>»</a:t>
            </a:r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vysledky</a:t>
            </a:r>
            <a:r>
              <a:rPr lang="cs-CZ" sz="1200" b="1" dirty="0" smtClean="0"/>
              <a:t>/</a:t>
            </a:r>
            <a:endParaRPr lang="ru-RU" sz="12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73" y="2390029"/>
            <a:ext cx="1953928" cy="767057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5347630" y="237494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1" y="5821109"/>
            <a:ext cx="2234784" cy="6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4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8290"/>
            <a:ext cx="7526956" cy="66621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Тест </a:t>
            </a:r>
            <a:r>
              <a:rPr lang="ru-RU" sz="2000" dirty="0" smtClean="0"/>
              <a:t>4.</a:t>
            </a:r>
            <a:r>
              <a:rPr lang="en-US" sz="2000" dirty="0" smtClean="0"/>
              <a:t>2</a:t>
            </a:r>
            <a:r>
              <a:rPr lang="ru-RU" sz="2000" dirty="0" smtClean="0"/>
              <a:t>. </a:t>
            </a:r>
            <a:r>
              <a:rPr lang="ru-RU" sz="2000" dirty="0" smtClean="0"/>
              <a:t>Корректность </a:t>
            </a:r>
            <a:r>
              <a:rPr lang="ru-RU" sz="2000" dirty="0"/>
              <a:t>ответа на </a:t>
            </a:r>
            <a:r>
              <a:rPr lang="ru-RU" sz="2000" dirty="0" smtClean="0"/>
              <a:t>запросы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33" y="179363"/>
            <a:ext cx="651197" cy="65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вал 4"/>
          <p:cNvSpPr/>
          <p:nvPr/>
        </p:nvSpPr>
        <p:spPr>
          <a:xfrm>
            <a:off x="3647975" y="4452751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6468177" y="3426593"/>
            <a:ext cx="2502569" cy="3301466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/>
              <a:t>Для проверки ответа на запрос, во вкладке </a:t>
            </a:r>
            <a:r>
              <a:rPr lang="en-US" sz="1200" dirty="0" smtClean="0"/>
              <a:t>Body</a:t>
            </a:r>
            <a:r>
              <a:rPr lang="ru-RU" sz="1200" dirty="0" smtClean="0"/>
              <a:t>, раздел </a:t>
            </a:r>
            <a:r>
              <a:rPr lang="en-US" sz="1200" dirty="0" smtClean="0"/>
              <a:t>Pretty,</a:t>
            </a:r>
            <a:r>
              <a:rPr lang="ru-RU" sz="1200" dirty="0" smtClean="0"/>
              <a:t> был выбран формат</a:t>
            </a:r>
            <a:r>
              <a:rPr lang="en-US" sz="1200" dirty="0" err="1" smtClean="0"/>
              <a:t>Json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Через окно поиска найдены данные «</a:t>
            </a:r>
            <a:r>
              <a:rPr lang="ru-RU" sz="1200" dirty="0" err="1" smtClean="0"/>
              <a:t>Плзен</a:t>
            </a:r>
            <a:r>
              <a:rPr lang="ru-RU" sz="1200" dirty="0" smtClean="0"/>
              <a:t>» </a:t>
            </a:r>
            <a:r>
              <a:rPr lang="ru-RU" sz="1200" dirty="0" smtClean="0"/>
              <a:t>и </a:t>
            </a:r>
            <a:r>
              <a:rPr lang="ru-RU" sz="1200" dirty="0" smtClean="0"/>
              <a:t>«Прага». </a:t>
            </a:r>
            <a:endParaRPr lang="ru-RU" sz="1200" dirty="0" smtClean="0"/>
          </a:p>
          <a:p>
            <a:r>
              <a:rPr lang="ru-RU" sz="1200" dirty="0" smtClean="0"/>
              <a:t>Наличие этих </a:t>
            </a:r>
            <a:r>
              <a:rPr lang="ru-RU" sz="1200" dirty="0" smtClean="0"/>
              <a:t>значений в ключах </a:t>
            </a:r>
            <a:r>
              <a:rPr lang="en-US" sz="1200" b="1" dirty="0"/>
              <a:t>"</a:t>
            </a:r>
            <a:r>
              <a:rPr lang="en-US" sz="1200" b="1" dirty="0" err="1"/>
              <a:t>sFromName</a:t>
            </a:r>
            <a:r>
              <a:rPr lang="en-US" sz="1200" b="1" dirty="0" smtClean="0"/>
              <a:t>":</a:t>
            </a:r>
            <a:r>
              <a:rPr lang="ru-RU" sz="1200" b="1" dirty="0" smtClean="0"/>
              <a:t> </a:t>
            </a:r>
            <a:r>
              <a:rPr lang="ru-RU" sz="1200" dirty="0" smtClean="0"/>
              <a:t>и </a:t>
            </a:r>
            <a:r>
              <a:rPr lang="en-US" sz="1200" b="1" dirty="0"/>
              <a:t>"</a:t>
            </a:r>
            <a:r>
              <a:rPr lang="en-US" sz="1200" b="1" dirty="0" err="1" smtClean="0"/>
              <a:t>sToName</a:t>
            </a:r>
            <a:r>
              <a:rPr lang="en-US" sz="1200" b="1" dirty="0" smtClean="0"/>
              <a:t>": </a:t>
            </a:r>
            <a:r>
              <a:rPr lang="ru-RU" sz="1200" dirty="0" smtClean="0"/>
              <a:t>свидетельствует </a:t>
            </a:r>
            <a:r>
              <a:rPr lang="ru-RU" sz="1200" dirty="0" smtClean="0"/>
              <a:t>о правильности ответа на запрос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endParaRPr lang="ru-RU" sz="1400" dirty="0" smtClean="0"/>
          </a:p>
          <a:p>
            <a:endParaRPr lang="en-US" sz="1400" dirty="0"/>
          </a:p>
        </p:txBody>
      </p:sp>
      <p:sp>
        <p:nvSpPr>
          <p:cNvPr id="12" name="Овал 11"/>
          <p:cNvSpPr/>
          <p:nvPr/>
        </p:nvSpPr>
        <p:spPr>
          <a:xfrm>
            <a:off x="2290813" y="6254818"/>
            <a:ext cx="2531443" cy="23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3657422" y="4108114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3093717" y="2445530"/>
            <a:ext cx="746763" cy="268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5111014" y="953258"/>
            <a:ext cx="3402710" cy="2300081"/>
          </a:xfrm>
          <a:prstGeom prst="round2DiagRect">
            <a:avLst/>
          </a:prstGeom>
          <a:noFill/>
          <a:ln w="57150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55394" y="1166082"/>
            <a:ext cx="2742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Запрос с данными в браузере </a:t>
            </a:r>
            <a:r>
              <a:rPr lang="en-US" sz="1200" dirty="0"/>
              <a:t>Google Chrome</a:t>
            </a:r>
            <a:r>
              <a:rPr lang="ru-RU" sz="1200" dirty="0"/>
              <a:t>.</a:t>
            </a:r>
            <a:r>
              <a:rPr lang="cs-CZ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Запущен по ссылке ниже кнопки поиска «</a:t>
            </a:r>
            <a:r>
              <a:rPr lang="en-US" sz="1200" dirty="0" err="1" smtClean="0"/>
              <a:t>Hledat</a:t>
            </a:r>
            <a:r>
              <a:rPr lang="ru-RU" sz="1200" dirty="0" smtClean="0"/>
              <a:t>»</a:t>
            </a:r>
          </a:p>
          <a:p>
            <a:r>
              <a:rPr lang="ru-RU" sz="1200" dirty="0" smtClean="0"/>
              <a:t>Для запроса скопирована ссылка именем</a:t>
            </a:r>
            <a:r>
              <a:rPr lang="en-US" sz="1200" dirty="0" smtClean="0"/>
              <a:t>/Name: </a:t>
            </a:r>
            <a:r>
              <a:rPr lang="en-US" sz="1200" b="1" dirty="0" err="1" smtClean="0"/>
              <a:t>vysledky</a:t>
            </a:r>
            <a:r>
              <a:rPr lang="cs-CZ" sz="1200" b="1" dirty="0" smtClean="0"/>
              <a:t>/</a:t>
            </a:r>
            <a:endParaRPr lang="ru-RU" sz="1200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73" y="2390029"/>
            <a:ext cx="1953928" cy="767057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5347630" y="2374945"/>
            <a:ext cx="699169" cy="23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1" y="5821109"/>
            <a:ext cx="2234784" cy="6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6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0" y="108547"/>
            <a:ext cx="952911" cy="952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2695"/>
              </p:ext>
            </p:extLst>
          </p:nvPr>
        </p:nvGraphicFramePr>
        <p:xfrm>
          <a:off x="78240" y="1178260"/>
          <a:ext cx="8982635" cy="555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45"/>
                <a:gridCol w="8122023"/>
                <a:gridCol w="516367"/>
              </a:tblGrid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Введение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5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Функциональное тестирование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работы поиска при вводе начальной и конечной точки маршрута.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отправления и прибытия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фильтром «по отъезду».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времени отправления и прибытия с фильтром «по приезду».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отправления и прибытия, а также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рандомных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станций из подключаемого списка.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построения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маршрутов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рандомного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времени при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выбранном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чекбоксе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«только прямые рейсы».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843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поведения системы при некорректных данных, таких как несуществующие/неправильно написанные станции.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загрузки карты на странице маршрута и корректность отображения маршрута на карте.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интерактивных элементов карты – таких как увеличение/уменьшение, просмотр остановок.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  <a:tr h="368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0" y="199505"/>
            <a:ext cx="7281949" cy="8312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СОДЕРЖАНИЕ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02" y="122061"/>
            <a:ext cx="1024812" cy="1024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89189"/>
              </p:ext>
            </p:extLst>
          </p:nvPr>
        </p:nvGraphicFramePr>
        <p:xfrm>
          <a:off x="231530" y="3098201"/>
          <a:ext cx="873512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72"/>
                <a:gridCol w="5185317"/>
                <a:gridCol w="2598234"/>
              </a:tblGrid>
              <a:tr h="227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9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89" y="150600"/>
            <a:ext cx="875652" cy="875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12259" y="1023559"/>
            <a:ext cx="8817360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Сервис </a:t>
            </a:r>
            <a:r>
              <a:rPr lang="ru-RU" b="1" dirty="0" smtClean="0"/>
              <a:t>IDOS.cz (</a:t>
            </a:r>
            <a:r>
              <a:rPr lang="en-US" b="1" dirty="0" err="1" smtClean="0"/>
              <a:t>I</a:t>
            </a:r>
            <a:r>
              <a:rPr lang="en-US" dirty="0" err="1" smtClean="0"/>
              <a:t>nformační</a:t>
            </a:r>
            <a:r>
              <a:rPr lang="en-US" dirty="0"/>
              <a:t> </a:t>
            </a:r>
            <a:r>
              <a:rPr lang="en-US" b="1" dirty="0" err="1"/>
              <a:t>DO</a:t>
            </a:r>
            <a:r>
              <a:rPr lang="en-US" dirty="0" err="1"/>
              <a:t>pravní</a:t>
            </a:r>
            <a:r>
              <a:rPr lang="en-US" dirty="0"/>
              <a:t> </a:t>
            </a:r>
            <a:r>
              <a:rPr lang="en-US" b="1" dirty="0" err="1" smtClean="0"/>
              <a:t>S</a:t>
            </a:r>
            <a:r>
              <a:rPr lang="en-US" dirty="0" err="1" smtClean="0"/>
              <a:t>ystém</a:t>
            </a:r>
            <a:r>
              <a:rPr lang="ru-RU" b="1" dirty="0" smtClean="0"/>
              <a:t>)*</a:t>
            </a:r>
            <a:r>
              <a:rPr lang="ru-RU" dirty="0"/>
              <a:t> </a:t>
            </a:r>
            <a:r>
              <a:rPr lang="ru-RU" dirty="0" smtClean="0"/>
              <a:t>это довольно востребованный инструмент для поиска маршрутов и просмотра расписания транспорта </a:t>
            </a:r>
            <a:r>
              <a:rPr lang="ru-RU" dirty="0"/>
              <a:t>в </a:t>
            </a:r>
            <a:r>
              <a:rPr lang="ru-RU" dirty="0" smtClean="0"/>
              <a:t>Чехии.</a:t>
            </a:r>
          </a:p>
          <a:p>
            <a:pPr algn="just"/>
            <a:endParaRPr lang="ru-RU" sz="1400" dirty="0" smtClean="0"/>
          </a:p>
          <a:p>
            <a:pPr algn="just"/>
            <a:r>
              <a:rPr lang="ru-RU" dirty="0" smtClean="0"/>
              <a:t>Ежедневно им пользуются сотни тысяч людей, чтобы добраться на работу или по каким-то другим делам. Поэтому, учитывая его загруженность и частоту использования, большое количество пользователей должны были дать </a:t>
            </a:r>
            <a:r>
              <a:rPr lang="ru-RU" dirty="0" err="1" smtClean="0"/>
              <a:t>фидбек</a:t>
            </a:r>
            <a:r>
              <a:rPr lang="ru-RU" dirty="0" smtClean="0"/>
              <a:t> по обнаруженным ошибкам.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dirty="0" smtClean="0"/>
              <a:t>И все же, </a:t>
            </a:r>
            <a:r>
              <a:rPr lang="ru-RU" b="1" dirty="0" smtClean="0"/>
              <a:t>мне </a:t>
            </a:r>
            <a:r>
              <a:rPr lang="ru-RU" b="1" dirty="0"/>
              <a:t>показалось интересным проверить надежность данного сервиса и возможное наличие ошибок или </a:t>
            </a:r>
            <a:r>
              <a:rPr lang="ru-RU" b="1" dirty="0" smtClean="0"/>
              <a:t>багов, чтобы по возможности сделать его еще лучше и надежнее</a:t>
            </a:r>
            <a:r>
              <a:rPr lang="ru-RU" dirty="0" smtClean="0"/>
              <a:t>.</a:t>
            </a:r>
          </a:p>
          <a:p>
            <a:pPr algn="just"/>
            <a:endParaRPr lang="ru-RU" sz="1200" dirty="0" smtClean="0"/>
          </a:p>
          <a:p>
            <a:pPr algn="just"/>
            <a:r>
              <a:rPr lang="ru-RU" dirty="0" smtClean="0"/>
              <a:t>Немного о том, как устроен и работает данный ресурс. IDOS – это своего рода интегратор - он </a:t>
            </a:r>
            <a:r>
              <a:rPr lang="ru-RU" dirty="0"/>
              <a:t>объединяет данные, поступающие от разных операторов транспортных услуг: железнодорожных, автобусных, городских и пригородных перевозок. </a:t>
            </a:r>
            <a:endParaRPr lang="ru-RU" dirty="0" smtClean="0"/>
          </a:p>
          <a:p>
            <a:pPr algn="just"/>
            <a:endParaRPr lang="ru-RU" sz="1200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Чехии есть централизованная система под названием </a:t>
            </a:r>
            <a:r>
              <a:rPr lang="ru-RU" b="1" dirty="0"/>
              <a:t>CIS JŘ (</a:t>
            </a:r>
            <a:r>
              <a:rPr lang="ru-RU" b="1" dirty="0" err="1"/>
              <a:t>Centrální</a:t>
            </a:r>
            <a:r>
              <a:rPr lang="ru-RU" b="1" dirty="0"/>
              <a:t> </a:t>
            </a:r>
            <a:r>
              <a:rPr lang="ru-RU" b="1" dirty="0" err="1"/>
              <a:t>informační</a:t>
            </a:r>
            <a:r>
              <a:rPr lang="ru-RU" b="1" dirty="0"/>
              <a:t> </a:t>
            </a:r>
            <a:r>
              <a:rPr lang="ru-RU" b="1" dirty="0" err="1"/>
              <a:t>systém</a:t>
            </a:r>
            <a:r>
              <a:rPr lang="ru-RU" b="1" dirty="0"/>
              <a:t> </a:t>
            </a:r>
            <a:r>
              <a:rPr lang="ru-RU" b="1" dirty="0" err="1"/>
              <a:t>jízdních</a:t>
            </a:r>
            <a:r>
              <a:rPr lang="ru-RU" b="1" dirty="0"/>
              <a:t> </a:t>
            </a:r>
            <a:r>
              <a:rPr lang="ru-RU" b="1" dirty="0" err="1"/>
              <a:t>řádů</a:t>
            </a:r>
            <a:r>
              <a:rPr lang="ru-RU" b="1" dirty="0" smtClean="0"/>
              <a:t>),</a:t>
            </a:r>
            <a:r>
              <a:rPr lang="ru-RU" dirty="0" smtClean="0"/>
              <a:t> </a:t>
            </a:r>
            <a:r>
              <a:rPr lang="ru-RU" dirty="0"/>
              <a:t>что переводится как Центральная информационная система расписаний</a:t>
            </a:r>
            <a:r>
              <a:rPr lang="ru-RU" dirty="0" smtClean="0"/>
              <a:t>.</a:t>
            </a:r>
          </a:p>
          <a:p>
            <a:pPr algn="just"/>
            <a:endParaRPr lang="ru-RU" sz="1050" dirty="0" smtClean="0"/>
          </a:p>
          <a:p>
            <a:pPr algn="just"/>
            <a:r>
              <a:rPr lang="ru-RU" sz="1200" dirty="0"/>
              <a:t>----------</a:t>
            </a:r>
          </a:p>
          <a:p>
            <a:pPr algn="just"/>
            <a:r>
              <a:rPr lang="ru-RU" sz="1200" dirty="0"/>
              <a:t>* </a:t>
            </a:r>
            <a:r>
              <a:rPr lang="en-US" sz="1200" dirty="0" smtClean="0"/>
              <a:t>(</a:t>
            </a:r>
            <a:r>
              <a:rPr lang="en-US" sz="1200" dirty="0"/>
              <a:t>https://cs.wikipedia.org/wiki/IDOS</a:t>
            </a:r>
            <a:r>
              <a:rPr lang="en-US" sz="1200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7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77011" y="1283095"/>
            <a:ext cx="88173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Система </a:t>
            </a:r>
            <a:r>
              <a:rPr lang="cs-CZ" dirty="0"/>
              <a:t>IDOS </a:t>
            </a:r>
            <a:r>
              <a:rPr lang="ru-RU" dirty="0" smtClean="0"/>
              <a:t>управляется </a:t>
            </a:r>
            <a:r>
              <a:rPr lang="ru-RU" dirty="0"/>
              <a:t>компанией </a:t>
            </a:r>
            <a:r>
              <a:rPr lang="ru-RU" b="1" dirty="0"/>
              <a:t>CHAPS </a:t>
            </a:r>
            <a:r>
              <a:rPr lang="ru-RU" b="1" dirty="0" err="1"/>
              <a:t>spol</a:t>
            </a:r>
            <a:r>
              <a:rPr lang="ru-RU" dirty="0"/>
              <a:t>. s </a:t>
            </a:r>
            <a:r>
              <a:rPr lang="ru-RU" dirty="0" err="1"/>
              <a:t>r.o</a:t>
            </a:r>
            <a:r>
              <a:rPr lang="ru-RU" dirty="0"/>
              <a:t>., которая официально отвечает за сбор и актуализацию данных о расписаниях общественного транспорта, а также данных о станциях, остановках и транспортных узлах.</a:t>
            </a:r>
          </a:p>
          <a:p>
            <a:pPr algn="just"/>
            <a:r>
              <a:rPr lang="ru-RU" dirty="0"/>
              <a:t>Каждый оператор регулярно обновляет данные о своих маршрутах, остановках и расписаниях, которые затем поступают в CIS </a:t>
            </a:r>
            <a:r>
              <a:rPr lang="ru-RU" dirty="0" smtClean="0"/>
              <a:t>JŘ*.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IDOS </a:t>
            </a:r>
            <a:r>
              <a:rPr lang="ru-RU" dirty="0"/>
              <a:t>сам по себе не хранит базу данных со всеми названиями станций, остановок и городов, </a:t>
            </a:r>
            <a:r>
              <a:rPr lang="ru-RU" dirty="0" smtClean="0"/>
              <a:t>а использует </a:t>
            </a:r>
            <a:r>
              <a:rPr lang="ru-RU" dirty="0"/>
              <a:t>данные, предоставляемые чешскими транспортными операторами и CIS </a:t>
            </a:r>
            <a:r>
              <a:rPr lang="ru-RU" dirty="0" smtClean="0"/>
              <a:t>JŘ.  Но к сожалению доступ к этим данным закрыт для общего пользования, поэтому я принял решение для тестирования использовать список городов Чешской республики, доступный для просмотра в </a:t>
            </a:r>
            <a:r>
              <a:rPr lang="ru-RU" dirty="0" err="1" smtClean="0"/>
              <a:t>википедии</a:t>
            </a:r>
            <a:r>
              <a:rPr lang="ru-RU" dirty="0" smtClean="0"/>
              <a:t>*.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Я объединил эти данные в единый список в формате </a:t>
            </a:r>
            <a:r>
              <a:rPr lang="cs-CZ" dirty="0" smtClean="0"/>
              <a:t>excel</a:t>
            </a:r>
            <a:r>
              <a:rPr lang="ru-RU" dirty="0" smtClean="0"/>
              <a:t>, из которого </a:t>
            </a:r>
            <a:r>
              <a:rPr lang="ru-RU" dirty="0" err="1" smtClean="0"/>
              <a:t>рандомно</a:t>
            </a:r>
            <a:r>
              <a:rPr lang="ru-RU" dirty="0" smtClean="0"/>
              <a:t> выбираются названия населенных пунктов для проведения многих тестов.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/>
            </a:r>
            <a:br>
              <a:rPr lang="ru-RU" dirty="0"/>
            </a:br>
            <a:r>
              <a:rPr lang="ru-RU" sz="1200" dirty="0" smtClean="0"/>
              <a:t>----------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://cs.wikipedia.org/wiki/Seznam_m%C4%9Bst_v_%</a:t>
            </a:r>
            <a:r>
              <a:rPr lang="en-US" sz="1200" dirty="0" smtClean="0">
                <a:hlinkClick r:id="rId4"/>
              </a:rPr>
              <a:t>C4%8Cesku</a:t>
            </a:r>
            <a:endParaRPr lang="ru-RU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58714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ВВЕДЕНИЕ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87" y="95474"/>
            <a:ext cx="901027" cy="901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38510" y="1042464"/>
            <a:ext cx="88173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Ввиду того, что транспортный сервис </a:t>
            </a:r>
            <a:r>
              <a:rPr lang="cs-CZ" dirty="0" smtClean="0"/>
              <a:t>IDOS</a:t>
            </a:r>
            <a:r>
              <a:rPr lang="en-US" dirty="0" smtClean="0"/>
              <a:t> </a:t>
            </a:r>
            <a:r>
              <a:rPr lang="ru-RU" dirty="0" smtClean="0"/>
              <a:t>это достаточно прокачанная система, находится в использовании  с 1998 года, поэтому многие ошибки (как логические, так и технические) и глюки (баги) уже были устранены. Этому послужил долгий процесс тестирования, совместно с отзывами пользователей.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 как в моем случае тестирования нет доступа к исходному коду продукта, то была применена одна из техник тест-дизайна, а именно метод «черного ящика» </a:t>
            </a:r>
            <a:r>
              <a:rPr lang="en-US" dirty="0"/>
              <a:t>(black box test design technique)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 fontAlgn="base"/>
            <a:r>
              <a:rPr lang="ru-RU" dirty="0"/>
              <a:t>Основной посыл такого тестирования в том, что </a:t>
            </a:r>
            <a:r>
              <a:rPr lang="ru-RU" b="1" dirty="0" smtClean="0"/>
              <a:t>неизвестно, </a:t>
            </a:r>
            <a:r>
              <a:rPr lang="ru-RU" b="1" dirty="0"/>
              <a:t>как устроена тестируемая </a:t>
            </a:r>
            <a:r>
              <a:rPr lang="ru-RU" b="1" dirty="0" smtClean="0"/>
              <a:t>система</a:t>
            </a:r>
            <a:r>
              <a:rPr lang="ru-RU" dirty="0"/>
              <a:t> </a:t>
            </a:r>
            <a:r>
              <a:rPr lang="ru-RU" dirty="0" smtClean="0"/>
              <a:t>изнутри, неизвестна структура кода (разве что</a:t>
            </a:r>
            <a:r>
              <a:rPr lang="cs-CZ" dirty="0" smtClean="0"/>
              <a:t> </a:t>
            </a:r>
            <a:r>
              <a:rPr lang="ru-RU" dirty="0" smtClean="0"/>
              <a:t>виден код </a:t>
            </a:r>
            <a:r>
              <a:rPr lang="cs-CZ" dirty="0" smtClean="0"/>
              <a:t>HTML</a:t>
            </a:r>
            <a:r>
              <a:rPr lang="ru-RU" dirty="0" smtClean="0"/>
              <a:t> в браузере и </a:t>
            </a:r>
            <a:r>
              <a:rPr lang="cs-CZ" dirty="0" smtClean="0"/>
              <a:t>DOM</a:t>
            </a:r>
            <a:r>
              <a:rPr lang="ru-RU" dirty="0" smtClean="0"/>
              <a:t>). </a:t>
            </a:r>
            <a:r>
              <a:rPr lang="ru-RU" dirty="0"/>
              <a:t>При таком </a:t>
            </a:r>
            <a:r>
              <a:rPr lang="ru-RU" dirty="0" smtClean="0"/>
              <a:t>тестировании, </a:t>
            </a:r>
            <a:r>
              <a:rPr lang="ru-RU" dirty="0"/>
              <a:t>тестировщик очень похож на обычного пользователя: тест анализ и исследование продукта он проводит опираясь на </a:t>
            </a:r>
            <a:r>
              <a:rPr lang="ru-RU" dirty="0" smtClean="0"/>
              <a:t>свои знания о продукте и </a:t>
            </a:r>
            <a:r>
              <a:rPr lang="ru-RU" dirty="0"/>
              <a:t>прочую </a:t>
            </a:r>
            <a:r>
              <a:rPr lang="ru-RU" dirty="0" smtClean="0"/>
              <a:t>документацию (например из раздела «Помощь/</a:t>
            </a:r>
            <a:r>
              <a:rPr lang="en-US" dirty="0" err="1" smtClean="0"/>
              <a:t>Nápověda</a:t>
            </a:r>
            <a:r>
              <a:rPr lang="ru-RU" dirty="0" smtClean="0"/>
              <a:t>»), </a:t>
            </a:r>
            <a:r>
              <a:rPr lang="ru-RU" dirty="0"/>
              <a:t>которая описывает этот продукт</a:t>
            </a:r>
            <a:r>
              <a:rPr lang="ru-RU" dirty="0" smtClean="0"/>
              <a:t>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Получается, что идеи для тестирования идут от предполагаемых </a:t>
            </a:r>
            <a:r>
              <a:rPr lang="ru-RU" dirty="0" smtClean="0"/>
              <a:t>образцов </a:t>
            </a:r>
            <a:r>
              <a:rPr lang="ru-RU" dirty="0"/>
              <a:t>поведения пользователей. Поэтому такой подход еще называют поведенческим</a:t>
            </a:r>
            <a:r>
              <a:rPr lang="ru-RU" dirty="0" smtClean="0"/>
              <a:t>.</a:t>
            </a:r>
          </a:p>
          <a:p>
            <a:pPr algn="just" fontAlgn="base"/>
            <a:r>
              <a:rPr lang="ru-RU" dirty="0" smtClean="0"/>
              <a:t>Т.е. нет возможности </a:t>
            </a:r>
            <a:r>
              <a:rPr lang="ru-RU" b="1" dirty="0" smtClean="0"/>
              <a:t>сравнить необходимый результат с фактическим </a:t>
            </a:r>
            <a:r>
              <a:rPr lang="ru-RU" dirty="0" smtClean="0"/>
              <a:t>(что собственно и является процессом тестирования).</a:t>
            </a:r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Функциональное Тестирование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60" y="2836645"/>
            <a:ext cx="1101880" cy="11035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28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82880"/>
            <a:ext cx="7281949" cy="83127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800" dirty="0"/>
              <a:t>Тестирование работы поиска при вводе начальной и конечной точки маршрута.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65" y="133975"/>
            <a:ext cx="942154" cy="942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84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69895"/>
            <a:ext cx="7529804" cy="109078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Тестирование </a:t>
            </a:r>
            <a:r>
              <a:rPr lang="en-US" dirty="0" smtClean="0">
                <a:latin typeface="Arial Rounded MT Bold" panose="020F0704030504030204" pitchFamily="34" charset="0"/>
              </a:rPr>
              <a:t>API </a:t>
            </a:r>
            <a:r>
              <a:rPr lang="ru-RU" dirty="0" smtClean="0"/>
              <a:t>через </a:t>
            </a:r>
            <a:r>
              <a:rPr lang="cs-CZ" dirty="0" smtClean="0">
                <a:latin typeface="Arial Rounded MT Bold" panose="020F0704030504030204" pitchFamily="34" charset="0"/>
              </a:rPr>
              <a:t>Postman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26" y="2869895"/>
            <a:ext cx="1023937" cy="102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173609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7620</TotalTime>
  <Words>1053</Words>
  <Application>Microsoft Office PowerPoint</Application>
  <PresentationFormat>Экран (4:3)</PresentationFormat>
  <Paragraphs>143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Times New Roman</vt:lpstr>
      <vt:lpstr>Trebuchet MS</vt:lpstr>
      <vt:lpstr>Wingdings</vt:lpstr>
      <vt:lpstr>Берлин</vt:lpstr>
      <vt:lpstr>Step IT Academy s.r.o. Dlouhá 715/38 110 00 Praha - Staré Město    ДИПЛОМНАЯ РАБОТА НА ТЕМУ:</vt:lpstr>
      <vt:lpstr>Презентация PowerPoint</vt:lpstr>
      <vt:lpstr>Презентация PowerPoint</vt:lpstr>
      <vt:lpstr>ВВЕДЕНИЕ</vt:lpstr>
      <vt:lpstr>ВВЕДЕНИЕ</vt:lpstr>
      <vt:lpstr>ВВЕДЕНИЕ</vt:lpstr>
      <vt:lpstr>Функциональное Тестирование</vt:lpstr>
      <vt:lpstr>Тестирование работы поиска при вводе начальной и конечной точки маршрута.</vt:lpstr>
      <vt:lpstr>Тестирование API через Postman</vt:lpstr>
      <vt:lpstr>Тестирование API через Postman</vt:lpstr>
      <vt:lpstr>Тест 4.1. Корректность ответа на запросы поиска маршрутов</vt:lpstr>
      <vt:lpstr>Тест 4.2. Корректность ответа на запросы, выбранных из      предустановленных самой системой</vt:lpstr>
      <vt:lpstr>Тест 4.2. Корректность ответа на добавление маршрута в     «Избранное/Moje spojení» </vt:lpstr>
      <vt:lpstr>Тест 4.4. Корректность POST запроса на добавление в      «Избранное/Moje spojení» </vt:lpstr>
      <vt:lpstr>Презентация PowerPoint</vt:lpstr>
      <vt:lpstr>Тест 4.2. Корректность ответа на запросы, </vt:lpstr>
      <vt:lpstr>Тест 4.2. Корректность ответа на запросы, </vt:lpstr>
      <vt:lpstr>Тест 4.2. Корректность ответа на запросы,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платформы IDOS</dc:title>
  <dc:creator>Alexandru Dotu</dc:creator>
  <cp:keywords>Test IDOS</cp:keywords>
  <cp:lastModifiedBy>Учетная запись Майкрософт</cp:lastModifiedBy>
  <cp:revision>89</cp:revision>
  <dcterms:created xsi:type="dcterms:W3CDTF">2024-11-15T10:23:27Z</dcterms:created>
  <dcterms:modified xsi:type="dcterms:W3CDTF">2024-11-23T21:10:26Z</dcterms:modified>
</cp:coreProperties>
</file>