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7"/>
  </p:notesMasterIdLst>
  <p:sldIdLst>
    <p:sldId id="261" r:id="rId2"/>
    <p:sldId id="262" r:id="rId3"/>
    <p:sldId id="264" r:id="rId4"/>
    <p:sldId id="263" r:id="rId5"/>
    <p:sldId id="265" r:id="rId6"/>
    <p:sldId id="269" r:id="rId7"/>
    <p:sldId id="266" r:id="rId8"/>
    <p:sldId id="267" r:id="rId9"/>
    <p:sldId id="279" r:id="rId10"/>
    <p:sldId id="260" r:id="rId11"/>
    <p:sldId id="257" r:id="rId12"/>
    <p:sldId id="268" r:id="rId13"/>
    <p:sldId id="270" r:id="rId14"/>
    <p:sldId id="271" r:id="rId15"/>
    <p:sldId id="272" r:id="rId16"/>
    <p:sldId id="278" r:id="rId17"/>
    <p:sldId id="277" r:id="rId18"/>
    <p:sldId id="273" r:id="rId19"/>
    <p:sldId id="280" r:id="rId20"/>
    <p:sldId id="283" r:id="rId21"/>
    <p:sldId id="274" r:id="rId22"/>
    <p:sldId id="282" r:id="rId23"/>
    <p:sldId id="284" r:id="rId24"/>
    <p:sldId id="275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0" clrIdx="0">
    <p:extLst>
      <p:ext uri="{19B8F6BF-5375-455C-9EA6-DF929625EA0E}">
        <p15:presenceInfo xmlns:p15="http://schemas.microsoft.com/office/powerpoint/2012/main" userId="6631ee100568a8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D2B5F-36AC-480A-AA26-BA663C00F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7F2E-C87D-4262-A6E2-73D2CE6EC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79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0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2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8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7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7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4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97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5CF5-3CF5-431F-BEAF-90432C5674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Seznam_m%C4%9Bst_v_%C4%8Cesk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9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664" y="133815"/>
            <a:ext cx="8820614" cy="22079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Ste</a:t>
            </a:r>
            <a:r>
              <a:rPr lang="en-US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cs-CZ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IT A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cademy s.r.o.</a:t>
            </a:r>
            <a: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Dlouhá 715/38</a:t>
            </a:r>
            <a:b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110 00 Praha - Staré Město 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cs-CZ" sz="2000" b="1" dirty="0">
                <a:latin typeface="Arial Rounded MT Bold" panose="020F0704030504030204" pitchFamily="34" charset="0"/>
              </a:rPr>
              <a:t/>
            </a:r>
            <a:br>
              <a:rPr lang="cs-CZ" sz="2000" b="1" dirty="0">
                <a:latin typeface="Arial Rounded MT Bold" panose="020F0704030504030204" pitchFamily="34" charset="0"/>
              </a:rPr>
            </a:br>
            <a:r>
              <a:rPr lang="ru-RU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ДИПЛОМНАЯ РАБОТА НА ТЕМУ:</a:t>
            </a:r>
            <a:endParaRPr lang="en-US" sz="49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9694" y="5241534"/>
            <a:ext cx="6108101" cy="1117687"/>
          </a:xfrm>
        </p:spPr>
        <p:txBody>
          <a:bodyPr/>
          <a:lstStyle/>
          <a:p>
            <a:r>
              <a:rPr lang="ru-RU" dirty="0" smtClean="0"/>
              <a:t>Автор: </a:t>
            </a:r>
            <a:r>
              <a:rPr lang="ru-RU" b="1" dirty="0" smtClean="0"/>
              <a:t>Александр Доцу</a:t>
            </a:r>
          </a:p>
          <a:p>
            <a:r>
              <a:rPr lang="ru-RU" dirty="0" smtClean="0"/>
              <a:t>Руководитель: </a:t>
            </a:r>
            <a:r>
              <a:rPr lang="ru-RU" b="1" dirty="0" err="1" smtClean="0"/>
              <a:t>Замировский</a:t>
            </a:r>
            <a:r>
              <a:rPr lang="ru-RU" b="1" dirty="0" smtClean="0"/>
              <a:t> Виталий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33" y="3873988"/>
            <a:ext cx="2941368" cy="1088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3463259" y="6346156"/>
            <a:ext cx="1599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dirty="0">
                <a:latin typeface="Arial Rounded MT Bold" panose="020F0704030504030204" pitchFamily="34" charset="0"/>
              </a:rPr>
              <a:t>Prague 2024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520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Тестирование транспортного сервиса </a:t>
            </a:r>
            <a:r>
              <a:rPr lang="cs-CZ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IDOS.cz</a:t>
            </a:r>
            <a:endParaRPr lang="en-US" sz="4600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8" y="357770"/>
            <a:ext cx="907896" cy="907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73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26" y="2869895"/>
            <a:ext cx="1023937" cy="102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173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210396" cy="6662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39" y="122061"/>
            <a:ext cx="892092" cy="8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4572" y="895342"/>
            <a:ext cx="8409824" cy="5962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b="1" dirty="0">
                <a:latin typeface="+mn-lt"/>
              </a:rPr>
              <a:t>API</a:t>
            </a:r>
            <a:r>
              <a:rPr lang="ru-RU" sz="1600" dirty="0">
                <a:latin typeface="+mn-lt"/>
              </a:rPr>
              <a:t> (</a:t>
            </a:r>
            <a:r>
              <a:rPr lang="ru-RU" sz="1600" dirty="0" err="1">
                <a:latin typeface="+mn-lt"/>
              </a:rPr>
              <a:t>Application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Programming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Interface</a:t>
            </a:r>
            <a:r>
              <a:rPr lang="ru-RU" sz="1600" dirty="0">
                <a:latin typeface="+mn-lt"/>
              </a:rPr>
              <a:t>) - это интерфейс, позволяющий программам взаимодействовать друг с другом, обмениваться данными и предоставлять доступ к своим функциям.</a:t>
            </a: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r>
              <a:rPr lang="ru-RU" sz="1600" dirty="0">
                <a:latin typeface="+mn-lt"/>
              </a:rPr>
              <a:t>Тестирование </a:t>
            </a:r>
            <a:r>
              <a:rPr lang="en-US" sz="1600" dirty="0" smtClean="0">
                <a:latin typeface="+mn-lt"/>
              </a:rPr>
              <a:t>API </a:t>
            </a:r>
            <a:r>
              <a:rPr lang="ru-RU" sz="1600" dirty="0">
                <a:latin typeface="+mn-lt"/>
              </a:rPr>
              <a:t>ресурса </a:t>
            </a:r>
            <a:r>
              <a:rPr lang="en-US" sz="1600" dirty="0">
                <a:latin typeface="+mn-lt"/>
              </a:rPr>
              <a:t> </a:t>
            </a:r>
            <a:r>
              <a:rPr lang="cs-CZ" sz="1600" dirty="0">
                <a:latin typeface="+mn-lt"/>
              </a:rPr>
              <a:t>IDOS.c</a:t>
            </a:r>
            <a:r>
              <a:rPr lang="en-US" sz="1600" dirty="0">
                <a:latin typeface="+mn-lt"/>
              </a:rPr>
              <a:t>z 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было осуществлено через приложение </a:t>
            </a:r>
            <a:r>
              <a:rPr lang="cs-CZ" sz="1600" dirty="0" smtClean="0">
                <a:latin typeface="+mn-lt"/>
              </a:rPr>
              <a:t>POSTMAN,</a:t>
            </a:r>
            <a:r>
              <a:rPr lang="ru-RU" sz="1600" dirty="0" smtClean="0">
                <a:latin typeface="+mn-lt"/>
              </a:rPr>
              <a:t> хотя есть и другие альтернативы - такие как </a:t>
            </a:r>
            <a:r>
              <a:rPr lang="cs-CZ" sz="1600" dirty="0" smtClean="0">
                <a:latin typeface="+mn-lt"/>
              </a:rPr>
              <a:t>Insomnia, </a:t>
            </a:r>
            <a:r>
              <a:rPr lang="en-US" sz="1600" dirty="0" err="1" smtClean="0">
                <a:latin typeface="+mn-lt"/>
              </a:rPr>
              <a:t>Apidog</a:t>
            </a:r>
            <a:r>
              <a:rPr lang="ru-RU" sz="1600" dirty="0" smtClean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SoapUI</a:t>
            </a:r>
            <a:r>
              <a:rPr lang="en-US" sz="1600" dirty="0">
                <a:latin typeface="+mn-lt"/>
              </a:rPr>
              <a:t> </a:t>
            </a:r>
            <a:r>
              <a:rPr lang="ru-RU" sz="1600" dirty="0" smtClean="0">
                <a:latin typeface="+mn-lt"/>
              </a:rPr>
              <a:t>и другие.</a:t>
            </a:r>
          </a:p>
          <a:p>
            <a:pPr algn="just"/>
            <a:endParaRPr lang="ru-RU" sz="1600" dirty="0" smtClean="0">
              <a:latin typeface="+mn-lt"/>
            </a:endParaRPr>
          </a:p>
          <a:p>
            <a:pPr algn="just"/>
            <a:r>
              <a:rPr lang="ru-RU" sz="1600" dirty="0" smtClean="0">
                <a:latin typeface="+mn-lt"/>
              </a:rPr>
              <a:t>В ходе тестирования были проверены </a:t>
            </a:r>
            <a:r>
              <a:rPr lang="ru-RU" sz="1600" dirty="0" smtClean="0">
                <a:latin typeface="+mn-lt"/>
              </a:rPr>
              <a:t>самые необходимые </a:t>
            </a:r>
            <a:r>
              <a:rPr lang="ru-RU" sz="1600" dirty="0" smtClean="0">
                <a:latin typeface="+mn-lt"/>
              </a:rPr>
              <a:t>функции, без которых невозможна поездка, а также несколько вспомогательных. Ниже перечень запросов:  </a:t>
            </a:r>
            <a:endParaRPr lang="en-US" sz="1600" dirty="0">
              <a:latin typeface="+mn-lt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корректность </a:t>
            </a:r>
            <a:r>
              <a:rPr lang="ru-RU" sz="1600" dirty="0">
                <a:ea typeface="+mj-ea"/>
                <a:cs typeface="+mj-cs"/>
              </a:rPr>
              <a:t>ответа на запросы поиска маршрутов, включая </a:t>
            </a:r>
            <a:r>
              <a:rPr lang="ru-RU" sz="1600" dirty="0" smtClean="0">
                <a:ea typeface="+mj-ea"/>
                <a:cs typeface="+mj-cs"/>
              </a:rPr>
              <a:t>названия </a:t>
            </a:r>
            <a:r>
              <a:rPr lang="ru-RU" sz="1600" dirty="0" smtClean="0">
                <a:ea typeface="+mj-ea"/>
                <a:cs typeface="+mj-cs"/>
              </a:rPr>
              <a:t>пунктов отправления и </a:t>
            </a:r>
            <a:r>
              <a:rPr lang="ru-RU" sz="1600" dirty="0" smtClean="0">
                <a:ea typeface="+mj-ea"/>
                <a:cs typeface="+mj-cs"/>
              </a:rPr>
              <a:t>прибытия (</a:t>
            </a:r>
            <a:r>
              <a:rPr lang="ru-RU" sz="1600" dirty="0" smtClean="0">
                <a:ea typeface="+mj-ea"/>
                <a:cs typeface="+mj-cs"/>
              </a:rPr>
              <a:t>для </a:t>
            </a:r>
            <a:r>
              <a:rPr lang="ru-RU" sz="1600" dirty="0" smtClean="0">
                <a:ea typeface="+mj-ea"/>
                <a:cs typeface="+mj-cs"/>
              </a:rPr>
              <a:t>примера </a:t>
            </a:r>
            <a:r>
              <a:rPr lang="ru-RU" sz="1600" dirty="0" smtClean="0"/>
              <a:t>выбраны «</a:t>
            </a:r>
            <a:r>
              <a:rPr lang="ru-RU" sz="1600" dirty="0" smtClean="0"/>
              <a:t>Прага» и «Брно»)</a:t>
            </a:r>
            <a:r>
              <a:rPr lang="ru-RU" sz="1600" dirty="0" smtClean="0">
                <a:ea typeface="+mj-ea"/>
                <a:cs typeface="+mj-cs"/>
              </a:rPr>
              <a:t>;</a:t>
            </a:r>
            <a:endParaRPr lang="ru-RU" sz="1600" dirty="0" smtClean="0">
              <a:ea typeface="+mj-ea"/>
              <a:cs typeface="+mj-cs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API-запросы </a:t>
            </a:r>
            <a:r>
              <a:rPr lang="ru-RU" sz="1600" dirty="0">
                <a:ea typeface="+mj-ea"/>
                <a:cs typeface="+mj-cs"/>
              </a:rPr>
              <a:t>на обработку </a:t>
            </a:r>
            <a:r>
              <a:rPr lang="ru-RU" sz="1600" dirty="0" smtClean="0">
                <a:ea typeface="+mj-ea"/>
                <a:cs typeface="+mj-cs"/>
              </a:rPr>
              <a:t>маршрутов, выбранных из предустановленных самой системой (выбран пример маршрута </a:t>
            </a:r>
            <a:r>
              <a:rPr lang="ru-RU" sz="1600" dirty="0" smtClean="0">
                <a:ea typeface="+mj-ea"/>
                <a:cs typeface="+mj-cs"/>
              </a:rPr>
              <a:t>«</a:t>
            </a:r>
            <a:r>
              <a:rPr lang="ru-RU" sz="1600" dirty="0" err="1" smtClean="0">
                <a:ea typeface="+mj-ea"/>
                <a:cs typeface="+mj-cs"/>
              </a:rPr>
              <a:t>Плзень</a:t>
            </a:r>
            <a:r>
              <a:rPr lang="ru-RU" sz="1600" dirty="0" smtClean="0">
                <a:ea typeface="+mj-ea"/>
                <a:cs typeface="+mj-cs"/>
              </a:rPr>
              <a:t>-Прага»);</a:t>
            </a:r>
            <a:endParaRPr lang="ru-RU" sz="1600" dirty="0" smtClean="0">
              <a:ea typeface="+mj-ea"/>
              <a:cs typeface="+mj-cs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проверка правильности добавления маршрута в «Избранное»;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проверка добавления </a:t>
            </a:r>
            <a:r>
              <a:rPr lang="ru-RU" sz="1600" dirty="0" smtClean="0">
                <a:ea typeface="+mj-ea"/>
                <a:cs typeface="+mj-cs"/>
              </a:rPr>
              <a:t>маршрута </a:t>
            </a:r>
            <a:r>
              <a:rPr lang="ru-RU" sz="1600" dirty="0">
                <a:ea typeface="+mj-ea"/>
                <a:cs typeface="+mj-cs"/>
              </a:rPr>
              <a:t>в «</a:t>
            </a:r>
            <a:r>
              <a:rPr lang="ru-RU" sz="1600" dirty="0" smtClean="0">
                <a:ea typeface="+mj-ea"/>
                <a:cs typeface="+mj-cs"/>
              </a:rPr>
              <a:t>Избранное</a:t>
            </a:r>
            <a:r>
              <a:rPr lang="ru-RU" sz="1600" dirty="0" smtClean="0">
                <a:ea typeface="+mj-ea"/>
                <a:cs typeface="+mj-cs"/>
              </a:rPr>
              <a:t>» из </a:t>
            </a:r>
            <a:r>
              <a:rPr lang="en-US" sz="1600" dirty="0" smtClean="0">
                <a:ea typeface="+mj-ea"/>
                <a:cs typeface="+mj-cs"/>
              </a:rPr>
              <a:t>Postman</a:t>
            </a:r>
            <a:r>
              <a:rPr lang="ru-RU" sz="1600" dirty="0" smtClean="0">
                <a:ea typeface="+mj-ea"/>
                <a:cs typeface="+mj-cs"/>
              </a:rPr>
              <a:t>;</a:t>
            </a:r>
            <a:endParaRPr lang="ru-RU" sz="1600" dirty="0" smtClean="0">
              <a:ea typeface="+mj-ea"/>
              <a:cs typeface="+mj-cs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отображение карты построенного маршрута;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добавление построенного маршрута в корзину для оплаты билетов;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ea typeface="+mj-ea"/>
                <a:cs typeface="+mj-cs"/>
              </a:rPr>
              <a:t>корректность отображения в запросе итоговой суммы к оплате.</a:t>
            </a:r>
          </a:p>
          <a:p>
            <a:pPr lvl="1" algn="just"/>
            <a:endParaRPr lang="ru-RU" sz="1050" dirty="0"/>
          </a:p>
          <a:p>
            <a:pPr marL="0" lvl="1" algn="just"/>
            <a:r>
              <a:rPr lang="ru-RU" sz="1600" dirty="0" smtClean="0">
                <a:ea typeface="+mj-ea"/>
                <a:cs typeface="+mj-cs"/>
              </a:rPr>
              <a:t>Для </a:t>
            </a:r>
            <a:r>
              <a:rPr lang="ru-RU" sz="1600" dirty="0" smtClean="0">
                <a:ea typeface="+mj-ea"/>
                <a:cs typeface="+mj-cs"/>
              </a:rPr>
              <a:t>автоматизации </a:t>
            </a:r>
            <a:r>
              <a:rPr lang="ru-RU" sz="1600" dirty="0" smtClean="0">
                <a:ea typeface="+mj-ea"/>
                <a:cs typeface="+mj-cs"/>
              </a:rPr>
              <a:t>тестирования </a:t>
            </a:r>
            <a:r>
              <a:rPr lang="ru-RU" sz="1600" dirty="0" smtClean="0">
                <a:ea typeface="+mj-ea"/>
                <a:cs typeface="+mj-cs"/>
              </a:rPr>
              <a:t>была создана коллекция </a:t>
            </a:r>
            <a:r>
              <a:rPr lang="ru-RU" sz="1600" b="1" dirty="0" smtClean="0">
                <a:ea typeface="+mj-ea"/>
                <a:cs typeface="+mj-cs"/>
              </a:rPr>
              <a:t>(</a:t>
            </a:r>
            <a:r>
              <a:rPr lang="en-US" sz="1600" b="1" dirty="0" smtClean="0">
                <a:ea typeface="+mj-ea"/>
                <a:cs typeface="+mj-cs"/>
              </a:rPr>
              <a:t>Collection</a:t>
            </a:r>
            <a:r>
              <a:rPr lang="ru-RU" sz="1600" dirty="0" smtClean="0">
                <a:ea typeface="+mj-ea"/>
                <a:cs typeface="+mj-cs"/>
              </a:rPr>
              <a:t>)</a:t>
            </a:r>
            <a:r>
              <a:rPr lang="en-US" sz="1600" dirty="0" smtClean="0">
                <a:ea typeface="+mj-ea"/>
                <a:cs typeface="+mj-cs"/>
              </a:rPr>
              <a:t> </a:t>
            </a:r>
            <a:r>
              <a:rPr lang="ru-RU" sz="1600" dirty="0" smtClean="0">
                <a:ea typeface="+mj-ea"/>
                <a:cs typeface="+mj-cs"/>
              </a:rPr>
              <a:t>и тестовое окружение (</a:t>
            </a:r>
            <a:r>
              <a:rPr lang="en-US" sz="1600" b="1" dirty="0" smtClean="0">
                <a:ea typeface="+mj-ea"/>
                <a:cs typeface="+mj-cs"/>
              </a:rPr>
              <a:t>IDOS </a:t>
            </a:r>
            <a:r>
              <a:rPr lang="en-US" sz="1600" b="1" dirty="0" err="1" smtClean="0">
                <a:ea typeface="+mj-ea"/>
                <a:cs typeface="+mj-cs"/>
              </a:rPr>
              <a:t>enviromnent</a:t>
            </a:r>
            <a:r>
              <a:rPr lang="ru-RU" sz="1600" dirty="0" smtClean="0">
                <a:ea typeface="+mj-ea"/>
                <a:cs typeface="+mj-cs"/>
              </a:rPr>
              <a:t>), сами тесты были запущены при помощи функционала «Запустить Коллекцию/</a:t>
            </a:r>
            <a:r>
              <a:rPr lang="en-US" sz="1600" b="1" dirty="0" smtClean="0">
                <a:ea typeface="+mj-ea"/>
                <a:cs typeface="+mj-cs"/>
              </a:rPr>
              <a:t>Run collection</a:t>
            </a:r>
            <a:r>
              <a:rPr lang="ru-RU" sz="1600" dirty="0" smtClean="0">
                <a:ea typeface="+mj-ea"/>
                <a:cs typeface="+mj-cs"/>
              </a:rPr>
              <a:t>».</a:t>
            </a:r>
          </a:p>
          <a:p>
            <a:pPr marL="0" lvl="1" algn="just"/>
            <a:endParaRPr lang="ru-RU" sz="1100" dirty="0" smtClean="0">
              <a:ea typeface="+mj-ea"/>
              <a:cs typeface="+mj-cs"/>
            </a:endParaRPr>
          </a:p>
          <a:p>
            <a:pPr marL="0" lvl="1" algn="just"/>
            <a:r>
              <a:rPr lang="ru-RU" sz="1600" dirty="0" smtClean="0">
                <a:ea typeface="+mj-ea"/>
                <a:cs typeface="+mj-cs"/>
              </a:rPr>
              <a:t>Полный </a:t>
            </a:r>
            <a:r>
              <a:rPr lang="ru-RU" sz="1600" dirty="0" err="1" smtClean="0">
                <a:ea typeface="+mj-ea"/>
                <a:cs typeface="+mj-cs"/>
              </a:rPr>
              <a:t>видеообзор</a:t>
            </a:r>
            <a:r>
              <a:rPr lang="ru-RU" sz="1600" dirty="0" smtClean="0">
                <a:ea typeface="+mj-ea"/>
                <a:cs typeface="+mj-cs"/>
              </a:rPr>
              <a:t> теста можно просмотреть по ссылке….</a:t>
            </a:r>
          </a:p>
        </p:txBody>
      </p:sp>
    </p:spTree>
    <p:extLst>
      <p:ext uri="{BB962C8B-B14F-4D97-AF65-F5344CB8AC3E}">
        <p14:creationId xmlns:p14="http://schemas.microsoft.com/office/powerpoint/2010/main" val="29115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4.1. Корректность </a:t>
            </a:r>
            <a:r>
              <a:rPr lang="ru-RU" sz="2000" dirty="0"/>
              <a:t>ответа на запросы поиска маршрутов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7" y="3584075"/>
            <a:ext cx="6718434" cy="3159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вал 4"/>
          <p:cNvSpPr/>
          <p:nvPr/>
        </p:nvSpPr>
        <p:spPr>
          <a:xfrm>
            <a:off x="4812631" y="5232400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7" y="977769"/>
            <a:ext cx="6739774" cy="255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318" y="2614826"/>
            <a:ext cx="1976521" cy="424707"/>
          </a:xfrm>
          <a:prstGeom prst="rect">
            <a:avLst/>
          </a:prstGeom>
        </p:spPr>
      </p:pic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843562" y="3657600"/>
            <a:ext cx="2165684" cy="306083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В </a:t>
            </a:r>
            <a:r>
              <a:rPr lang="ru-RU" sz="1200" dirty="0" err="1"/>
              <a:t>П</a:t>
            </a:r>
            <a:r>
              <a:rPr lang="ru-RU" sz="1200" dirty="0" err="1" smtClean="0"/>
              <a:t>остмане</a:t>
            </a:r>
            <a:r>
              <a:rPr lang="ru-RU" sz="1200" dirty="0" smtClean="0"/>
              <a:t> написан скрипт на проверку наличия текста «Прага» и «Брно». Тесты завершены со статусом «200 ОК»</a:t>
            </a:r>
          </a:p>
          <a:p>
            <a:endParaRPr lang="ru-RU" sz="1200" dirty="0" smtClean="0"/>
          </a:p>
          <a:p>
            <a:r>
              <a:rPr lang="ru-RU" sz="1200" dirty="0" smtClean="0"/>
              <a:t>Наличие этих полей во вкладке </a:t>
            </a:r>
            <a:r>
              <a:rPr lang="en-US" sz="1200" dirty="0" smtClean="0"/>
              <a:t>“</a:t>
            </a:r>
            <a:r>
              <a:rPr lang="cs-CZ" sz="1200" dirty="0" smtClean="0"/>
              <a:t>Body</a:t>
            </a:r>
            <a:r>
              <a:rPr lang="en-US" sz="1200" dirty="0" smtClean="0"/>
              <a:t>”</a:t>
            </a:r>
            <a:r>
              <a:rPr lang="ru-RU" sz="1200" dirty="0" smtClean="0"/>
              <a:t>свидетельствует о правильности ответа на запрос</a:t>
            </a:r>
            <a:r>
              <a:rPr lang="ru-RU" sz="1400" dirty="0" smtClean="0"/>
              <a:t>.</a:t>
            </a:r>
          </a:p>
          <a:p>
            <a:endParaRPr lang="en-US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6208794"/>
            <a:ext cx="1949914" cy="324986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706296" y="1981200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5235965" y="261620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5193629" y="2269067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688429" y="1964267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877430" y="982134"/>
            <a:ext cx="2165684" cy="2518968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27333" y="1185333"/>
            <a:ext cx="1490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Доступен </a:t>
            </a:r>
            <a:r>
              <a:rPr lang="ru-RU" sz="1200" dirty="0"/>
              <a:t>во вкладке </a:t>
            </a:r>
            <a:r>
              <a:rPr lang="cs-CZ" sz="1200" dirty="0"/>
              <a:t>Preview </a:t>
            </a:r>
            <a:r>
              <a:rPr lang="ru-RU" sz="1200" dirty="0" smtClean="0"/>
              <a:t>после клика по ссылке </a:t>
            </a:r>
            <a:r>
              <a:rPr lang="cs-CZ" sz="1200" dirty="0" smtClean="0"/>
              <a:t>spojeni/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49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6" y="914400"/>
            <a:ext cx="4774032" cy="238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" y="3407343"/>
            <a:ext cx="6285297" cy="3371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en-US" sz="2000" dirty="0" smtClean="0"/>
              <a:t>2</a:t>
            </a:r>
            <a:r>
              <a:rPr lang="ru-RU" sz="2000" dirty="0" smtClean="0"/>
              <a:t>. Корректность </a:t>
            </a:r>
            <a:r>
              <a:rPr lang="ru-RU" sz="2000" dirty="0"/>
              <a:t>ответа на </a:t>
            </a:r>
            <a:r>
              <a:rPr lang="ru-RU" sz="2000" dirty="0" smtClean="0"/>
              <a:t>запросы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ru-RU" sz="2000" dirty="0"/>
              <a:t>выбранных из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ru-RU" sz="2000" dirty="0" smtClean="0"/>
              <a:t>предустановленных </a:t>
            </a:r>
            <a:r>
              <a:rPr lang="ru-RU" sz="2000" dirty="0"/>
              <a:t>самой системой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647975" y="44527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426593"/>
            <a:ext cx="2502569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Через окно поиска найдены данные «</a:t>
            </a:r>
            <a:r>
              <a:rPr lang="ru-RU" sz="1200" dirty="0" err="1" smtClean="0"/>
              <a:t>Плзен</a:t>
            </a:r>
            <a:r>
              <a:rPr lang="ru-RU" sz="1200" dirty="0" smtClean="0"/>
              <a:t>» и «Прага». </a:t>
            </a:r>
          </a:p>
          <a:p>
            <a:r>
              <a:rPr lang="ru-RU" sz="1200" dirty="0" smtClean="0"/>
              <a:t>Наличие этих значений в ключах </a:t>
            </a:r>
            <a:r>
              <a:rPr lang="en-US" sz="1200" b="1" dirty="0"/>
              <a:t>"</a:t>
            </a:r>
            <a:r>
              <a:rPr lang="en-US" sz="1200" b="1" dirty="0" err="1"/>
              <a:t>sFromName</a:t>
            </a:r>
            <a:r>
              <a:rPr lang="en-US" sz="1200" b="1" dirty="0" smtClean="0"/>
              <a:t>":</a:t>
            </a:r>
            <a:r>
              <a:rPr lang="ru-RU" sz="1200" b="1" dirty="0" smtClean="0"/>
              <a:t> </a:t>
            </a:r>
            <a:r>
              <a:rPr lang="ru-RU" sz="1200" dirty="0" smtClean="0"/>
              <a:t>и </a:t>
            </a:r>
            <a:r>
              <a:rPr lang="en-US" sz="1200" b="1" dirty="0"/>
              <a:t>"</a:t>
            </a:r>
            <a:r>
              <a:rPr lang="en-US" sz="1200" b="1" dirty="0" err="1" smtClean="0"/>
              <a:t>sToName</a:t>
            </a:r>
            <a:r>
              <a:rPr lang="en-US" sz="1200" b="1" dirty="0" smtClean="0"/>
              <a:t>": </a:t>
            </a:r>
            <a:r>
              <a:rPr lang="ru-RU" sz="1200" dirty="0" smtClean="0"/>
              <a:t>свидетельствует 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290813" y="6254818"/>
            <a:ext cx="2531443" cy="23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657422" y="410811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3093717" y="2445530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111014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по ссылке ниже кнопки поиска «</a:t>
            </a:r>
            <a:r>
              <a:rPr lang="en-US" sz="1200" dirty="0" err="1" smtClean="0"/>
              <a:t>Hledat</a:t>
            </a:r>
            <a:r>
              <a:rPr lang="ru-RU" sz="1200" dirty="0" smtClean="0"/>
              <a:t>»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vysledky</a:t>
            </a:r>
            <a:r>
              <a:rPr lang="cs-CZ" sz="1200" b="1" dirty="0" smtClean="0"/>
              <a:t>/</a:t>
            </a:r>
            <a:endParaRPr lang="ru-RU" sz="12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273" y="2390029"/>
            <a:ext cx="1953928" cy="767057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5347630" y="237494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681" y="5821109"/>
            <a:ext cx="2234784" cy="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" y="3736342"/>
            <a:ext cx="6169795" cy="305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94" y="2638910"/>
            <a:ext cx="2584559" cy="633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1" y="867842"/>
            <a:ext cx="6025415" cy="2712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0915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en-US" sz="2000" dirty="0" smtClean="0"/>
              <a:t>2</a:t>
            </a:r>
            <a:r>
              <a:rPr lang="ru-RU" sz="2000" dirty="0" smtClean="0"/>
              <a:t>. Корректность </a:t>
            </a:r>
            <a:r>
              <a:rPr lang="ru-RU" sz="2000" dirty="0"/>
              <a:t>ответа на добавление маршрута </a:t>
            </a:r>
            <a:r>
              <a:rPr lang="ru-RU" sz="2000" dirty="0" smtClean="0"/>
              <a:t>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   «Избранное/</a:t>
            </a:r>
            <a:r>
              <a:rPr lang="en-US" sz="2000" b="1" dirty="0" err="1"/>
              <a:t>Moje</a:t>
            </a:r>
            <a:r>
              <a:rPr lang="en-US" sz="2000" b="1" dirty="0"/>
              <a:t> </a:t>
            </a:r>
            <a:r>
              <a:rPr lang="en-US" sz="2000" b="1" dirty="0" err="1"/>
              <a:t>spojení</a:t>
            </a:r>
            <a:r>
              <a:rPr lang="ru-RU" sz="2000" dirty="0"/>
              <a:t>»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2161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4186991" y="4851135"/>
            <a:ext cx="673768" cy="211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343049" y="3792355"/>
            <a:ext cx="2627698" cy="293570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Значения в ключе </a:t>
            </a:r>
            <a:r>
              <a:rPr lang="en-US" sz="1200" b="1" dirty="0" smtClean="0"/>
              <a:t>"</a:t>
            </a:r>
            <a:r>
              <a:rPr lang="en-US" sz="1200" b="1" dirty="0" err="1" smtClean="0"/>
              <a:t>destHandle</a:t>
            </a:r>
            <a:r>
              <a:rPr lang="en-US" sz="1200" b="1" dirty="0" smtClean="0"/>
              <a:t>"</a:t>
            </a:r>
            <a:r>
              <a:rPr lang="en-US" sz="1200" dirty="0" smtClean="0"/>
              <a:t>:</a:t>
            </a:r>
            <a:r>
              <a:rPr lang="ru-RU" sz="1200" dirty="0" smtClean="0"/>
              <a:t> совпадает со значением </a:t>
            </a:r>
            <a:r>
              <a:rPr lang="en-US" sz="1200" b="1" dirty="0"/>
              <a:t>"</a:t>
            </a:r>
            <a:r>
              <a:rPr lang="en-US" sz="1200" b="1" dirty="0" err="1" smtClean="0"/>
              <a:t>connId</a:t>
            </a:r>
            <a:r>
              <a:rPr lang="en-US" sz="1200" b="1" dirty="0" smtClean="0"/>
              <a:t>«</a:t>
            </a:r>
            <a:r>
              <a:rPr lang="ru-RU" sz="1200" b="1" dirty="0" smtClean="0"/>
              <a:t> </a:t>
            </a:r>
            <a:r>
              <a:rPr lang="ru-RU" sz="1200" dirty="0" smtClean="0"/>
              <a:t>из браузера – </a:t>
            </a:r>
            <a:r>
              <a:rPr lang="en-US" sz="1200" dirty="0" smtClean="0"/>
              <a:t>36582759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 </a:t>
            </a:r>
            <a:endParaRPr lang="en-US" sz="1200" b="1" dirty="0" smtClean="0"/>
          </a:p>
          <a:p>
            <a:r>
              <a:rPr lang="ru-RU" sz="1200" dirty="0" smtClean="0"/>
              <a:t>Значение</a:t>
            </a:r>
            <a:r>
              <a:rPr lang="en-US" sz="1200" dirty="0" smtClean="0"/>
              <a:t> </a:t>
            </a:r>
            <a:r>
              <a:rPr lang="ru-RU" sz="1200" b="1" dirty="0" smtClean="0"/>
              <a:t>«2» </a:t>
            </a:r>
            <a:r>
              <a:rPr lang="ru-RU" sz="1200" dirty="0"/>
              <a:t>в </a:t>
            </a:r>
            <a:r>
              <a:rPr lang="ru-RU" sz="1200" dirty="0" smtClean="0"/>
              <a:t>ключе </a:t>
            </a:r>
            <a:r>
              <a:rPr lang="en-US" sz="1200" b="1" dirty="0" smtClean="0"/>
              <a:t>"</a:t>
            </a:r>
            <a:r>
              <a:rPr lang="en-US" sz="1200" b="1" dirty="0" err="1" smtClean="0"/>
              <a:t>connCount</a:t>
            </a:r>
            <a:r>
              <a:rPr lang="en-US" sz="1200" b="1" dirty="0"/>
              <a:t>":</a:t>
            </a:r>
            <a:r>
              <a:rPr lang="en-US" sz="1200" dirty="0"/>
              <a:t> </a:t>
            </a:r>
            <a:r>
              <a:rPr lang="ru-RU" sz="1200" dirty="0" smtClean="0"/>
              <a:t>означает порядковый номер маршрута, добавленного в Избранное.</a:t>
            </a:r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531445" y="6391174"/>
            <a:ext cx="1193533" cy="269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243536" y="339584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5355654" y="1357875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169795" y="924382"/>
            <a:ext cx="2777066" cy="2636965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14173" y="1137206"/>
            <a:ext cx="25314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нажатием на иконку «Портфель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ru-RU" sz="700" dirty="0" smtClean="0"/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/>
              <a:t>MCAddConnections</a:t>
            </a:r>
            <a:endParaRPr lang="ru-RU" sz="1200" b="1" dirty="0"/>
          </a:p>
        </p:txBody>
      </p:sp>
      <p:sp>
        <p:nvSpPr>
          <p:cNvPr id="14" name="Овал 13"/>
          <p:cNvSpPr/>
          <p:nvPr/>
        </p:nvSpPr>
        <p:spPr>
          <a:xfrm>
            <a:off x="6242779" y="2654078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888" y="1716890"/>
            <a:ext cx="22863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8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4872"/>
          <a:stretch/>
        </p:blipFill>
        <p:spPr>
          <a:xfrm>
            <a:off x="68580" y="929807"/>
            <a:ext cx="6869430" cy="3076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ru-RU" sz="2000" dirty="0"/>
              <a:t>4</a:t>
            </a:r>
            <a:r>
              <a:rPr lang="ru-RU" sz="2000" dirty="0" smtClean="0"/>
              <a:t>. Корректность </a:t>
            </a:r>
            <a:r>
              <a:rPr lang="en-US" sz="2000" dirty="0" smtClean="0"/>
              <a:t>POST </a:t>
            </a:r>
            <a:r>
              <a:rPr lang="ru-RU" sz="2000" dirty="0" smtClean="0"/>
              <a:t>запроса на добавление в </a:t>
            </a:r>
            <a:br>
              <a:rPr lang="ru-RU" sz="2000" dirty="0" smtClean="0"/>
            </a:br>
            <a:r>
              <a:rPr lang="ru-RU" sz="2000" dirty="0"/>
              <a:t>	</a:t>
            </a:r>
            <a:r>
              <a:rPr lang="ru-RU" sz="2000" dirty="0" smtClean="0"/>
              <a:t>   «Избранное/</a:t>
            </a:r>
            <a:r>
              <a:rPr lang="en-US" sz="2000" b="1" dirty="0" err="1" smtClean="0"/>
              <a:t>Moje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spojení</a:t>
            </a:r>
            <a:r>
              <a:rPr lang="ru-RU" sz="2000" dirty="0" smtClean="0"/>
              <a:t>»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4630955" y="194958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7014411" y="946886"/>
            <a:ext cx="1987016" cy="3047598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ru-RU" sz="1200" dirty="0" smtClean="0"/>
              <a:t>Для добавления в Избранное, был использован метод «</a:t>
            </a:r>
            <a:r>
              <a:rPr lang="en-US" sz="1200" dirty="0" smtClean="0"/>
              <a:t>POST</a:t>
            </a:r>
            <a:r>
              <a:rPr lang="ru-RU" sz="1200" dirty="0" smtClean="0"/>
              <a:t>»</a:t>
            </a:r>
            <a:r>
              <a:rPr lang="en-US" sz="1200" dirty="0" smtClean="0"/>
              <a:t>.</a:t>
            </a:r>
          </a:p>
          <a:p>
            <a:r>
              <a:rPr lang="ru-RU" sz="1200" dirty="0" smtClean="0"/>
              <a:t>Во вкладке </a:t>
            </a:r>
            <a:r>
              <a:rPr lang="en-US" sz="1200" dirty="0" err="1" smtClean="0"/>
              <a:t>Params</a:t>
            </a:r>
            <a:r>
              <a:rPr lang="ru-RU" sz="1200" dirty="0" smtClean="0"/>
              <a:t>, значение параметра «</a:t>
            </a:r>
            <a:r>
              <a:rPr lang="en-US" sz="1200" b="1" dirty="0" err="1"/>
              <a:t>connIDs</a:t>
            </a:r>
            <a:r>
              <a:rPr lang="ru-RU" sz="1200" dirty="0" smtClean="0"/>
              <a:t>» совпадает со значением ключа  «</a:t>
            </a:r>
            <a:r>
              <a:rPr lang="en-US" sz="1200" b="1" dirty="0" err="1"/>
              <a:t>connId</a:t>
            </a:r>
            <a:r>
              <a:rPr lang="en-US" sz="1200" b="1" dirty="0" smtClean="0"/>
              <a:t>:</a:t>
            </a:r>
            <a:r>
              <a:rPr lang="ru-RU" sz="1200" dirty="0" smtClean="0"/>
              <a:t>» из консоли браузера. </a:t>
            </a:r>
          </a:p>
          <a:p>
            <a:r>
              <a:rPr lang="ru-RU" sz="1200" dirty="0" smtClean="0"/>
              <a:t>Совпадение этих значений в свидетельствует о правильности прохождения </a:t>
            </a:r>
            <a:r>
              <a:rPr lang="en-US" sz="1200" dirty="0" smtClean="0"/>
              <a:t>POST </a:t>
            </a:r>
            <a:r>
              <a:rPr lang="ru-RU" sz="1200" dirty="0" smtClean="0"/>
              <a:t>запроса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6005563" y="3294448"/>
            <a:ext cx="921017" cy="225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2548712" y="197070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" y="4112928"/>
            <a:ext cx="8812530" cy="1722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Овал 20"/>
          <p:cNvSpPr/>
          <p:nvPr/>
        </p:nvSpPr>
        <p:spPr>
          <a:xfrm>
            <a:off x="156207" y="4754390"/>
            <a:ext cx="826773" cy="28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>
            <a:off x="685800" y="5897881"/>
            <a:ext cx="7667904" cy="891540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65810" y="5886672"/>
            <a:ext cx="722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 браузере </a:t>
            </a:r>
            <a:r>
              <a:rPr lang="en-US" sz="1200" dirty="0"/>
              <a:t>Google </a:t>
            </a:r>
            <a:r>
              <a:rPr lang="en-US" sz="1200" dirty="0" smtClean="0"/>
              <a:t>Chrome</a:t>
            </a:r>
            <a:r>
              <a:rPr lang="ru-RU" sz="1200" dirty="0"/>
              <a:t> </a:t>
            </a:r>
            <a:r>
              <a:rPr lang="ru-RU" sz="1200" dirty="0" smtClean="0"/>
              <a:t>открыт раздел «Избранное</a:t>
            </a:r>
            <a:r>
              <a:rPr lang="en-US" sz="1200" dirty="0" smtClean="0"/>
              <a:t>/</a:t>
            </a:r>
            <a:r>
              <a:rPr lang="en-US" sz="1200" dirty="0" err="1" smtClean="0"/>
              <a:t>Moje</a:t>
            </a:r>
            <a:r>
              <a:rPr lang="en-US" sz="1200" dirty="0" smtClean="0"/>
              <a:t> </a:t>
            </a:r>
            <a:r>
              <a:rPr lang="en-US" sz="1200" dirty="0" err="1" smtClean="0"/>
              <a:t>Spojeni</a:t>
            </a:r>
            <a:r>
              <a:rPr lang="ru-RU" sz="1200" dirty="0" smtClean="0"/>
              <a:t>» выбран маршрут, добавленный из </a:t>
            </a:r>
            <a:r>
              <a:rPr lang="ru-RU" sz="1200" dirty="0" err="1" smtClean="0"/>
              <a:t>Ростмана</a:t>
            </a:r>
            <a:r>
              <a:rPr lang="ru-RU" sz="1200" dirty="0" smtClean="0"/>
              <a:t>. </a:t>
            </a:r>
          </a:p>
          <a:p>
            <a:r>
              <a:rPr lang="ru-RU" sz="1200" dirty="0" smtClean="0"/>
              <a:t>В ссылке с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ConnMoreResult</a:t>
            </a:r>
            <a:r>
              <a:rPr lang="ru-RU" sz="1200" b="1" dirty="0" smtClean="0"/>
              <a:t>, раздел «</a:t>
            </a:r>
            <a:r>
              <a:rPr lang="en-US" sz="1200" b="1" dirty="0" smtClean="0"/>
              <a:t>Payload</a:t>
            </a:r>
            <a:r>
              <a:rPr lang="ru-RU" sz="1200" b="1" dirty="0" smtClean="0"/>
              <a:t>»</a:t>
            </a:r>
            <a:r>
              <a:rPr lang="en-US" sz="1200" b="1" dirty="0" smtClean="0"/>
              <a:t>,  </a:t>
            </a:r>
            <a:r>
              <a:rPr lang="ru-RU" sz="1200" b="1" dirty="0" smtClean="0"/>
              <a:t>видно значение ключа </a:t>
            </a:r>
            <a:r>
              <a:rPr lang="en-US" sz="1200" b="1" dirty="0" err="1" smtClean="0"/>
              <a:t>connId</a:t>
            </a:r>
            <a:r>
              <a:rPr lang="en-US" sz="1200" b="1" dirty="0" smtClean="0"/>
              <a:t>:</a:t>
            </a:r>
            <a:r>
              <a:rPr lang="ru-RU" sz="1200" b="1" dirty="0" smtClean="0"/>
              <a:t> </a:t>
            </a:r>
            <a:r>
              <a:rPr lang="en-US" sz="1200" dirty="0" smtClean="0"/>
              <a:t>381067682</a:t>
            </a:r>
            <a:r>
              <a:rPr lang="ru-RU" sz="1200" dirty="0" smtClean="0"/>
              <a:t>, которое совпадает с Параметром </a:t>
            </a:r>
            <a:r>
              <a:rPr lang="en-US" sz="1200" b="1" dirty="0" err="1"/>
              <a:t>connIDs</a:t>
            </a:r>
            <a:r>
              <a:rPr lang="ru-RU" sz="1200" dirty="0" smtClean="0"/>
              <a:t> в </a:t>
            </a:r>
            <a:r>
              <a:rPr lang="ru-RU" sz="1200" dirty="0" err="1" smtClean="0"/>
              <a:t>Постмане</a:t>
            </a:r>
            <a:endParaRPr lang="ru-RU" sz="1200" b="1" dirty="0"/>
          </a:p>
        </p:txBody>
      </p:sp>
      <p:sp>
        <p:nvSpPr>
          <p:cNvPr id="24" name="Овал 23"/>
          <p:cNvSpPr/>
          <p:nvPr/>
        </p:nvSpPr>
        <p:spPr>
          <a:xfrm>
            <a:off x="7850800" y="467237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2335352" y="100296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6635"/>
          <a:stretch/>
        </p:blipFill>
        <p:spPr>
          <a:xfrm>
            <a:off x="28877" y="3029817"/>
            <a:ext cx="2916455" cy="364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191" y="3598930"/>
            <a:ext cx="3391373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7" y="972151"/>
            <a:ext cx="6006775" cy="180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548" y="3066110"/>
            <a:ext cx="2374910" cy="3989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en-US" sz="2000" dirty="0" smtClean="0"/>
              <a:t>2</a:t>
            </a:r>
            <a:r>
              <a:rPr lang="ru-RU" sz="2000" dirty="0" smtClean="0"/>
              <a:t>. Корректность </a:t>
            </a:r>
            <a:r>
              <a:rPr lang="ru-RU" sz="2000" dirty="0"/>
              <a:t>ответа на </a:t>
            </a:r>
            <a:r>
              <a:rPr lang="ru-RU" sz="2000" dirty="0"/>
              <a:t>отображение карты </a:t>
            </a:r>
            <a:r>
              <a:rPr lang="en-US" sz="2000" dirty="0" smtClean="0"/>
              <a:t>	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ru-RU" sz="2000" dirty="0" smtClean="0"/>
              <a:t>построенного </a:t>
            </a:r>
            <a:r>
              <a:rPr lang="ru-RU" sz="2000" dirty="0"/>
              <a:t>маршрута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8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830853" y="4735631"/>
            <a:ext cx="1135782" cy="279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48924" y="3705730"/>
            <a:ext cx="2627698" cy="293570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Значения в ключе </a:t>
            </a:r>
            <a:r>
              <a:rPr lang="en-US" sz="1200" b="1" dirty="0" smtClean="0"/>
              <a:t>«</a:t>
            </a:r>
            <a:r>
              <a:rPr lang="en-US" sz="1200" b="1" dirty="0" err="1" smtClean="0"/>
              <a:t>iID</a:t>
            </a:r>
            <a:r>
              <a:rPr lang="ru-RU" sz="1200" b="1" dirty="0" smtClean="0"/>
              <a:t>»</a:t>
            </a:r>
            <a:r>
              <a:rPr lang="en-US" sz="1200" dirty="0" smtClean="0"/>
              <a:t>:</a:t>
            </a:r>
            <a:r>
              <a:rPr lang="ru-RU" sz="1200" dirty="0" smtClean="0"/>
              <a:t> </a:t>
            </a:r>
            <a:r>
              <a:rPr lang="ru-RU" sz="1200" dirty="0" smtClean="0"/>
              <a:t>совпадает со значением </a:t>
            </a:r>
            <a:r>
              <a:rPr lang="en-US" sz="1200" b="1" dirty="0"/>
              <a:t>«</a:t>
            </a:r>
            <a:r>
              <a:rPr lang="en-US" sz="1200" b="1" dirty="0" err="1"/>
              <a:t>iID</a:t>
            </a:r>
            <a:r>
              <a:rPr lang="ru-RU" sz="1200" b="1" dirty="0"/>
              <a:t>» </a:t>
            </a:r>
            <a:r>
              <a:rPr lang="ru-RU" sz="1200" dirty="0" smtClean="0"/>
              <a:t>из браузера – </a:t>
            </a:r>
            <a:r>
              <a:rPr lang="en-US" sz="1200" dirty="0"/>
              <a:t>236254041</a:t>
            </a:r>
            <a:r>
              <a:rPr lang="ru-RU" sz="1200" dirty="0" smtClean="0"/>
              <a:t>.</a:t>
            </a:r>
            <a:endParaRPr lang="ru-RU" sz="1200" dirty="0" smtClean="0"/>
          </a:p>
          <a:p>
            <a:r>
              <a:rPr lang="ru-RU" sz="1200" b="1" dirty="0" smtClean="0"/>
              <a:t> </a:t>
            </a:r>
            <a:endParaRPr lang="en-US" sz="1200" b="1" dirty="0" smtClean="0"/>
          </a:p>
          <a:p>
            <a:r>
              <a:rPr lang="ru-RU" sz="1200" dirty="0" smtClean="0"/>
              <a:t>Наличие ключей </a:t>
            </a:r>
            <a:r>
              <a:rPr lang="ru-RU" sz="1200" b="1" dirty="0" smtClean="0"/>
              <a:t>«</a:t>
            </a:r>
            <a:r>
              <a:rPr lang="en-US" sz="1200" b="1" dirty="0" err="1" smtClean="0"/>
              <a:t>lat</a:t>
            </a:r>
            <a:r>
              <a:rPr lang="ru-RU" sz="1200" b="1" dirty="0"/>
              <a:t>» «</a:t>
            </a:r>
            <a:r>
              <a:rPr lang="en-US" sz="1200" b="1" dirty="0" err="1" smtClean="0"/>
              <a:t>lng</a:t>
            </a:r>
            <a:r>
              <a:rPr lang="ru-RU" sz="1200" b="1" dirty="0" smtClean="0"/>
              <a:t>» </a:t>
            </a:r>
            <a:r>
              <a:rPr lang="ru-RU" sz="1200" dirty="0" smtClean="0"/>
              <a:t>в </a:t>
            </a:r>
            <a:r>
              <a:rPr lang="ru-RU" sz="1200" dirty="0" smtClean="0"/>
              <a:t>ответе</a:t>
            </a:r>
            <a:r>
              <a:rPr lang="ru-RU" sz="1200" dirty="0" smtClean="0"/>
              <a:t> </a:t>
            </a:r>
            <a:r>
              <a:rPr lang="en-US" sz="1200" b="1" dirty="0" smtClean="0"/>
              <a:t>“JSON":</a:t>
            </a:r>
            <a:r>
              <a:rPr lang="en-US" sz="1200" dirty="0" smtClean="0"/>
              <a:t> </a:t>
            </a:r>
            <a:r>
              <a:rPr lang="ru-RU" sz="1200" dirty="0" smtClean="0"/>
              <a:t>означает</a:t>
            </a:r>
            <a:r>
              <a:rPr lang="ru-RU" sz="1200" dirty="0" smtClean="0"/>
              <a:t>, что открыта именно карта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endParaRPr lang="ru-RU" sz="1200" dirty="0" smtClean="0"/>
          </a:p>
          <a:p>
            <a:r>
              <a:rPr lang="ru-RU" sz="1200" b="1" dirty="0"/>
              <a:t>«</a:t>
            </a:r>
            <a:r>
              <a:rPr lang="en-US" sz="1200" b="1" dirty="0" err="1"/>
              <a:t>lat</a:t>
            </a:r>
            <a:r>
              <a:rPr lang="ru-RU" sz="1200" b="1" dirty="0" smtClean="0"/>
              <a:t>» - </a:t>
            </a:r>
            <a:r>
              <a:rPr lang="en-US" sz="1200" b="1" dirty="0" smtClean="0"/>
              <a:t>Latitude / </a:t>
            </a:r>
            <a:r>
              <a:rPr lang="ru-RU" sz="1200" dirty="0" smtClean="0"/>
              <a:t>широта</a:t>
            </a:r>
          </a:p>
          <a:p>
            <a:r>
              <a:rPr lang="ru-RU" sz="1200" b="1" dirty="0" smtClean="0"/>
              <a:t>«</a:t>
            </a:r>
            <a:r>
              <a:rPr lang="en-US" sz="1200" b="1" dirty="0" err="1"/>
              <a:t>lng</a:t>
            </a:r>
            <a:r>
              <a:rPr lang="ru-RU" sz="1200" b="1" dirty="0" smtClean="0"/>
              <a:t>» -</a:t>
            </a:r>
            <a:r>
              <a:rPr lang="en-US" sz="1200" b="1" dirty="0" smtClean="0"/>
              <a:t>Longitude/</a:t>
            </a:r>
            <a:r>
              <a:rPr lang="ru-RU" sz="1200" dirty="0" smtClean="0"/>
              <a:t>долгота</a:t>
            </a:r>
            <a:endParaRPr lang="en-US" sz="1200" dirty="0"/>
          </a:p>
        </p:txBody>
      </p:sp>
      <p:sp>
        <p:nvSpPr>
          <p:cNvPr id="12" name="Овал 11"/>
          <p:cNvSpPr/>
          <p:nvPr/>
        </p:nvSpPr>
        <p:spPr>
          <a:xfrm>
            <a:off x="413887" y="6333422"/>
            <a:ext cx="1193533" cy="269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1674618" y="398298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909809" y="1560005"/>
            <a:ext cx="948894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169795" y="924382"/>
            <a:ext cx="2777066" cy="2636965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43048" y="1089079"/>
            <a:ext cx="253144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нажатием на иконку </a:t>
            </a:r>
            <a:r>
              <a:rPr lang="ru-RU" sz="1200" dirty="0" smtClean="0"/>
              <a:t>«</a:t>
            </a:r>
            <a:r>
              <a:rPr lang="ru-RU" sz="1200" b="1" dirty="0" smtClean="0"/>
              <a:t>Карты</a:t>
            </a:r>
            <a:r>
              <a:rPr lang="ru-RU" sz="1200" dirty="0" smtClean="0"/>
              <a:t>».</a:t>
            </a:r>
          </a:p>
          <a:p>
            <a:endParaRPr lang="ru-RU" sz="500" dirty="0" smtClean="0"/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GetMapRoute?callback</a:t>
            </a:r>
            <a:endParaRPr lang="ru-RU" sz="1200" b="1" dirty="0" smtClean="0"/>
          </a:p>
          <a:p>
            <a:r>
              <a:rPr lang="ru-RU" sz="1200" dirty="0" smtClean="0"/>
              <a:t>Во вкладке </a:t>
            </a:r>
            <a:r>
              <a:rPr lang="en-US" sz="1200" dirty="0" smtClean="0"/>
              <a:t>Response </a:t>
            </a:r>
            <a:r>
              <a:rPr lang="ru-RU" sz="1200" dirty="0" smtClean="0"/>
              <a:t>виден </a:t>
            </a:r>
            <a:r>
              <a:rPr lang="en-US" sz="1200" dirty="0" err="1" smtClean="0"/>
              <a:t>iID</a:t>
            </a:r>
            <a:r>
              <a:rPr lang="ru-RU" sz="1200" dirty="0" smtClean="0"/>
              <a:t>, который совпадает с запросом из </a:t>
            </a:r>
            <a:r>
              <a:rPr lang="ru-RU" sz="1200" dirty="0" err="1" smtClean="0"/>
              <a:t>постмана</a:t>
            </a:r>
            <a:r>
              <a:rPr lang="ru-RU" sz="1200" dirty="0" smtClean="0"/>
              <a:t>.</a:t>
            </a:r>
            <a:endParaRPr lang="ru-RU" sz="1200" dirty="0"/>
          </a:p>
        </p:txBody>
      </p:sp>
      <p:sp>
        <p:nvSpPr>
          <p:cNvPr id="14" name="Овал 13"/>
          <p:cNvSpPr/>
          <p:nvPr/>
        </p:nvSpPr>
        <p:spPr>
          <a:xfrm>
            <a:off x="7099432" y="3212343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\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1196" y="1688511"/>
            <a:ext cx="162245" cy="1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6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78" y="6299900"/>
            <a:ext cx="2847935" cy="3327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4" y="4013734"/>
            <a:ext cx="5361272" cy="282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" y="900376"/>
            <a:ext cx="8855243" cy="2423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ru-RU" sz="2000" dirty="0"/>
              <a:t>4</a:t>
            </a:r>
            <a:r>
              <a:rPr lang="ru-RU" sz="2000" dirty="0" smtClean="0"/>
              <a:t>. Корректность </a:t>
            </a:r>
            <a:r>
              <a:rPr lang="en-US" sz="2000" dirty="0" smtClean="0"/>
              <a:t>GET</a:t>
            </a:r>
            <a:r>
              <a:rPr lang="en-US" sz="2000" dirty="0" smtClean="0"/>
              <a:t> </a:t>
            </a:r>
            <a:r>
              <a:rPr lang="ru-RU" sz="2000" dirty="0" smtClean="0"/>
              <a:t>запроса </a:t>
            </a:r>
            <a:r>
              <a:rPr lang="ru-RU" sz="2000" dirty="0"/>
              <a:t>добавление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	 </a:t>
            </a:r>
            <a:r>
              <a:rPr lang="en-US" sz="2000" dirty="0" smtClean="0"/>
              <a:t>  </a:t>
            </a:r>
            <a:r>
              <a:rPr lang="ru-RU" sz="2000" dirty="0" smtClean="0"/>
              <a:t>построенного </a:t>
            </a:r>
            <a:r>
              <a:rPr lang="ru-RU" sz="2000" dirty="0"/>
              <a:t>маршрута в корзину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5054464" y="1092933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5621154" y="4100362"/>
            <a:ext cx="3330341" cy="2651159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ru-RU" sz="1200" dirty="0"/>
              <a:t>Для проверки ответа на запрос, во вкладке </a:t>
            </a:r>
            <a:r>
              <a:rPr lang="en-US" sz="1200" dirty="0"/>
              <a:t>Body</a:t>
            </a:r>
            <a:r>
              <a:rPr lang="ru-RU" sz="1200" dirty="0"/>
              <a:t>, раздел </a:t>
            </a:r>
            <a:r>
              <a:rPr lang="en-US" sz="1200" dirty="0"/>
              <a:t>Pretty,</a:t>
            </a:r>
            <a:r>
              <a:rPr lang="ru-RU" sz="1200" dirty="0"/>
              <a:t> был выбран формат</a:t>
            </a:r>
            <a:r>
              <a:rPr lang="en-US" sz="1200" dirty="0" err="1"/>
              <a:t>Json</a:t>
            </a:r>
            <a:r>
              <a:rPr lang="ru-RU" sz="1200" dirty="0"/>
              <a:t>.</a:t>
            </a:r>
          </a:p>
          <a:p>
            <a:r>
              <a:rPr lang="ru-RU" sz="1200" dirty="0" smtClean="0"/>
              <a:t>В ответе содержится номер маршрута автобуса </a:t>
            </a:r>
            <a:r>
              <a:rPr lang="ru-RU" sz="1200" b="1" dirty="0" smtClean="0"/>
              <a:t>721309</a:t>
            </a:r>
            <a:r>
              <a:rPr lang="ru-RU" sz="1200" dirty="0" smtClean="0"/>
              <a:t>, совпадающего с номером рейса автобуса из браузера.</a:t>
            </a:r>
            <a:endParaRPr lang="en-US" sz="1200" dirty="0"/>
          </a:p>
          <a:p>
            <a:endParaRPr lang="en-US" sz="1200" dirty="0" smtClean="0"/>
          </a:p>
          <a:p>
            <a:r>
              <a:rPr lang="ru-RU" sz="1200" dirty="0" smtClean="0"/>
              <a:t>В скрипте также написана функция для теста на содержание значений «</a:t>
            </a:r>
            <a:r>
              <a:rPr lang="ru-RU" sz="1200" b="1" dirty="0" smtClean="0"/>
              <a:t>Прага</a:t>
            </a:r>
            <a:r>
              <a:rPr lang="ru-RU" sz="1200" dirty="0" smtClean="0"/>
              <a:t>» и «</a:t>
            </a:r>
            <a:r>
              <a:rPr lang="ru-RU" sz="1200" b="1" dirty="0" smtClean="0"/>
              <a:t>Брно</a:t>
            </a:r>
            <a:r>
              <a:rPr lang="ru-RU" sz="1200" dirty="0" smtClean="0"/>
              <a:t>». Результат теста </a:t>
            </a:r>
            <a:r>
              <a:rPr lang="ru-RU" sz="1200" dirty="0" smtClean="0"/>
              <a:t>скриптом положительный, что говорит о верности ответа на запрос.</a:t>
            </a:r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3" name="Овал 12"/>
          <p:cNvSpPr/>
          <p:nvPr/>
        </p:nvSpPr>
        <p:spPr>
          <a:xfrm>
            <a:off x="3607488" y="3039108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Овал 20"/>
          <p:cNvSpPr/>
          <p:nvPr/>
        </p:nvSpPr>
        <p:spPr>
          <a:xfrm>
            <a:off x="3476925" y="5023897"/>
            <a:ext cx="1095077" cy="28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>
            <a:off x="163630" y="3356812"/>
            <a:ext cx="8797490" cy="628047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54004" y="3345603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 браузере </a:t>
            </a:r>
            <a:r>
              <a:rPr lang="en-US" sz="1200" dirty="0"/>
              <a:t>Google </a:t>
            </a:r>
            <a:r>
              <a:rPr lang="en-US" sz="1200" dirty="0" smtClean="0"/>
              <a:t>Chrome</a:t>
            </a:r>
            <a:r>
              <a:rPr lang="ru-RU" sz="1200" dirty="0"/>
              <a:t> </a:t>
            </a:r>
            <a:r>
              <a:rPr lang="ru-RU" sz="1200" dirty="0" smtClean="0"/>
              <a:t>открыт раздел </a:t>
            </a:r>
            <a:r>
              <a:rPr lang="ru-RU" sz="1200" dirty="0" smtClean="0"/>
              <a:t>«Корзина</a:t>
            </a:r>
            <a:r>
              <a:rPr lang="en-US" sz="1200" dirty="0" smtClean="0"/>
              <a:t>/</a:t>
            </a:r>
            <a:r>
              <a:rPr lang="en-US" sz="1200" dirty="0" err="1" smtClean="0"/>
              <a:t>Kosik</a:t>
            </a:r>
            <a:r>
              <a:rPr lang="ru-RU" sz="1200" dirty="0" smtClean="0"/>
              <a:t>» кликнуто на маршрут</a:t>
            </a:r>
            <a:r>
              <a:rPr lang="ru-RU" sz="1200" dirty="0" smtClean="0"/>
              <a:t>, добавленный из </a:t>
            </a:r>
            <a:r>
              <a:rPr lang="ru-RU" sz="1200" dirty="0" smtClean="0"/>
              <a:t>построенных маршрутов. На скриншоте видно, что он в состоянии «</a:t>
            </a:r>
            <a:r>
              <a:rPr lang="en-US" sz="1200" b="1" dirty="0" smtClean="0"/>
              <a:t>B</a:t>
            </a:r>
            <a:r>
              <a:rPr lang="ru-RU" sz="1200" b="1" dirty="0" smtClean="0"/>
              <a:t> корзине</a:t>
            </a:r>
            <a:r>
              <a:rPr lang="en-US" sz="1200" b="1" dirty="0" smtClean="0"/>
              <a:t>/V </a:t>
            </a:r>
            <a:r>
              <a:rPr lang="en-US" sz="1200" b="1" dirty="0" err="1" smtClean="0"/>
              <a:t>kosiku</a:t>
            </a:r>
            <a:r>
              <a:rPr lang="ru-RU" sz="1200" dirty="0" smtClean="0"/>
              <a:t>»</a:t>
            </a:r>
            <a:endParaRPr lang="ru-RU" sz="1200" dirty="0" smtClean="0"/>
          </a:p>
          <a:p>
            <a:r>
              <a:rPr lang="ru-RU" sz="1200" dirty="0" smtClean="0"/>
              <a:t>В ссылке с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Prehled</a:t>
            </a:r>
            <a:r>
              <a:rPr lang="ru-RU" sz="1200" b="1" dirty="0" smtClean="0"/>
              <a:t>, </a:t>
            </a:r>
            <a:r>
              <a:rPr lang="ru-RU" sz="1200" b="1" dirty="0" smtClean="0"/>
              <a:t>раздел </a:t>
            </a:r>
            <a:r>
              <a:rPr lang="ru-RU" sz="1200" b="1" dirty="0" smtClean="0"/>
              <a:t>«</a:t>
            </a:r>
            <a:r>
              <a:rPr lang="en-US" sz="1200" b="1" dirty="0" smtClean="0"/>
              <a:t>Headers</a:t>
            </a:r>
            <a:r>
              <a:rPr lang="ru-RU" sz="1200" b="1" dirty="0" smtClean="0"/>
              <a:t>»</a:t>
            </a:r>
            <a:r>
              <a:rPr lang="en-US" sz="1200" b="1" dirty="0" smtClean="0"/>
              <a:t>,  </a:t>
            </a:r>
            <a:r>
              <a:rPr lang="ru-RU" sz="1200" dirty="0" smtClean="0"/>
              <a:t>скопирована ссылка для теста в </a:t>
            </a:r>
            <a:r>
              <a:rPr lang="ru-RU" sz="1200" dirty="0" err="1" smtClean="0"/>
              <a:t>Постмане</a:t>
            </a:r>
            <a:endParaRPr lang="ru-RU" sz="1200" b="1" dirty="0"/>
          </a:p>
        </p:txBody>
      </p:sp>
      <p:sp>
        <p:nvSpPr>
          <p:cNvPr id="24" name="Овал 23"/>
          <p:cNvSpPr/>
          <p:nvPr/>
        </p:nvSpPr>
        <p:spPr>
          <a:xfrm>
            <a:off x="371970" y="247781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2335352" y="100296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Овал 17"/>
          <p:cNvSpPr/>
          <p:nvPr/>
        </p:nvSpPr>
        <p:spPr>
          <a:xfrm>
            <a:off x="7816312" y="6350578"/>
            <a:ext cx="826773" cy="28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Овал 18"/>
          <p:cNvSpPr/>
          <p:nvPr/>
        </p:nvSpPr>
        <p:spPr>
          <a:xfrm>
            <a:off x="1587163" y="5790710"/>
            <a:ext cx="826773" cy="28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2443814" y="6541483"/>
            <a:ext cx="826773" cy="28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7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85"/>
          <a:stretch/>
        </p:blipFill>
        <p:spPr>
          <a:xfrm>
            <a:off x="3713139" y="3997182"/>
            <a:ext cx="2730693" cy="258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6"/>
          <a:stretch/>
        </p:blipFill>
        <p:spPr>
          <a:xfrm>
            <a:off x="86062" y="3936356"/>
            <a:ext cx="3593054" cy="281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8" y="919357"/>
            <a:ext cx="8444753" cy="201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en-US" sz="2000" dirty="0" smtClean="0"/>
              <a:t>2</a:t>
            </a:r>
            <a:r>
              <a:rPr lang="ru-RU" sz="2000" dirty="0" smtClean="0"/>
              <a:t>. Корректность </a:t>
            </a:r>
            <a:r>
              <a:rPr lang="ru-RU" sz="2000" dirty="0" smtClean="0"/>
              <a:t>отображения </a:t>
            </a:r>
            <a:r>
              <a:rPr lang="ru-RU" sz="2000" dirty="0"/>
              <a:t>в запросе итоговой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	</a:t>
            </a:r>
            <a:r>
              <a:rPr lang="ru-RU" sz="2000" dirty="0" smtClean="0"/>
              <a:t>   суммы </a:t>
            </a:r>
            <a:r>
              <a:rPr lang="ru-RU" sz="2000" dirty="0"/>
              <a:t>к оплате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916916" y="5700638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786691"/>
            <a:ext cx="2502569" cy="2941367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/>
          </a:p>
          <a:p>
            <a:r>
              <a:rPr lang="ru-RU" sz="1200" dirty="0" smtClean="0"/>
              <a:t>Для </a:t>
            </a:r>
            <a:r>
              <a:rPr lang="ru-RU" sz="1200" dirty="0" smtClean="0"/>
              <a:t>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</a:t>
            </a:r>
            <a:r>
              <a:rPr lang="ru-RU" sz="1200" dirty="0" smtClean="0"/>
              <a:t>через </a:t>
            </a:r>
            <a:r>
              <a:rPr lang="ru-RU" sz="1200" dirty="0" smtClean="0"/>
              <a:t>окно поиска </a:t>
            </a:r>
            <a:r>
              <a:rPr lang="ru-RU" sz="1200" dirty="0" smtClean="0"/>
              <a:t>найдена итоговая сумма к оплате «407».</a:t>
            </a:r>
          </a:p>
          <a:p>
            <a:r>
              <a:rPr lang="ru-RU" sz="1200" dirty="0" smtClean="0"/>
              <a:t>После отмены проведения оплаты на почту пришло уведомление о неуспешной оплате.</a:t>
            </a:r>
          </a:p>
          <a:p>
            <a:r>
              <a:rPr lang="ru-RU" sz="1200" dirty="0" smtClean="0"/>
              <a:t>Это подтверждает, что обратная связь работает.</a:t>
            </a:r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043953" y="6201030"/>
            <a:ext cx="1637993" cy="199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14310" y="2657137"/>
            <a:ext cx="746763" cy="250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290456" y="3001383"/>
            <a:ext cx="7577809" cy="68226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5003" y="3102458"/>
            <a:ext cx="7153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</a:t>
            </a:r>
            <a:r>
              <a:rPr lang="ru-RU" sz="1200" dirty="0" smtClean="0"/>
              <a:t>на </a:t>
            </a:r>
            <a:r>
              <a:rPr lang="ru-RU" sz="1200" dirty="0" err="1" smtClean="0"/>
              <a:t>оплатув</a:t>
            </a:r>
            <a:r>
              <a:rPr lang="ru-RU" sz="1200" dirty="0" smtClean="0"/>
              <a:t> </a:t>
            </a:r>
            <a:r>
              <a:rPr lang="ru-RU" sz="1200" dirty="0"/>
              <a:t>браузере </a:t>
            </a:r>
            <a:r>
              <a:rPr lang="en-US" sz="1200" dirty="0"/>
              <a:t>Google </a:t>
            </a:r>
            <a:r>
              <a:rPr lang="en-US" sz="1200" dirty="0" smtClean="0"/>
              <a:t>Chrome</a:t>
            </a:r>
            <a:r>
              <a:rPr lang="ru-RU" sz="1200" dirty="0" smtClean="0"/>
              <a:t> активирован нажатием кнопки «</a:t>
            </a:r>
            <a:r>
              <a:rPr lang="en-US" sz="1200" dirty="0" err="1" smtClean="0"/>
              <a:t>Zaplatit</a:t>
            </a:r>
            <a:r>
              <a:rPr lang="ru-RU" sz="1200" dirty="0" smtClean="0"/>
              <a:t>»</a:t>
            </a:r>
            <a:r>
              <a:rPr lang="en-US" sz="1200" dirty="0" smtClean="0"/>
              <a:t> </a:t>
            </a:r>
            <a:r>
              <a:rPr lang="ru-RU" sz="1200" dirty="0" smtClean="0"/>
              <a:t>.</a:t>
            </a:r>
            <a:r>
              <a:rPr lang="cs-CZ" sz="1200" dirty="0" smtClean="0"/>
              <a:t> </a:t>
            </a:r>
            <a:r>
              <a:rPr lang="ru-RU" sz="1200" dirty="0" smtClean="0"/>
              <a:t>Для </a:t>
            </a:r>
            <a:r>
              <a:rPr lang="ru-RU" sz="1200" dirty="0" err="1" smtClean="0"/>
              <a:t>Для</a:t>
            </a:r>
            <a:r>
              <a:rPr lang="ru-RU" sz="1200" dirty="0" smtClean="0"/>
              <a:t> проверки запроса </a:t>
            </a:r>
            <a:r>
              <a:rPr lang="ru-RU" sz="1200" dirty="0" smtClean="0"/>
              <a:t>скопирована </a:t>
            </a:r>
            <a:r>
              <a:rPr lang="ru-RU" sz="1200" dirty="0" smtClean="0"/>
              <a:t>ссылка </a:t>
            </a:r>
            <a:r>
              <a:rPr lang="en-US" sz="1200" b="1" dirty="0" smtClean="0"/>
              <a:t>https</a:t>
            </a:r>
            <a:r>
              <a:rPr lang="en-US" sz="1200" b="1" dirty="0"/>
              <a:t>://platebnibrana.csob.cz/pay/IDOS.cz</a:t>
            </a:r>
            <a:endParaRPr lang="ru-RU" sz="1200" b="1" dirty="0"/>
          </a:p>
        </p:txBody>
      </p:sp>
      <p:sp>
        <p:nvSpPr>
          <p:cNvPr id="14" name="Овал 13"/>
          <p:cNvSpPr/>
          <p:nvPr/>
        </p:nvSpPr>
        <p:spPr>
          <a:xfrm>
            <a:off x="7293689" y="1245393"/>
            <a:ext cx="990705" cy="228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3841" y="3124740"/>
            <a:ext cx="76210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393" y="2534478"/>
            <a:ext cx="7529804" cy="179898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Нагрузочное Тестирование / </a:t>
            </a:r>
            <a:br>
              <a:rPr lang="ru-RU" dirty="0" smtClean="0"/>
            </a:br>
            <a:r>
              <a:rPr lang="en-US" dirty="0" smtClean="0"/>
              <a:t>Stress Testing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0" y="2836645"/>
            <a:ext cx="1101880" cy="1103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712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6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0" y="108547"/>
            <a:ext cx="952911" cy="952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2695"/>
              </p:ext>
            </p:extLst>
          </p:nvPr>
        </p:nvGraphicFramePr>
        <p:xfrm>
          <a:off x="78240" y="1178260"/>
          <a:ext cx="8982635" cy="555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45"/>
                <a:gridCol w="8122023"/>
                <a:gridCol w="516367"/>
              </a:tblGrid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Введение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Функциональное тестирование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работы поиска при вводе начальной и конечной точки маршрута.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отправления и прибытия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фильтром «по отъезду».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отправления и прибытия с фильтром «по приезду».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отправления и прибытия, а также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рандомных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станций из подключаемого списка.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при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выбранном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чекбоксе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«только прямые рейсы».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поведения системы при некорректных данных, таких как несуществующие/неправильно написанные станции.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загрузки карты на странице маршрута и корректность отображения маршрута на карте.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интерактивных элементов карты – таких как увеличение/уменьшение, просмотр остановок.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0" y="199505"/>
            <a:ext cx="7281949" cy="8312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СОДЕРЖАНИЕ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5.</a:t>
            </a:r>
            <a:r>
              <a:rPr lang="ru-RU" sz="2000" dirty="0" smtClean="0"/>
              <a:t>1</a:t>
            </a:r>
            <a:r>
              <a:rPr lang="ru-RU" sz="2000" dirty="0"/>
              <a:t>. </a:t>
            </a:r>
            <a:r>
              <a:rPr lang="ru-RU" sz="2000" dirty="0" smtClean="0"/>
              <a:t>Нагрузочный тест </a:t>
            </a:r>
            <a:r>
              <a:rPr lang="ru-RU" sz="2000" dirty="0"/>
              <a:t>на добавление </a:t>
            </a:r>
            <a:r>
              <a:rPr lang="ru-RU" sz="2000" dirty="0" smtClean="0"/>
              <a:t>записей</a:t>
            </a:r>
            <a:br>
              <a:rPr lang="ru-RU" sz="2000" dirty="0" smtClean="0"/>
            </a:br>
            <a:r>
              <a:rPr lang="ru-RU" sz="2000" dirty="0"/>
              <a:t>	</a:t>
            </a:r>
            <a:r>
              <a:rPr lang="ru-RU" sz="2000" dirty="0" smtClean="0"/>
              <a:t>   в </a:t>
            </a:r>
            <a:r>
              <a:rPr lang="ru-RU" sz="2000" dirty="0"/>
              <a:t>Избранное / </a:t>
            </a:r>
            <a:r>
              <a:rPr lang="en-US" sz="2000" dirty="0" err="1"/>
              <a:t>Moje</a:t>
            </a:r>
            <a:r>
              <a:rPr lang="en-US" sz="2000" dirty="0"/>
              <a:t> </a:t>
            </a:r>
            <a:r>
              <a:rPr lang="en-US" sz="2000" dirty="0" err="1"/>
              <a:t>Spojeni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7733" y="893989"/>
            <a:ext cx="9000067" cy="590474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7001" y="1133424"/>
            <a:ext cx="88984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/>
              <a:t>ЛОГИКА ТЕСТА ПОСТРОЕНА СЛЕДУЮЩИМ ОБРАЗОМ:</a:t>
            </a:r>
            <a:endParaRPr lang="en-US" sz="1200" b="1" dirty="0" smtClean="0"/>
          </a:p>
          <a:p>
            <a:pPr algn="ctr"/>
            <a:endParaRPr lang="ru-RU" sz="700" b="1" dirty="0" smtClean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200" dirty="0" smtClean="0"/>
              <a:t> данные берутся </a:t>
            </a:r>
            <a:r>
              <a:rPr lang="ru-RU" sz="1200" dirty="0" err="1" smtClean="0"/>
              <a:t>рандомно</a:t>
            </a:r>
            <a:r>
              <a:rPr lang="ru-RU" sz="1200" dirty="0" smtClean="0"/>
              <a:t> из </a:t>
            </a:r>
            <a:r>
              <a:rPr lang="en-US" sz="1200" dirty="0" smtClean="0"/>
              <a:t>excel </a:t>
            </a:r>
            <a:r>
              <a:rPr lang="ru-RU" sz="1200" dirty="0" smtClean="0"/>
              <a:t>файла </a:t>
            </a:r>
            <a:r>
              <a:rPr lang="en-US" sz="1200" dirty="0" smtClean="0">
                <a:solidFill>
                  <a:srgbClr val="00B050"/>
                </a:solidFill>
              </a:rPr>
              <a:t>CzechRepublicLocations.xlsx</a:t>
            </a:r>
            <a:r>
              <a:rPr lang="ru-RU" sz="1200" dirty="0" smtClean="0"/>
              <a:t>, затем вставляются в поля «</a:t>
            </a:r>
            <a:r>
              <a:rPr lang="en-US" sz="1200" dirty="0" smtClean="0"/>
              <a:t>Odkud</a:t>
            </a:r>
            <a:r>
              <a:rPr lang="ru-RU" sz="1200" dirty="0" smtClean="0"/>
              <a:t>» и «</a:t>
            </a:r>
            <a:r>
              <a:rPr lang="en-US" sz="1200" dirty="0" smtClean="0"/>
              <a:t>Kam</a:t>
            </a:r>
            <a:r>
              <a:rPr lang="ru-RU" sz="1200" dirty="0" smtClean="0"/>
              <a:t>»</a:t>
            </a:r>
            <a:r>
              <a:rPr lang="en-US" sz="1200" dirty="0" smtClean="0"/>
              <a:t>. Excel </a:t>
            </a:r>
            <a:r>
              <a:rPr lang="ru-RU" sz="1200" dirty="0" smtClean="0"/>
              <a:t>файл добавляется в </a:t>
            </a:r>
            <a:r>
              <a:rPr lang="en-US" sz="1200" dirty="0" err="1" smtClean="0"/>
              <a:t>PyCharm</a:t>
            </a:r>
            <a:r>
              <a:rPr lang="en-US" sz="1200" dirty="0" smtClean="0"/>
              <a:t> </a:t>
            </a:r>
            <a:r>
              <a:rPr lang="ru-RU" sz="1200" dirty="0" smtClean="0"/>
              <a:t>при помощи пакета «</a:t>
            </a:r>
            <a:r>
              <a:rPr lang="en-US" sz="1200" dirty="0" smtClean="0"/>
              <a:t>import </a:t>
            </a:r>
            <a:r>
              <a:rPr lang="en-US" sz="1200" b="1" dirty="0" smtClean="0">
                <a:solidFill>
                  <a:srgbClr val="FFC000"/>
                </a:solidFill>
              </a:rPr>
              <a:t>pandas</a:t>
            </a:r>
            <a:r>
              <a:rPr lang="ru-RU" sz="1200" b="1" dirty="0" smtClean="0">
                <a:solidFill>
                  <a:srgbClr val="FFC000"/>
                </a:solidFill>
              </a:rPr>
              <a:t>»</a:t>
            </a:r>
            <a:r>
              <a:rPr lang="en-US" sz="1200" dirty="0" smtClean="0"/>
              <a:t> </a:t>
            </a:r>
            <a:r>
              <a:rPr lang="ru-RU" sz="1200" dirty="0" smtClean="0"/>
              <a:t>(для удобства в коде он используется как </a:t>
            </a:r>
            <a:r>
              <a:rPr lang="ru-RU" sz="1200" b="1" dirty="0">
                <a:solidFill>
                  <a:srgbClr val="FFC000"/>
                </a:solidFill>
              </a:rPr>
              <a:t>«</a:t>
            </a:r>
            <a:r>
              <a:rPr lang="en-US" sz="1200" b="1" dirty="0" err="1">
                <a:solidFill>
                  <a:srgbClr val="FFC000"/>
                </a:solidFill>
              </a:rPr>
              <a:t>pd</a:t>
            </a:r>
            <a:r>
              <a:rPr lang="ru-RU" sz="1200" b="1" dirty="0">
                <a:solidFill>
                  <a:srgbClr val="FFC000"/>
                </a:solidFill>
              </a:rPr>
              <a:t>»)</a:t>
            </a:r>
            <a:endParaRPr lang="ru-RU" sz="1200" b="1" dirty="0">
              <a:solidFill>
                <a:srgbClr val="FFC000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ru-RU" sz="1200" dirty="0" smtClean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200" dirty="0" smtClean="0"/>
              <a:t>Если вставленное из списка название требует уточнения (т.е. в базе есть 2 или более строк, содержащих такое название), то выбирается рандомная запись из выпадающего списка.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200" dirty="0" smtClean="0"/>
              <a:t>Затем при помощи функции </a:t>
            </a:r>
            <a:r>
              <a:rPr lang="en-US" sz="1200" b="1" dirty="0">
                <a:solidFill>
                  <a:srgbClr val="00B0F0"/>
                </a:solidFill>
              </a:rPr>
              <a:t>random_datetime_generator</a:t>
            </a:r>
            <a:r>
              <a:rPr lang="en-US" sz="1200" b="1" dirty="0">
                <a:solidFill>
                  <a:srgbClr val="00B0F0"/>
                </a:solidFill>
              </a:rPr>
              <a:t>():</a:t>
            </a:r>
            <a:r>
              <a:rPr lang="ru-RU" sz="1200" b="1" dirty="0">
                <a:solidFill>
                  <a:srgbClr val="00B0F0"/>
                </a:solidFill>
              </a:rPr>
              <a:t> </a:t>
            </a:r>
            <a:r>
              <a:rPr lang="ru-RU" sz="1200" dirty="0" smtClean="0"/>
              <a:t>генерируются рандомные время и дата, которые вставляются в соответствующие поля.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200" dirty="0" smtClean="0"/>
              <a:t>Дальше, за очистку полей ввода при каждой итерации отвечает функция</a:t>
            </a:r>
            <a:r>
              <a:rPr lang="en-US" sz="1200" dirty="0" smtClean="0"/>
              <a:t> </a:t>
            </a:r>
            <a:r>
              <a:rPr lang="en-US" sz="1200" b="1" dirty="0">
                <a:solidFill>
                  <a:srgbClr val="00B0F0"/>
                </a:solidFill>
              </a:rPr>
              <a:t>clear_fields()</a:t>
            </a:r>
            <a:r>
              <a:rPr lang="ru-RU" sz="1200" dirty="0" smtClean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200" dirty="0" smtClean="0"/>
              <a:t>Для обработки предупреждений и уведомлений в полях ввода «</a:t>
            </a:r>
            <a:r>
              <a:rPr lang="en-US" sz="1200" dirty="0" smtClean="0"/>
              <a:t>Kam</a:t>
            </a:r>
            <a:r>
              <a:rPr lang="ru-RU" sz="1200" dirty="0" smtClean="0"/>
              <a:t>» и «</a:t>
            </a:r>
            <a:r>
              <a:rPr lang="en-US" sz="1200" dirty="0" smtClean="0"/>
              <a:t>Odkud</a:t>
            </a:r>
            <a:r>
              <a:rPr lang="ru-RU" sz="1200" dirty="0" smtClean="0"/>
              <a:t>»</a:t>
            </a:r>
            <a:r>
              <a:rPr lang="en-US" sz="1200" dirty="0" smtClean="0"/>
              <a:t> </a:t>
            </a:r>
            <a:r>
              <a:rPr lang="ru-RU" sz="1200" dirty="0" smtClean="0"/>
              <a:t>есть функция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00B0F0"/>
                </a:solidFill>
              </a:rPr>
              <a:t>check_label_error</a:t>
            </a:r>
            <a:r>
              <a:rPr lang="ru-RU" sz="1200" b="1" dirty="0" smtClean="0">
                <a:solidFill>
                  <a:srgbClr val="00B0F0"/>
                </a:solidFill>
              </a:rPr>
              <a:t>()</a:t>
            </a:r>
            <a:r>
              <a:rPr lang="en-US" sz="1200" dirty="0" smtClean="0"/>
              <a:t>, </a:t>
            </a:r>
            <a:r>
              <a:rPr lang="ru-RU" sz="1200" dirty="0" smtClean="0"/>
              <a:t>она обрабатывает такие запрещающие уведомления </a:t>
            </a:r>
            <a:r>
              <a:rPr lang="en-US" sz="1200" dirty="0" err="1"/>
              <a:t>Takové</a:t>
            </a:r>
            <a:r>
              <a:rPr lang="en-US" sz="1200" dirty="0"/>
              <a:t> </a:t>
            </a:r>
            <a:r>
              <a:rPr lang="en-US" sz="1200" dirty="0" err="1"/>
              <a:t>místo</a:t>
            </a:r>
            <a:r>
              <a:rPr lang="en-US" sz="1200" dirty="0"/>
              <a:t> </a:t>
            </a:r>
            <a:r>
              <a:rPr lang="en-US" sz="1200" dirty="0" err="1" smtClean="0"/>
              <a:t>neznáme</a:t>
            </a:r>
            <a:r>
              <a:rPr lang="en-US" sz="1200" dirty="0" smtClean="0"/>
              <a:t>“ </a:t>
            </a:r>
            <a:r>
              <a:rPr lang="ru-RU" sz="1200" dirty="0" smtClean="0"/>
              <a:t>и </a:t>
            </a:r>
            <a:r>
              <a:rPr lang="en-US" sz="1200" dirty="0" smtClean="0"/>
              <a:t>"</a:t>
            </a:r>
            <a:r>
              <a:rPr lang="en-US" sz="1200" dirty="0" err="1" smtClean="0"/>
              <a:t>Zadání</a:t>
            </a:r>
            <a:r>
              <a:rPr lang="en-US" sz="1200" dirty="0" smtClean="0"/>
              <a:t> </a:t>
            </a:r>
            <a:r>
              <a:rPr lang="en-US" sz="1200" dirty="0" err="1"/>
              <a:t>není</a:t>
            </a:r>
            <a:r>
              <a:rPr lang="en-US" sz="1200" dirty="0"/>
              <a:t> </a:t>
            </a:r>
            <a:r>
              <a:rPr lang="en-US" sz="1200" dirty="0" err="1"/>
              <a:t>jednoznačné</a:t>
            </a:r>
            <a:r>
              <a:rPr lang="en-US" sz="1200" dirty="0"/>
              <a:t>, </a:t>
            </a:r>
            <a:r>
              <a:rPr lang="en-US" sz="1200" dirty="0" err="1"/>
              <a:t>vyberte</a:t>
            </a:r>
            <a:r>
              <a:rPr lang="en-US" sz="1200" dirty="0"/>
              <a:t> </a:t>
            </a:r>
            <a:r>
              <a:rPr lang="en-US" sz="1200" dirty="0" err="1"/>
              <a:t>prosím</a:t>
            </a:r>
            <a:r>
              <a:rPr lang="en-US" sz="1200" dirty="0"/>
              <a:t> z </a:t>
            </a:r>
            <a:r>
              <a:rPr lang="en-US" sz="1200" dirty="0" err="1"/>
              <a:t>nabízeného</a:t>
            </a:r>
            <a:r>
              <a:rPr lang="en-US" sz="1200" dirty="0"/>
              <a:t> </a:t>
            </a:r>
            <a:r>
              <a:rPr lang="en-US" sz="1200" dirty="0" err="1" smtClean="0"/>
              <a:t>seznamu</a:t>
            </a:r>
            <a:r>
              <a:rPr lang="en-US" sz="1200" dirty="0" smtClean="0"/>
              <a:t>.”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/>
              <a:t> </a:t>
            </a:r>
            <a:r>
              <a:rPr lang="ru-RU" sz="1200" dirty="0" smtClean="0"/>
              <a:t> Ввиду разного алгоритма обработки, поля </a:t>
            </a:r>
            <a:r>
              <a:rPr lang="ru-RU" sz="1200" dirty="0"/>
              <a:t>ввода «</a:t>
            </a:r>
            <a:r>
              <a:rPr lang="en-US" sz="1200" dirty="0"/>
              <a:t>Kam</a:t>
            </a:r>
            <a:r>
              <a:rPr lang="ru-RU" sz="1200" dirty="0"/>
              <a:t>» и «</a:t>
            </a:r>
            <a:r>
              <a:rPr lang="en-US" sz="1200" dirty="0"/>
              <a:t>Odkud</a:t>
            </a:r>
            <a:r>
              <a:rPr lang="ru-RU" sz="1200" dirty="0"/>
              <a:t>»</a:t>
            </a:r>
            <a:r>
              <a:rPr lang="ru-RU" sz="1200" dirty="0" smtClean="0"/>
              <a:t> обрабатываются по разному соответствующими функциями </a:t>
            </a:r>
            <a:r>
              <a:rPr lang="en-US" sz="1200" dirty="0" err="1">
                <a:solidFill>
                  <a:srgbClr val="00B0F0"/>
                </a:solidFill>
              </a:rPr>
              <a:t>fill_kam_with_random_location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field_id</a:t>
            </a:r>
            <a:r>
              <a:rPr lang="en-US" sz="1200" dirty="0">
                <a:solidFill>
                  <a:srgbClr val="00B0F0"/>
                </a:solidFill>
              </a:rPr>
              <a:t>,</a:t>
            </a:r>
            <a:r>
              <a:rPr lang="ru-RU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field_name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  <a:r>
              <a:rPr lang="ru-RU" sz="1200" dirty="0">
                <a:solidFill>
                  <a:srgbClr val="00B0F0"/>
                </a:solidFill>
              </a:rPr>
              <a:t> </a:t>
            </a:r>
            <a:r>
              <a:rPr lang="ru-RU" sz="1100" dirty="0" smtClean="0"/>
              <a:t>и </a:t>
            </a:r>
            <a:r>
              <a:rPr lang="en-US" sz="1200" dirty="0" err="1">
                <a:solidFill>
                  <a:srgbClr val="00B0F0"/>
                </a:solidFill>
              </a:rPr>
              <a:t>fill_odkud_with_random_location</a:t>
            </a:r>
            <a:r>
              <a:rPr lang="ru-RU" sz="1200" dirty="0">
                <a:solidFill>
                  <a:srgbClr val="00B0F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field_id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field_name</a:t>
            </a:r>
            <a:r>
              <a:rPr lang="en-US" sz="1200" dirty="0" smtClean="0">
                <a:solidFill>
                  <a:srgbClr val="00B0F0"/>
                </a:solidFill>
              </a:rPr>
              <a:t>)</a:t>
            </a:r>
            <a:endParaRPr lang="ru-RU" sz="1100" dirty="0" smtClean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100" dirty="0" smtClean="0"/>
              <a:t>Для </a:t>
            </a:r>
            <a:endParaRPr lang="ru-RU" sz="1100" dirty="0"/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add_routes_to_favorites</a:t>
            </a:r>
            <a:r>
              <a:rPr lang="en-US" sz="1100" dirty="0"/>
              <a:t>()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search_spojeni</a:t>
            </a:r>
            <a:r>
              <a:rPr lang="en-US" sz="1100" dirty="0"/>
              <a:t>()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get_favorites_count_from_icon</a:t>
            </a:r>
            <a:r>
              <a:rPr lang="en-US" sz="1100" dirty="0"/>
              <a:t>():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close_help_page_if_open</a:t>
            </a:r>
            <a:r>
              <a:rPr lang="en-US" sz="1100" dirty="0" smtClean="0"/>
              <a:t>()</a:t>
            </a:r>
            <a:endParaRPr lang="ru-RU" sz="1100" dirty="0" smtClean="0"/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ru-RU" sz="1200" dirty="0" smtClean="0"/>
              <a:t>Ошибки обрабатываются при помощи функции</a:t>
            </a:r>
          </a:p>
          <a:p>
            <a:pPr algn="just"/>
            <a:endParaRPr lang="ru-RU" sz="1200" dirty="0"/>
          </a:p>
          <a:p>
            <a:pPr algn="just"/>
            <a:r>
              <a:rPr lang="ru-RU" sz="1200" dirty="0" smtClean="0"/>
              <a:t>также при помощи функции… устраняется всплывание дополнительной страницы, которая в ходе выполнения теста открывается в отдельной вкладке и переключает обзор на себя</a:t>
            </a:r>
          </a:p>
          <a:p>
            <a:pPr algn="just"/>
            <a:r>
              <a:rPr lang="ru-RU" sz="1200" dirty="0" smtClean="0"/>
              <a:t>Тест</a:t>
            </a:r>
          </a:p>
          <a:p>
            <a:pPr algn="just"/>
            <a:r>
              <a:rPr lang="ru-RU" sz="1200" dirty="0" smtClean="0"/>
              <a:t> 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5494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" y="3368680"/>
            <a:ext cx="6487471" cy="3350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7"/>
          <a:stretch/>
        </p:blipFill>
        <p:spPr>
          <a:xfrm>
            <a:off x="139148" y="948938"/>
            <a:ext cx="4780722" cy="369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5.</a:t>
            </a:r>
            <a:r>
              <a:rPr lang="ru-RU" sz="2000" dirty="0" smtClean="0"/>
              <a:t>1</a:t>
            </a:r>
            <a:r>
              <a:rPr lang="ru-RU" sz="2000" dirty="0"/>
              <a:t>. Результаты нагрузочного теста</a:t>
            </a:r>
            <a:br>
              <a:rPr lang="ru-RU" sz="2000" dirty="0"/>
            </a:br>
            <a:r>
              <a:rPr lang="ru-RU" sz="2000" dirty="0"/>
              <a:t>	   на добавление записей в Избранное / </a:t>
            </a:r>
            <a:r>
              <a:rPr lang="en-US" sz="2000" dirty="0" err="1"/>
              <a:t>Moje</a:t>
            </a:r>
            <a:r>
              <a:rPr lang="en-US" sz="2000" dirty="0"/>
              <a:t> </a:t>
            </a:r>
            <a:r>
              <a:rPr lang="en-US" sz="2000" dirty="0" err="1"/>
              <a:t>Spojeni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781800" y="3426593"/>
            <a:ext cx="2188946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Ошибка «</a:t>
            </a:r>
            <a:r>
              <a:rPr lang="en-US" sz="1200" dirty="0" smtClean="0"/>
              <a:t>not connected to </a:t>
            </a:r>
            <a:r>
              <a:rPr lang="en-US" sz="1200" dirty="0" err="1" smtClean="0"/>
              <a:t>DevTools</a:t>
            </a:r>
            <a:r>
              <a:rPr lang="ru-RU" sz="1200" dirty="0"/>
              <a:t>:</a:t>
            </a:r>
            <a:r>
              <a:rPr lang="en-US" sz="1200" dirty="0" smtClean="0"/>
              <a:t> </a:t>
            </a:r>
            <a:r>
              <a:rPr lang="en-US" sz="1200" dirty="0"/>
              <a:t>disconnected not connected to </a:t>
            </a:r>
            <a:r>
              <a:rPr lang="en-US" sz="1200" dirty="0" err="1" smtClean="0"/>
              <a:t>DevTools</a:t>
            </a:r>
            <a:r>
              <a:rPr lang="en-US" sz="1200" dirty="0" smtClean="0"/>
              <a:t> </a:t>
            </a:r>
            <a:r>
              <a:rPr lang="en-US" sz="1200" dirty="0"/>
              <a:t>failed to check if window was closed</a:t>
            </a:r>
            <a:r>
              <a:rPr lang="ru-RU" sz="1200" dirty="0" smtClean="0"/>
              <a:t>»</a:t>
            </a:r>
            <a:r>
              <a:rPr lang="en-US" sz="1200" dirty="0" smtClean="0"/>
              <a:t> </a:t>
            </a:r>
            <a:r>
              <a:rPr lang="ru-RU" sz="1200" dirty="0" smtClean="0"/>
              <a:t>указывает на ошибку во время ввода данных в поле «Куда».</a:t>
            </a:r>
          </a:p>
          <a:p>
            <a:r>
              <a:rPr lang="ru-RU" sz="1200" dirty="0" smtClean="0"/>
              <a:t>Это говорит об отказе </a:t>
            </a:r>
            <a:r>
              <a:rPr lang="ru-RU" sz="1200" dirty="0" smtClean="0"/>
              <a:t>самого сервиса, принимать запросы и строить маршрут.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011622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Первый тест из 100 был з</a:t>
            </a:r>
            <a:r>
              <a:rPr lang="ru-RU" sz="1200" dirty="0" smtClean="0"/>
              <a:t>апущен из </a:t>
            </a:r>
            <a:r>
              <a:rPr lang="en-US" sz="1200" dirty="0" err="1" smtClean="0"/>
              <a:t>PyCharm</a:t>
            </a:r>
            <a:r>
              <a:rPr lang="ru-RU" sz="1200" dirty="0" smtClean="0"/>
              <a:t>, тестирование продлилось около 13 минут, общее количество добавленных записей – 144.</a:t>
            </a:r>
          </a:p>
          <a:p>
            <a:endParaRPr lang="ru-RU" sz="1200" dirty="0" smtClean="0"/>
          </a:p>
          <a:p>
            <a:r>
              <a:rPr lang="ru-RU" sz="1200" dirty="0" smtClean="0"/>
              <a:t>Затем, на 49 итерации тест завис. На этом скриншоте количество добавленных записей в Избранное пока 141, </a:t>
            </a:r>
            <a:r>
              <a:rPr lang="ru-RU" sz="1200" dirty="0" err="1" smtClean="0"/>
              <a:t>тк</a:t>
            </a:r>
            <a:r>
              <a:rPr lang="ru-RU" sz="1200" dirty="0" smtClean="0"/>
              <a:t> не еще обновились данные в Избранном.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70465" y="5393266"/>
            <a:ext cx="5842002" cy="60960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65200" y="3572932"/>
            <a:ext cx="770466" cy="16933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803398" y="3471334"/>
            <a:ext cx="770469" cy="177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497665" y="1718734"/>
            <a:ext cx="1803401" cy="19473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57" y="4165600"/>
            <a:ext cx="4696176" cy="2531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915962"/>
            <a:ext cx="5717283" cy="3131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5.</a:t>
            </a:r>
            <a:r>
              <a:rPr lang="ru-RU" sz="2000" dirty="0" smtClean="0"/>
              <a:t>1</a:t>
            </a:r>
            <a:r>
              <a:rPr lang="ru-RU" sz="2000" dirty="0" smtClean="0"/>
              <a:t>. Результаты нагрузочного теста</a:t>
            </a:r>
            <a:br>
              <a:rPr lang="ru-RU" sz="2000" dirty="0" smtClean="0"/>
            </a:br>
            <a:r>
              <a:rPr lang="ru-RU" sz="2000" dirty="0" smtClean="0"/>
              <a:t>	   на добавление записей в Избранное / </a:t>
            </a:r>
            <a:r>
              <a:rPr lang="en-US" sz="2000" dirty="0" err="1" smtClean="0"/>
              <a:t>Moje</a:t>
            </a:r>
            <a:r>
              <a:rPr lang="en-US" sz="2000" dirty="0" smtClean="0"/>
              <a:t> </a:t>
            </a:r>
            <a:r>
              <a:rPr lang="en-US" sz="2000" dirty="0" err="1" smtClean="0"/>
              <a:t>Spojeni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6001709" y="42749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1379710" y="4453467"/>
            <a:ext cx="2502569" cy="2249192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Данные в поле «</a:t>
            </a:r>
            <a:r>
              <a:rPr lang="en-US" sz="1200" dirty="0" smtClean="0"/>
              <a:t>Odkud</a:t>
            </a:r>
            <a:r>
              <a:rPr lang="ru-RU" sz="1200" dirty="0" smtClean="0"/>
              <a:t>»  совпадают со значением «</a:t>
            </a:r>
            <a:r>
              <a:rPr lang="en-US" sz="1200" dirty="0" err="1" smtClean="0"/>
              <a:t>Kunovice</a:t>
            </a:r>
            <a:r>
              <a:rPr lang="ru-RU" sz="1200" dirty="0" smtClean="0"/>
              <a:t>»</a:t>
            </a:r>
            <a:r>
              <a:rPr lang="en-US" sz="1200" dirty="0" smtClean="0"/>
              <a:t> </a:t>
            </a:r>
            <a:r>
              <a:rPr lang="ru-RU" sz="1200" dirty="0" smtClean="0"/>
              <a:t>в логе теста в </a:t>
            </a:r>
            <a:r>
              <a:rPr lang="en-US" sz="1200" dirty="0" err="1" smtClean="0"/>
              <a:t>PyCharm</a:t>
            </a:r>
            <a:r>
              <a:rPr lang="ru-RU" sz="1200" dirty="0" smtClean="0"/>
              <a:t>, что </a:t>
            </a:r>
            <a:r>
              <a:rPr lang="ru-RU" sz="1200" dirty="0" smtClean="0"/>
              <a:t>свидетельствует </a:t>
            </a:r>
            <a:r>
              <a:rPr lang="ru-RU" sz="1200" dirty="0" smtClean="0"/>
              <a:t>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8077200" y="6178617"/>
            <a:ext cx="986856" cy="31531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968999" y="961725"/>
            <a:ext cx="2580799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02866" y="1166082"/>
            <a:ext cx="2167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Итоговое количество </a:t>
            </a:r>
            <a:r>
              <a:rPr lang="ru-RU" sz="1200" dirty="0"/>
              <a:t>добавленных записей 144.</a:t>
            </a:r>
          </a:p>
          <a:p>
            <a:r>
              <a:rPr lang="ru-RU" sz="1200" dirty="0"/>
              <a:t>После </a:t>
            </a:r>
            <a:r>
              <a:rPr lang="ru-RU" sz="1200" dirty="0" smtClean="0"/>
              <a:t>этого, на 50-м тесте из 100, </a:t>
            </a:r>
            <a:r>
              <a:rPr lang="ru-RU" sz="1200" dirty="0"/>
              <a:t>приложение </a:t>
            </a:r>
            <a:r>
              <a:rPr lang="ru-RU" sz="1200" dirty="0" smtClean="0"/>
              <a:t>зависло на вводе точки назначения «</a:t>
            </a:r>
            <a:r>
              <a:rPr lang="en-US" sz="1200" dirty="0" err="1" smtClean="0"/>
              <a:t>Oslavany</a:t>
            </a:r>
            <a:r>
              <a:rPr lang="ru-RU" sz="1200" dirty="0" smtClean="0"/>
              <a:t>», в результате чего тест был принудительно остановлен. </a:t>
            </a:r>
            <a:endParaRPr lang="ru-RU" sz="1200" dirty="0"/>
          </a:p>
        </p:txBody>
      </p:sp>
      <p:sp>
        <p:nvSpPr>
          <p:cNvPr id="18" name="Овал 17"/>
          <p:cNvSpPr/>
          <p:nvPr/>
        </p:nvSpPr>
        <p:spPr>
          <a:xfrm>
            <a:off x="5028042" y="429188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68865" y="2523066"/>
            <a:ext cx="1803401" cy="19473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310466" y="2184400"/>
            <a:ext cx="838202" cy="18626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048932" y="2345266"/>
            <a:ext cx="838202" cy="18626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51522"/>
            <a:ext cx="3988525" cy="2352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6" y="3445377"/>
            <a:ext cx="4995333" cy="2341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50" y="3518261"/>
            <a:ext cx="4567228" cy="2083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5.</a:t>
            </a:r>
            <a:r>
              <a:rPr lang="ru-RU" sz="2000" dirty="0" smtClean="0"/>
              <a:t>1</a:t>
            </a:r>
            <a:r>
              <a:rPr lang="ru-RU" sz="2000" dirty="0" smtClean="0"/>
              <a:t>. Результаты нагрузочного теста</a:t>
            </a:r>
            <a:br>
              <a:rPr lang="ru-RU" sz="2000" dirty="0" smtClean="0"/>
            </a:br>
            <a:r>
              <a:rPr lang="ru-RU" sz="2000" dirty="0" smtClean="0"/>
              <a:t>	   на добавление записей в Избранное / </a:t>
            </a:r>
            <a:r>
              <a:rPr lang="en-US" sz="2000" dirty="0" err="1" smtClean="0"/>
              <a:t>Moje</a:t>
            </a:r>
            <a:r>
              <a:rPr lang="en-US" sz="2000" dirty="0" smtClean="0"/>
              <a:t> </a:t>
            </a:r>
            <a:r>
              <a:rPr lang="en-US" sz="2000" dirty="0" err="1" smtClean="0"/>
              <a:t>Spojeni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83178" y="5869577"/>
            <a:ext cx="3499102" cy="833082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r>
              <a:rPr lang="ru-RU" sz="1200" dirty="0" smtClean="0"/>
              <a:t>В логе теста видно, что завершилась 26я итерация, начинается 27я. Общее количество добавленных записей 67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4310744" y="1022686"/>
            <a:ext cx="4735444" cy="2225612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476207" y="1183499"/>
            <a:ext cx="4564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Второй тест продлился 22 минуты и </a:t>
            </a:r>
            <a:r>
              <a:rPr lang="ru-RU" sz="1200" dirty="0" smtClean="0"/>
              <a:t>завершился в </a:t>
            </a:r>
            <a:r>
              <a:rPr lang="ru-RU" sz="1200" dirty="0"/>
              <a:t>целом успешно. </a:t>
            </a:r>
            <a:r>
              <a:rPr lang="ru-RU" sz="1200" dirty="0" smtClean="0"/>
              <a:t>Было совершено 100 итераций.</a:t>
            </a:r>
          </a:p>
          <a:p>
            <a:endParaRPr lang="ru-RU" sz="1200" dirty="0" smtClean="0"/>
          </a:p>
          <a:p>
            <a:r>
              <a:rPr lang="ru-RU" sz="1200" dirty="0" smtClean="0"/>
              <a:t>В </a:t>
            </a:r>
            <a:r>
              <a:rPr lang="ru-RU" sz="1200" dirty="0"/>
              <a:t>Избранное было добавлено 280 записей.</a:t>
            </a:r>
          </a:p>
          <a:p>
            <a:r>
              <a:rPr lang="ru-RU" sz="1200" dirty="0"/>
              <a:t>Хотя в логе теста видно, что при некоторых итерациях теста (например в 13, 27, 91, 92)</a:t>
            </a:r>
          </a:p>
          <a:p>
            <a:endParaRPr lang="ru-RU" sz="1200" dirty="0" smtClean="0"/>
          </a:p>
          <a:p>
            <a:r>
              <a:rPr lang="ru-RU" sz="1200" dirty="0" err="1" smtClean="0"/>
              <a:t>Видеорезультаты</a:t>
            </a:r>
            <a:r>
              <a:rPr lang="ru-RU" sz="1200" dirty="0" smtClean="0"/>
              <a:t> обоих тестов доступны </a:t>
            </a:r>
            <a:r>
              <a:rPr lang="ru-RU" sz="1200" dirty="0"/>
              <a:t>по ссылкам:</a:t>
            </a:r>
          </a:p>
          <a:p>
            <a:r>
              <a:rPr lang="en-US" sz="1200" dirty="0" err="1" smtClean="0"/>
              <a:t>htpps</a:t>
            </a:r>
            <a:r>
              <a:rPr lang="en-US" sz="1200" dirty="0" smtClean="0"/>
              <a:t>//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434" y="2758198"/>
            <a:ext cx="3421501" cy="18529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6852" y="2423643"/>
            <a:ext cx="842314" cy="19763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561354" y="5084111"/>
            <a:ext cx="2945434" cy="21940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46257" y="3616716"/>
            <a:ext cx="3385218" cy="35439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с двумя скругленными противолежащими углами 22"/>
          <p:cNvSpPr/>
          <p:nvPr/>
        </p:nvSpPr>
        <p:spPr>
          <a:xfrm>
            <a:off x="5255624" y="5599611"/>
            <a:ext cx="3499102" cy="1166949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r>
              <a:rPr lang="ru-RU" sz="1200" dirty="0" smtClean="0"/>
              <a:t>На этом скриншоте показано, что 27я итерация завершена, но общее количество добавленных записей по прежнему 67.</a:t>
            </a:r>
          </a:p>
          <a:p>
            <a:r>
              <a:rPr lang="ru-RU" sz="1200" dirty="0" smtClean="0"/>
              <a:t>Это говорит о том, что существуют проблемы при добавлении одновременно большого количества записей в Избранное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28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</a:t>
            </a:r>
            <a:r>
              <a:rPr lang="en-US" sz="2000" dirty="0" smtClean="0"/>
              <a:t>2</a:t>
            </a:r>
            <a:r>
              <a:rPr lang="ru-RU" sz="2000" dirty="0" smtClean="0"/>
              <a:t>. Корректность </a:t>
            </a:r>
            <a:r>
              <a:rPr lang="ru-RU" sz="2000" dirty="0"/>
              <a:t>ответа на </a:t>
            </a:r>
            <a:r>
              <a:rPr lang="ru-RU" sz="2000" dirty="0" smtClean="0"/>
              <a:t>запросы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647975" y="44527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426593"/>
            <a:ext cx="2502569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Через окно поиска найдены данные «</a:t>
            </a:r>
            <a:r>
              <a:rPr lang="ru-RU" sz="1200" dirty="0" err="1" smtClean="0"/>
              <a:t>Плзен</a:t>
            </a:r>
            <a:r>
              <a:rPr lang="ru-RU" sz="1200" dirty="0" smtClean="0"/>
              <a:t>» и «Прага». </a:t>
            </a:r>
          </a:p>
          <a:p>
            <a:r>
              <a:rPr lang="ru-RU" sz="1200" dirty="0" smtClean="0"/>
              <a:t>Наличие этих значений в ключах </a:t>
            </a:r>
            <a:r>
              <a:rPr lang="en-US" sz="1200" b="1" dirty="0"/>
              <a:t>"</a:t>
            </a:r>
            <a:r>
              <a:rPr lang="en-US" sz="1200" b="1" dirty="0" err="1"/>
              <a:t>sFromName</a:t>
            </a:r>
            <a:r>
              <a:rPr lang="en-US" sz="1200" b="1" dirty="0" smtClean="0"/>
              <a:t>":</a:t>
            </a:r>
            <a:r>
              <a:rPr lang="ru-RU" sz="1200" b="1" dirty="0" smtClean="0"/>
              <a:t> </a:t>
            </a:r>
            <a:r>
              <a:rPr lang="ru-RU" sz="1200" dirty="0" smtClean="0"/>
              <a:t>и </a:t>
            </a:r>
            <a:r>
              <a:rPr lang="en-US" sz="1200" b="1" dirty="0"/>
              <a:t>"</a:t>
            </a:r>
            <a:r>
              <a:rPr lang="en-US" sz="1200" b="1" dirty="0" err="1" smtClean="0"/>
              <a:t>sToName</a:t>
            </a:r>
            <a:r>
              <a:rPr lang="en-US" sz="1200" b="1" dirty="0" smtClean="0"/>
              <a:t>": </a:t>
            </a:r>
            <a:r>
              <a:rPr lang="ru-RU" sz="1200" dirty="0" smtClean="0"/>
              <a:t>свидетельствует 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290813" y="6254818"/>
            <a:ext cx="2531443" cy="23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657422" y="410811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3093717" y="2445530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111014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по ссылке ниже кнопки поиска «</a:t>
            </a:r>
            <a:r>
              <a:rPr lang="en-US" sz="1200" dirty="0" err="1" smtClean="0"/>
              <a:t>Hledat</a:t>
            </a:r>
            <a:r>
              <a:rPr lang="ru-RU" sz="1200" dirty="0" smtClean="0"/>
              <a:t>»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vysledky</a:t>
            </a:r>
            <a:r>
              <a:rPr lang="cs-CZ" sz="1200" b="1" dirty="0" smtClean="0"/>
              <a:t>/</a:t>
            </a:r>
            <a:endParaRPr lang="ru-RU" sz="12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73" y="2390029"/>
            <a:ext cx="1953928" cy="767057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5347630" y="237494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1" y="5821109"/>
            <a:ext cx="2234784" cy="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9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Функциональное Тестирование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0" y="2836645"/>
            <a:ext cx="1101880" cy="1103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60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02" y="122061"/>
            <a:ext cx="1024812" cy="1024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89189"/>
              </p:ext>
            </p:extLst>
          </p:nvPr>
        </p:nvGraphicFramePr>
        <p:xfrm>
          <a:off x="231530" y="3098201"/>
          <a:ext cx="87351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72"/>
                <a:gridCol w="5185317"/>
                <a:gridCol w="2598234"/>
              </a:tblGrid>
              <a:tr h="22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9" y="150600"/>
            <a:ext cx="875652" cy="875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12259" y="1023559"/>
            <a:ext cx="8817360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Сервис </a:t>
            </a:r>
            <a:r>
              <a:rPr lang="ru-RU" b="1" dirty="0" smtClean="0"/>
              <a:t>IDOS.cz (</a:t>
            </a:r>
            <a:r>
              <a:rPr lang="en-US" b="1" dirty="0" err="1" smtClean="0"/>
              <a:t>I</a:t>
            </a:r>
            <a:r>
              <a:rPr lang="en-US" dirty="0" err="1" smtClean="0"/>
              <a:t>nformační</a:t>
            </a:r>
            <a:r>
              <a:rPr lang="en-US" dirty="0"/>
              <a:t> </a:t>
            </a:r>
            <a:r>
              <a:rPr lang="en-US" b="1" dirty="0" err="1"/>
              <a:t>DO</a:t>
            </a:r>
            <a:r>
              <a:rPr lang="en-US" dirty="0" err="1"/>
              <a:t>pravní</a:t>
            </a:r>
            <a:r>
              <a:rPr lang="en-US" dirty="0"/>
              <a:t> </a:t>
            </a:r>
            <a:r>
              <a:rPr lang="en-US" b="1" dirty="0" err="1" smtClean="0"/>
              <a:t>S</a:t>
            </a:r>
            <a:r>
              <a:rPr lang="en-US" dirty="0" err="1" smtClean="0"/>
              <a:t>ystém</a:t>
            </a:r>
            <a:r>
              <a:rPr lang="ru-RU" b="1" dirty="0" smtClean="0"/>
              <a:t>)*</a:t>
            </a:r>
            <a:r>
              <a:rPr lang="ru-RU" dirty="0"/>
              <a:t> </a:t>
            </a:r>
            <a:r>
              <a:rPr lang="ru-RU" dirty="0" smtClean="0"/>
              <a:t>это довольно востребованный инструмент для поиска маршрутов и просмотра расписания транспорта </a:t>
            </a:r>
            <a:r>
              <a:rPr lang="ru-RU" dirty="0"/>
              <a:t>в </a:t>
            </a:r>
            <a:r>
              <a:rPr lang="ru-RU" dirty="0" smtClean="0"/>
              <a:t>Чехии.</a:t>
            </a:r>
          </a:p>
          <a:p>
            <a:pPr algn="just"/>
            <a:endParaRPr lang="ru-RU" sz="1400" dirty="0" smtClean="0"/>
          </a:p>
          <a:p>
            <a:pPr algn="just"/>
            <a:r>
              <a:rPr lang="ru-RU" dirty="0" smtClean="0"/>
              <a:t>Ежедневно им пользуются сотни тысяч людей, чтобы добраться на работу или по каким-то другим делам. Поэтому, учитывая его загруженность и частоту использования, большое количество пользователей должны были дать </a:t>
            </a:r>
            <a:r>
              <a:rPr lang="ru-RU" dirty="0" err="1" smtClean="0"/>
              <a:t>фидбек</a:t>
            </a:r>
            <a:r>
              <a:rPr lang="ru-RU" dirty="0" smtClean="0"/>
              <a:t> по обнаруженным ошибкам.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dirty="0" smtClean="0"/>
              <a:t>И все же, </a:t>
            </a:r>
            <a:r>
              <a:rPr lang="ru-RU" b="1" dirty="0" smtClean="0"/>
              <a:t>мне </a:t>
            </a:r>
            <a:r>
              <a:rPr lang="ru-RU" b="1" dirty="0"/>
              <a:t>показалось интересным проверить надежность данного сервиса и возможное наличие ошибок или </a:t>
            </a:r>
            <a:r>
              <a:rPr lang="ru-RU" b="1" dirty="0" smtClean="0"/>
              <a:t>багов, чтобы по возможности сделать его еще лучше и надежнее</a:t>
            </a:r>
            <a:r>
              <a:rPr lang="ru-RU" dirty="0" smtClean="0"/>
              <a:t>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dirty="0" smtClean="0"/>
              <a:t>Немного о том, как устроен и работает данный ресурс. IDOS – это своего рода интегратор - он </a:t>
            </a:r>
            <a:r>
              <a:rPr lang="ru-RU" dirty="0"/>
              <a:t>объединяет данные, поступающие от разных операторов транспортных услуг: железнодорожных, автобусных, городских и пригородных перевозок. </a:t>
            </a:r>
            <a:endParaRPr lang="ru-RU" dirty="0" smtClean="0"/>
          </a:p>
          <a:p>
            <a:pPr algn="just"/>
            <a:endParaRPr lang="ru-RU" sz="1200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Чехии есть централизованная система под названием </a:t>
            </a:r>
            <a:r>
              <a:rPr lang="ru-RU" b="1" dirty="0"/>
              <a:t>CIS JŘ (</a:t>
            </a:r>
            <a:r>
              <a:rPr lang="ru-RU" b="1" dirty="0" err="1"/>
              <a:t>Centrální</a:t>
            </a:r>
            <a:r>
              <a:rPr lang="ru-RU" b="1" dirty="0"/>
              <a:t> </a:t>
            </a:r>
            <a:r>
              <a:rPr lang="ru-RU" b="1" dirty="0" err="1"/>
              <a:t>informační</a:t>
            </a:r>
            <a:r>
              <a:rPr lang="ru-RU" b="1" dirty="0"/>
              <a:t> </a:t>
            </a:r>
            <a:r>
              <a:rPr lang="ru-RU" b="1" dirty="0" err="1"/>
              <a:t>systém</a:t>
            </a:r>
            <a:r>
              <a:rPr lang="ru-RU" b="1" dirty="0"/>
              <a:t> </a:t>
            </a:r>
            <a:r>
              <a:rPr lang="ru-RU" b="1" dirty="0" err="1"/>
              <a:t>jízdních</a:t>
            </a:r>
            <a:r>
              <a:rPr lang="ru-RU" b="1" dirty="0"/>
              <a:t> </a:t>
            </a:r>
            <a:r>
              <a:rPr lang="ru-RU" b="1" dirty="0" err="1"/>
              <a:t>řádů</a:t>
            </a:r>
            <a:r>
              <a:rPr lang="ru-RU" b="1" dirty="0" smtClean="0"/>
              <a:t>),</a:t>
            </a:r>
            <a:r>
              <a:rPr lang="ru-RU" dirty="0" smtClean="0"/>
              <a:t> </a:t>
            </a:r>
            <a:r>
              <a:rPr lang="ru-RU" dirty="0"/>
              <a:t>что переводится как Центральная информационная система расписаний</a:t>
            </a:r>
            <a:r>
              <a:rPr lang="ru-RU" dirty="0" smtClean="0"/>
              <a:t>.</a:t>
            </a:r>
          </a:p>
          <a:p>
            <a:pPr algn="just"/>
            <a:endParaRPr lang="ru-RU" sz="1050" dirty="0" smtClean="0"/>
          </a:p>
          <a:p>
            <a:pPr algn="just"/>
            <a:r>
              <a:rPr lang="ru-RU" sz="1200" dirty="0"/>
              <a:t>----------</a:t>
            </a:r>
          </a:p>
          <a:p>
            <a:pPr algn="just"/>
            <a:r>
              <a:rPr lang="ru-RU" sz="1200" dirty="0"/>
              <a:t>* </a:t>
            </a:r>
            <a:r>
              <a:rPr lang="en-US" sz="1200" dirty="0" smtClean="0"/>
              <a:t>(</a:t>
            </a:r>
            <a:r>
              <a:rPr lang="en-US" sz="1200" dirty="0"/>
              <a:t>https://cs.wikipedia.org/wiki/IDOS</a:t>
            </a:r>
            <a:r>
              <a:rPr lang="en-US" sz="120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77011" y="1283095"/>
            <a:ext cx="88173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Система </a:t>
            </a:r>
            <a:r>
              <a:rPr lang="cs-CZ" dirty="0"/>
              <a:t>IDOS </a:t>
            </a:r>
            <a:r>
              <a:rPr lang="ru-RU" dirty="0" smtClean="0"/>
              <a:t>управляется </a:t>
            </a:r>
            <a:r>
              <a:rPr lang="ru-RU" dirty="0"/>
              <a:t>компанией </a:t>
            </a:r>
            <a:r>
              <a:rPr lang="ru-RU" b="1" dirty="0"/>
              <a:t>CHAPS </a:t>
            </a:r>
            <a:r>
              <a:rPr lang="ru-RU" b="1" dirty="0" err="1"/>
              <a:t>spol</a:t>
            </a:r>
            <a:r>
              <a:rPr lang="ru-RU" dirty="0"/>
              <a:t>. s </a:t>
            </a:r>
            <a:r>
              <a:rPr lang="ru-RU" dirty="0" err="1"/>
              <a:t>r.o</a:t>
            </a:r>
            <a:r>
              <a:rPr lang="ru-RU" dirty="0"/>
              <a:t>., которая официально отвечает за сбор и актуализацию данных о расписаниях общественного транспорта, а также данных о станциях, остановках и транспортных узлах.</a:t>
            </a:r>
          </a:p>
          <a:p>
            <a:pPr algn="just"/>
            <a:r>
              <a:rPr lang="ru-RU" dirty="0"/>
              <a:t>Каждый оператор регулярно обновляет данные о своих маршрутах, остановках и расписаниях, которые затем поступают в CIS </a:t>
            </a:r>
            <a:r>
              <a:rPr lang="ru-RU" dirty="0" smtClean="0"/>
              <a:t>JŘ*.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IDOS </a:t>
            </a:r>
            <a:r>
              <a:rPr lang="ru-RU" dirty="0"/>
              <a:t>сам по себе не хранит базу данных со всеми названиями станций, остановок и городов, </a:t>
            </a:r>
            <a:r>
              <a:rPr lang="ru-RU" dirty="0" smtClean="0"/>
              <a:t>а использует </a:t>
            </a:r>
            <a:r>
              <a:rPr lang="ru-RU" dirty="0"/>
              <a:t>данные, предоставляемые чешскими транспортными операторами и CIS </a:t>
            </a:r>
            <a:r>
              <a:rPr lang="ru-RU" dirty="0" smtClean="0"/>
              <a:t>JŘ.  Но к сожалению доступ к этим данным закрыт для общего пользования, поэтому я принял решение для тестирования использовать список городов Чешской республики, доступный для просмотра в </a:t>
            </a:r>
            <a:r>
              <a:rPr lang="ru-RU" dirty="0" err="1" smtClean="0"/>
              <a:t>википедии</a:t>
            </a:r>
            <a:r>
              <a:rPr lang="ru-RU" dirty="0" smtClean="0"/>
              <a:t>*.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Я объединил эти данные в единый список в формате </a:t>
            </a:r>
            <a:r>
              <a:rPr lang="cs-CZ" dirty="0" smtClean="0"/>
              <a:t>excel</a:t>
            </a:r>
            <a:r>
              <a:rPr lang="ru-RU" dirty="0" smtClean="0"/>
              <a:t>, из которого </a:t>
            </a:r>
            <a:r>
              <a:rPr lang="ru-RU" dirty="0" err="1" smtClean="0"/>
              <a:t>рандомно</a:t>
            </a:r>
            <a:r>
              <a:rPr lang="ru-RU" dirty="0" smtClean="0"/>
              <a:t> выбираются названия населенных пунктов для проведения многих тестов.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sz="1200" dirty="0" smtClean="0"/>
              <a:t>----------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://cs.wikipedia.org/wiki/Seznam_m%C4%9Bst_v_%</a:t>
            </a:r>
            <a:r>
              <a:rPr lang="en-US" sz="1200" dirty="0" smtClean="0">
                <a:hlinkClick r:id="rId4"/>
              </a:rPr>
              <a:t>C4%8Cesku</a:t>
            </a:r>
            <a:endParaRPr lang="ru-RU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5871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87" y="95474"/>
            <a:ext cx="901027" cy="90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38510" y="1042464"/>
            <a:ext cx="88173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Ввиду того, что транспортный сервис </a:t>
            </a:r>
            <a:r>
              <a:rPr lang="cs-CZ" dirty="0" smtClean="0"/>
              <a:t>IDOS</a:t>
            </a:r>
            <a:r>
              <a:rPr lang="en-US" dirty="0" smtClean="0"/>
              <a:t> </a:t>
            </a:r>
            <a:r>
              <a:rPr lang="ru-RU" dirty="0" smtClean="0"/>
              <a:t>это достаточно прокачанная система, находится в использовании  с 1998 года, поэтому многие ошибки (как логические, так и технические) и глюки (баги) уже были устранены. Этому послужил долгий процесс тестирования, совместно с отзывами пользователей.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 как в моем случае тестирования нет доступа к исходному коду продукта, то была применена одна из техник тест-дизайна, а именно метод «черного ящика» </a:t>
            </a:r>
            <a:r>
              <a:rPr lang="en-US" dirty="0"/>
              <a:t>(black box test design technique)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 fontAlgn="base"/>
            <a:r>
              <a:rPr lang="ru-RU" dirty="0"/>
              <a:t>Основной посыл такого тестирования в том, что </a:t>
            </a:r>
            <a:r>
              <a:rPr lang="ru-RU" b="1" dirty="0" smtClean="0"/>
              <a:t>неизвестно, </a:t>
            </a:r>
            <a:r>
              <a:rPr lang="ru-RU" b="1" dirty="0"/>
              <a:t>как устроена тестируемая </a:t>
            </a:r>
            <a:r>
              <a:rPr lang="ru-RU" b="1" dirty="0" smtClean="0"/>
              <a:t>система</a:t>
            </a:r>
            <a:r>
              <a:rPr lang="ru-RU" dirty="0"/>
              <a:t> </a:t>
            </a:r>
            <a:r>
              <a:rPr lang="ru-RU" dirty="0" smtClean="0"/>
              <a:t>изнутри, неизвестна структура кода (разве что</a:t>
            </a:r>
            <a:r>
              <a:rPr lang="cs-CZ" dirty="0" smtClean="0"/>
              <a:t> </a:t>
            </a:r>
            <a:r>
              <a:rPr lang="ru-RU" dirty="0" smtClean="0"/>
              <a:t>виден код </a:t>
            </a:r>
            <a:r>
              <a:rPr lang="cs-CZ" dirty="0" smtClean="0"/>
              <a:t>HTML</a:t>
            </a:r>
            <a:r>
              <a:rPr lang="ru-RU" dirty="0" smtClean="0"/>
              <a:t> в браузере и </a:t>
            </a:r>
            <a:r>
              <a:rPr lang="cs-CZ" dirty="0" smtClean="0"/>
              <a:t>DOM</a:t>
            </a:r>
            <a:r>
              <a:rPr lang="ru-RU" dirty="0" smtClean="0"/>
              <a:t>). </a:t>
            </a:r>
            <a:r>
              <a:rPr lang="ru-RU" dirty="0"/>
              <a:t>При таком </a:t>
            </a:r>
            <a:r>
              <a:rPr lang="ru-RU" dirty="0" smtClean="0"/>
              <a:t>тестировании, </a:t>
            </a:r>
            <a:r>
              <a:rPr lang="ru-RU" dirty="0"/>
              <a:t>тестировщик очень похож на обычного пользователя: тест анализ и исследование продукта он проводит опираясь на </a:t>
            </a:r>
            <a:r>
              <a:rPr lang="ru-RU" dirty="0" smtClean="0"/>
              <a:t>свои знания о продукте и </a:t>
            </a:r>
            <a:r>
              <a:rPr lang="ru-RU" dirty="0"/>
              <a:t>прочую </a:t>
            </a:r>
            <a:r>
              <a:rPr lang="ru-RU" dirty="0" smtClean="0"/>
              <a:t>документацию (например из раздела «Помощь/</a:t>
            </a:r>
            <a:r>
              <a:rPr lang="en-US" dirty="0" err="1" smtClean="0"/>
              <a:t>Nápověda</a:t>
            </a:r>
            <a:r>
              <a:rPr lang="ru-RU" dirty="0" smtClean="0"/>
              <a:t>»), </a:t>
            </a:r>
            <a:r>
              <a:rPr lang="ru-RU" dirty="0"/>
              <a:t>которая описывает этот продукт</a:t>
            </a:r>
            <a:r>
              <a:rPr lang="ru-RU" dirty="0" smtClean="0"/>
              <a:t>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Получается, что идеи для тестирования идут от предполагаемых </a:t>
            </a:r>
            <a:r>
              <a:rPr lang="ru-RU" dirty="0" smtClean="0"/>
              <a:t>образцов </a:t>
            </a:r>
            <a:r>
              <a:rPr lang="ru-RU" dirty="0"/>
              <a:t>поведения пользователей. Поэтому такой подход еще называют поведенческим</a:t>
            </a:r>
            <a:r>
              <a:rPr lang="ru-RU" dirty="0" smtClean="0"/>
              <a:t>.</a:t>
            </a:r>
          </a:p>
          <a:p>
            <a:pPr algn="just" fontAlgn="base"/>
            <a:r>
              <a:rPr lang="ru-RU" dirty="0" smtClean="0"/>
              <a:t>Т.е. нет возможности </a:t>
            </a:r>
            <a:r>
              <a:rPr lang="ru-RU" b="1" dirty="0" smtClean="0"/>
              <a:t>сравнить необходимый результат с фактическим </a:t>
            </a:r>
            <a:r>
              <a:rPr lang="ru-RU" dirty="0" smtClean="0"/>
              <a:t>(что собственно и является процессом тестирования).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Функциональное Тестирование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0" y="2836645"/>
            <a:ext cx="1101880" cy="1103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28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800" dirty="0"/>
              <a:t>Тестирование работы поиска при вводе начальной и конечной точки маршрута.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5498289" y="1254472"/>
            <a:ext cx="3402710" cy="5318450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33126" y="1596387"/>
            <a:ext cx="2742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</a:t>
            </a:r>
            <a:r>
              <a:rPr lang="ru-RU" sz="1200" dirty="0" smtClean="0"/>
              <a:t>браузере</a:t>
            </a:r>
            <a:endParaRPr lang="ru-RU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882" y="1882588"/>
            <a:ext cx="4604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учитывая что в основном пользователи пользуются сервисом не входя в личный кабинет и не сохраняя маршруты в Избранное, то основная задача – это построить маршрут согласно указанным данным и предложить оптимальные варианты по времени и протяженности маршрутов. Далее, в зависимости от  конкретной ситуации пользователь сам выберет, нужно ли ему быстрее добраться, или ему важно наименьшее количество пересадок, либо важно наименьшее расстояние до пункта назначения.</a:t>
            </a:r>
          </a:p>
          <a:p>
            <a:r>
              <a:rPr lang="ru-RU" dirty="0" smtClean="0"/>
              <a:t>Все это должен предложить тестируемый сервис, а также дать возможность отфильтровать полученные результаты.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800" dirty="0"/>
              <a:t>Тестирование работы поиска при вводе начальной и конечной точки маршрута.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5498289" y="1254472"/>
            <a:ext cx="3402710" cy="5318450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33126" y="1596387"/>
            <a:ext cx="2742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</a:t>
            </a:r>
            <a:r>
              <a:rPr lang="ru-RU" sz="1200" dirty="0" smtClean="0"/>
              <a:t>браузере</a:t>
            </a:r>
            <a:endParaRPr lang="ru-RU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882" y="1882588"/>
            <a:ext cx="46042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 ходе работы с данным ресурсом, </a:t>
            </a:r>
            <a:r>
              <a:rPr lang="ru-RU" sz="1400" dirty="0" err="1" smtClean="0"/>
              <a:t>появлалось</a:t>
            </a:r>
            <a:r>
              <a:rPr lang="ru-RU" sz="1400" dirty="0" smtClean="0"/>
              <a:t> довольно большое число блокирующих предупреждений и уведомлений, включая самопроизвольное открытие страницы Помощи/</a:t>
            </a:r>
            <a:r>
              <a:rPr lang="en-US" sz="1400" dirty="0" err="1" smtClean="0"/>
              <a:t>Napoveda</a:t>
            </a:r>
            <a:r>
              <a:rPr lang="ru-RU" sz="1400" dirty="0" smtClean="0"/>
              <a:t> , а также предложение пройти Опрос</a:t>
            </a:r>
            <a:r>
              <a:rPr lang="en-US" sz="1400" dirty="0" smtClean="0"/>
              <a:t>/Survey</a:t>
            </a:r>
            <a:r>
              <a:rPr lang="ru-RU" sz="1400" dirty="0" smtClean="0"/>
              <a:t>/</a:t>
            </a:r>
            <a:r>
              <a:rPr lang="en-US" sz="1400" dirty="0" err="1" smtClean="0"/>
              <a:t>Dotazník</a:t>
            </a:r>
            <a:r>
              <a:rPr lang="en-US" sz="1400" dirty="0" smtClean="0"/>
              <a:t>.</a:t>
            </a:r>
          </a:p>
          <a:p>
            <a:r>
              <a:rPr lang="ru-RU" sz="1400" dirty="0" smtClean="0"/>
              <a:t>Поэтому было принято решение создать отдельный файл с функциями, которые обрабатывают такие ситуации. Файл называется </a:t>
            </a:r>
            <a:r>
              <a:rPr lang="en-US" sz="1400" dirty="0" smtClean="0"/>
              <a:t>All_Wornings_and_Errors_to_Avoid.py</a:t>
            </a:r>
            <a:r>
              <a:rPr lang="ru-RU" sz="1400" dirty="0" smtClean="0"/>
              <a:t>, он добавляется в каждый скрипт при помощи</a:t>
            </a:r>
            <a:r>
              <a:rPr lang="en-US" sz="1400" dirty="0" smtClean="0"/>
              <a:t> </a:t>
            </a:r>
            <a:r>
              <a:rPr lang="ru-RU" sz="1400" dirty="0" smtClean="0"/>
              <a:t>опции </a:t>
            </a:r>
            <a:r>
              <a:rPr lang="en-US" sz="1400" dirty="0" smtClean="0"/>
              <a:t>“Import” </a:t>
            </a:r>
            <a:r>
              <a:rPr lang="ru-RU" sz="1400" dirty="0" smtClean="0"/>
              <a:t>в </a:t>
            </a:r>
            <a:r>
              <a:rPr lang="en-US" sz="1400" dirty="0" err="1" smtClean="0"/>
              <a:t>PyCharm</a:t>
            </a:r>
            <a:r>
              <a:rPr lang="ru-RU" sz="1400" dirty="0" smtClean="0"/>
              <a:t> и при необходимости из него вызывается та или иная нужная функция.</a:t>
            </a:r>
          </a:p>
          <a:p>
            <a:r>
              <a:rPr lang="ru-RU" sz="1400" dirty="0" smtClean="0"/>
              <a:t>В этом файле также учтена возможность многоязычного использования данного ресурса – т.е. в зависимости  от языка интерфейса, уведомления будут появляться на разных языках. И если в скрипте есть привязка непосредственно к языку ошибки, то она будет обрабатываться правильно.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71721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15429</TotalTime>
  <Words>1908</Words>
  <Application>Microsoft Office PowerPoint</Application>
  <PresentationFormat>Экран (4:3)</PresentationFormat>
  <Paragraphs>223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Times New Roman</vt:lpstr>
      <vt:lpstr>Trebuchet MS</vt:lpstr>
      <vt:lpstr>Wingdings</vt:lpstr>
      <vt:lpstr>Берлин</vt:lpstr>
      <vt:lpstr>Step IT Academy s.r.o. Dlouhá 715/38 110 00 Praha - Staré Město    ДИПЛОМНАЯ РАБОТА НА ТЕМУ:</vt:lpstr>
      <vt:lpstr>Презентация PowerPoint</vt:lpstr>
      <vt:lpstr>Презентация PowerPoint</vt:lpstr>
      <vt:lpstr>ВВЕДЕНИЕ</vt:lpstr>
      <vt:lpstr>ВВЕДЕНИЕ</vt:lpstr>
      <vt:lpstr>ВВЕДЕНИЕ</vt:lpstr>
      <vt:lpstr>Функциональное Тестирование</vt:lpstr>
      <vt:lpstr>Тестирование работы поиска при вводе начальной и конечной точки маршрута.</vt:lpstr>
      <vt:lpstr>Тестирование работы поиска при вводе начальной и конечной точки маршрута.</vt:lpstr>
      <vt:lpstr>Тестирование API через Postman</vt:lpstr>
      <vt:lpstr>Тестирование API через Postman</vt:lpstr>
      <vt:lpstr>Тест 4.1. Корректность ответа на запросы поиска маршрутов</vt:lpstr>
      <vt:lpstr>Тест 4.2. Корректность ответа на запросы, выбранных из      предустановленных самой системой</vt:lpstr>
      <vt:lpstr>Тест 4.2. Корректность ответа на добавление маршрута в     «Избранное/Moje spojení» </vt:lpstr>
      <vt:lpstr>Тест 4.4. Корректность POST запроса на добавление в      «Избранное/Moje spojení» </vt:lpstr>
      <vt:lpstr>Тест 4.2. Корректность ответа на отображение карты        построенного маршрута </vt:lpstr>
      <vt:lpstr>Тест 4.4. Корректность GET запроса добавление      построенного маршрута в корзину</vt:lpstr>
      <vt:lpstr>Тест 4.2. Корректность отображения в запросе итоговой      суммы к оплате</vt:lpstr>
      <vt:lpstr>Нагрузочное Тестирование /  Stress Testing</vt:lpstr>
      <vt:lpstr>Тест 5.1. Нагрузочный тест на добавление записей     в Избранное / Moje Spojeni</vt:lpstr>
      <vt:lpstr>Тест 5.1. Результаты нагрузочного теста     на добавление записей в Избранное / Moje Spojeni</vt:lpstr>
      <vt:lpstr>Тест 5.1. Результаты нагрузочного теста     на добавление записей в Избранное / Moje Spojeni</vt:lpstr>
      <vt:lpstr>Тест 5.1. Результаты нагрузочного теста     на добавление записей в Избранное / Moje Spojeni</vt:lpstr>
      <vt:lpstr>Тест 4.2. Корректность ответа на запросы, </vt:lpstr>
      <vt:lpstr>Функциональное Тестирование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платформы IDOS</dc:title>
  <dc:creator>Alexandru Dotu</dc:creator>
  <cp:keywords>Test IDOS</cp:keywords>
  <cp:lastModifiedBy>Учетная запись Майкрософт</cp:lastModifiedBy>
  <cp:revision>153</cp:revision>
  <dcterms:created xsi:type="dcterms:W3CDTF">2024-11-15T10:23:27Z</dcterms:created>
  <dcterms:modified xsi:type="dcterms:W3CDTF">2024-11-30T21:34:02Z</dcterms:modified>
</cp:coreProperties>
</file>