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72" r:id="rId3"/>
    <p:sldId id="273" r:id="rId4"/>
    <p:sldId id="268" r:id="rId5"/>
    <p:sldId id="270" r:id="rId6"/>
    <p:sldId id="271" r:id="rId7"/>
    <p:sldId id="269" r:id="rId8"/>
    <p:sldId id="274" r:id="rId9"/>
    <p:sldId id="275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CBC4C1"/>
    <a:srgbClr val="9397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259" autoAdjust="0"/>
  </p:normalViewPr>
  <p:slideViewPr>
    <p:cSldViewPr snapToGrid="0">
      <p:cViewPr varScale="1">
        <p:scale>
          <a:sx n="90" d="100"/>
          <a:sy n="90" d="100"/>
        </p:scale>
        <p:origin x="-382" y="-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3A1866-EF22-4C0C-80FC-CDBA2A6A1ECD}" type="datetimeFigureOut">
              <a:rPr lang="zh-CN" altLang="en-US" smtClean="0"/>
              <a:pPr/>
              <a:t>2016/12/5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C5294A-E467-4A8C-A0D4-F479A7196C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0921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881BB-5DF8-4F76-B5DB-92937C2AAD51}" type="datetimeFigureOut">
              <a:rPr lang="zh-CN" altLang="en-US" smtClean="0"/>
              <a:pPr/>
              <a:t>2016/12/5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CA0F6-5D9E-4824-919B-C83F7363490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72990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881BB-5DF8-4F76-B5DB-92937C2AAD51}" type="datetimeFigureOut">
              <a:rPr lang="zh-CN" altLang="en-US" smtClean="0"/>
              <a:pPr/>
              <a:t>2016/12/5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CA0F6-5D9E-4824-919B-C83F7363490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11353800" y="223770"/>
            <a:ext cx="648000" cy="425455"/>
            <a:chOff x="5404661" y="1633855"/>
            <a:chExt cx="3485322" cy="2092601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5404661" y="1677585"/>
              <a:ext cx="3485322" cy="0"/>
            </a:xfrm>
            <a:prstGeom prst="line">
              <a:avLst/>
            </a:prstGeom>
            <a:noFill/>
            <a:ln w="25400">
              <a:solidFill>
                <a:srgbClr val="FFFFFF">
                  <a:alpha val="6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8855829" y="1633855"/>
              <a:ext cx="0" cy="2092601"/>
            </a:xfrm>
            <a:prstGeom prst="line">
              <a:avLst/>
            </a:prstGeom>
            <a:noFill/>
            <a:ln w="25400">
              <a:solidFill>
                <a:srgbClr val="FFFFFF">
                  <a:alpha val="6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组合 11"/>
          <p:cNvGrpSpPr/>
          <p:nvPr userDrawn="1"/>
        </p:nvGrpSpPr>
        <p:grpSpPr>
          <a:xfrm flipH="1" flipV="1">
            <a:off x="190200" y="6296020"/>
            <a:ext cx="648000" cy="425455"/>
            <a:chOff x="5404661" y="1633855"/>
            <a:chExt cx="3485322" cy="2092601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5404661" y="1677585"/>
              <a:ext cx="3485322" cy="0"/>
            </a:xfrm>
            <a:prstGeom prst="line">
              <a:avLst/>
            </a:prstGeom>
            <a:noFill/>
            <a:ln w="25400">
              <a:solidFill>
                <a:srgbClr val="FFFFFF">
                  <a:alpha val="6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8855829" y="1633855"/>
              <a:ext cx="0" cy="2092601"/>
            </a:xfrm>
            <a:prstGeom prst="line">
              <a:avLst/>
            </a:prstGeom>
            <a:noFill/>
            <a:ln w="25400">
              <a:solidFill>
                <a:srgbClr val="FFFFFF">
                  <a:alpha val="6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913614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881BB-5DF8-4F76-B5DB-92937C2AAD51}" type="datetimeFigureOut">
              <a:rPr lang="zh-CN" altLang="en-US" smtClean="0"/>
              <a:pPr/>
              <a:t>2016/12/5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CA0F6-5D9E-4824-919B-C83F7363490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851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14"/>
          <p:cNvSpPr txBox="1">
            <a:spLocks noChangeArrowheads="1"/>
          </p:cNvSpPr>
          <p:nvPr/>
        </p:nvSpPr>
        <p:spPr bwMode="auto">
          <a:xfrm>
            <a:off x="4205899" y="2336591"/>
            <a:ext cx="416312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E-Classroom Syste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endParaRPr 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3648000" y="3037194"/>
            <a:ext cx="4896000" cy="0"/>
          </a:xfrm>
          <a:prstGeom prst="line">
            <a:avLst/>
          </a:prstGeom>
          <a:ln w="19050">
            <a:gradFill flip="none" rotWithShape="1">
              <a:gsLst>
                <a:gs pos="100000">
                  <a:srgbClr val="FFFFFF">
                    <a:alpha val="0"/>
                  </a:srgbClr>
                </a:gs>
                <a:gs pos="40000">
                  <a:srgbClr val="FFFFFF">
                    <a:alpha val="40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079" y="3445991"/>
            <a:ext cx="1269841" cy="1269841"/>
          </a:xfrm>
          <a:prstGeom prst="rect">
            <a:avLst/>
          </a:prstGeom>
        </p:spPr>
      </p:pic>
      <p:sp>
        <p:nvSpPr>
          <p:cNvPr id="6" name="TextBox 14"/>
          <p:cNvSpPr txBox="1">
            <a:spLocks noChangeArrowheads="1"/>
          </p:cNvSpPr>
          <p:nvPr/>
        </p:nvSpPr>
        <p:spPr bwMode="auto">
          <a:xfrm>
            <a:off x="9958999" y="5896818"/>
            <a:ext cx="163775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Team-4</a:t>
            </a:r>
            <a:endParaRPr 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1862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804241" y="2068418"/>
            <a:ext cx="10696949" cy="3323987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  <a:extLst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Quick Review About E-classroom sys:</a:t>
            </a:r>
          </a:p>
          <a:p>
            <a:pPr algn="just"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1.Web based system. (Do not need to consider Cross-platform issues)</a:t>
            </a:r>
          </a:p>
          <a:p>
            <a:pPr algn="just"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2.Using html5+JSP(SSH-Struts-Spring-Hibernate)</a:t>
            </a:r>
          </a:p>
          <a:p>
            <a:pPr algn="just"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3.Prove basic support to </a:t>
            </a:r>
            <a:r>
              <a:rPr lang="en-US" altLang="zh-CN" sz="20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Students&amp;Teachers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about enroll courses&amp; manage</a:t>
            </a:r>
          </a:p>
          <a:p>
            <a:pPr algn="just">
              <a:lnSpc>
                <a:spcPct val="150000"/>
              </a:lnSpc>
            </a:pP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What’s new in this iteration:</a:t>
            </a:r>
          </a:p>
          <a:p>
            <a:pPr algn="just"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1. Finish the sign in a course part (for students).</a:t>
            </a:r>
          </a:p>
          <a:p>
            <a:pPr algn="just"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2. </a:t>
            </a:r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Manage the start and end times for course sign-in(for 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managers).</a:t>
            </a:r>
            <a:endParaRPr 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69065" y="283263"/>
            <a:ext cx="23131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  <a:endParaRPr lang="zh-CN" altLang="en-US" sz="2800" dirty="0">
              <a:solidFill>
                <a:srgbClr val="FFFFFF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5491313" y="3108710"/>
            <a:ext cx="648000" cy="468000"/>
            <a:chOff x="5481510" y="1669774"/>
            <a:chExt cx="3485322" cy="2301860"/>
          </a:xfrm>
        </p:grpSpPr>
        <p:cxnSp>
          <p:nvCxnSpPr>
            <p:cNvPr id="11" name="直接连接符 10"/>
            <p:cNvCxnSpPr/>
            <p:nvPr/>
          </p:nvCxnSpPr>
          <p:spPr>
            <a:xfrm>
              <a:off x="5481510" y="1740050"/>
              <a:ext cx="3485322" cy="0"/>
            </a:xfrm>
            <a:prstGeom prst="line">
              <a:avLst/>
            </a:prstGeom>
            <a:noFill/>
            <a:ln w="254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8889983" y="1669774"/>
              <a:ext cx="0" cy="2301860"/>
            </a:xfrm>
            <a:prstGeom prst="line">
              <a:avLst/>
            </a:prstGeom>
            <a:noFill/>
            <a:ln w="254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0" name="组合 19"/>
          <p:cNvGrpSpPr/>
          <p:nvPr/>
        </p:nvGrpSpPr>
        <p:grpSpPr>
          <a:xfrm flipH="1" flipV="1">
            <a:off x="5470584" y="3108710"/>
            <a:ext cx="648000" cy="468000"/>
            <a:chOff x="5481510" y="1669774"/>
            <a:chExt cx="3485322" cy="2301860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5481510" y="1677585"/>
              <a:ext cx="3485322" cy="0"/>
            </a:xfrm>
            <a:prstGeom prst="line">
              <a:avLst/>
            </a:prstGeom>
            <a:noFill/>
            <a:ln w="254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8889983" y="1669774"/>
              <a:ext cx="0" cy="2301860"/>
            </a:xfrm>
            <a:prstGeom prst="line">
              <a:avLst/>
            </a:prstGeom>
            <a:noFill/>
            <a:ln w="254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4209745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69 -0.07477 L 0.44922 -0.16412 " pathEditMode="relative" rAng="0" ptsTypes="AA">
                                      <p:cBhvr>
                                        <p:cTn id="13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70" y="-4468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63 0.15347 L -0.3974 0.27778 " pathEditMode="relative" rAng="0" ptsTypes="AA">
                                      <p:cBhvr>
                                        <p:cTn id="15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245" y="6204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876799" y="1752738"/>
            <a:ext cx="6320795" cy="3858419"/>
            <a:chOff x="3388855" y="1752738"/>
            <a:chExt cx="5476357" cy="3588010"/>
          </a:xfrm>
        </p:grpSpPr>
        <p:sp>
          <p:nvSpPr>
            <p:cNvPr id="9" name="矩形 8">
              <a:hlinkClick r:id="rId2" action="ppaction://hlinksldjump"/>
            </p:cNvPr>
            <p:cNvSpPr/>
            <p:nvPr/>
          </p:nvSpPr>
          <p:spPr>
            <a:xfrm>
              <a:off x="4924357" y="1752738"/>
              <a:ext cx="3940855" cy="358801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等腰三角形 2"/>
            <p:cNvSpPr/>
            <p:nvPr/>
          </p:nvSpPr>
          <p:spPr>
            <a:xfrm>
              <a:off x="3388855" y="1752738"/>
              <a:ext cx="1535502" cy="3588010"/>
            </a:xfrm>
            <a:prstGeom prst="triangle">
              <a:avLst>
                <a:gd name="adj" fmla="val 100000"/>
              </a:avLst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467612" y="1730692"/>
            <a:ext cx="4931856" cy="3858420"/>
            <a:chOff x="1467612" y="1730692"/>
            <a:chExt cx="4931856" cy="3858420"/>
          </a:xfrm>
        </p:grpSpPr>
        <p:grpSp>
          <p:nvGrpSpPr>
            <p:cNvPr id="16" name="组合 15"/>
            <p:cNvGrpSpPr/>
            <p:nvPr/>
          </p:nvGrpSpPr>
          <p:grpSpPr>
            <a:xfrm flipH="1" flipV="1">
              <a:off x="1467612" y="1730692"/>
              <a:ext cx="4931856" cy="3858420"/>
              <a:chOff x="2713855" y="1752739"/>
              <a:chExt cx="6151357" cy="3588011"/>
            </a:xfrm>
          </p:grpSpPr>
          <p:sp>
            <p:nvSpPr>
              <p:cNvPr id="17" name="矩形 16">
                <a:hlinkClick r:id="rId3" action="ppaction://hlinksldjump"/>
              </p:cNvPr>
              <p:cNvSpPr/>
              <p:nvPr/>
            </p:nvSpPr>
            <p:spPr>
              <a:xfrm>
                <a:off x="4924357" y="1752740"/>
                <a:ext cx="3940855" cy="3588010"/>
              </a:xfrm>
              <a:prstGeom prst="rect">
                <a:avLst/>
              </a:pr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等腰三角形 17"/>
              <p:cNvSpPr/>
              <p:nvPr/>
            </p:nvSpPr>
            <p:spPr>
              <a:xfrm>
                <a:off x="2713855" y="1752739"/>
                <a:ext cx="2210502" cy="3588010"/>
              </a:xfrm>
              <a:prstGeom prst="triangle">
                <a:avLst>
                  <a:gd name="adj" fmla="val 100000"/>
                </a:avLst>
              </a:pr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9" name="TextBox 16"/>
            <p:cNvSpPr txBox="1">
              <a:spLocks noChangeArrowheads="1"/>
            </p:cNvSpPr>
            <p:nvPr/>
          </p:nvSpPr>
          <p:spPr bwMode="auto">
            <a:xfrm>
              <a:off x="1551738" y="1864628"/>
              <a:ext cx="170369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8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1.</a:t>
              </a:r>
              <a:endParaRPr lang="zh-CN" altLang="en-US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>
            <a:off x="169065" y="283263"/>
            <a:ext cx="48272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Two-Options to implement</a:t>
            </a:r>
            <a:endParaRPr lang="zh-CN" altLang="en-US" sz="2800" dirty="0">
              <a:solidFill>
                <a:srgbClr val="FFFFFF"/>
              </a:solidFill>
            </a:endParaRPr>
          </a:p>
        </p:txBody>
      </p:sp>
      <p:grpSp>
        <p:nvGrpSpPr>
          <p:cNvPr id="35" name="组合 34"/>
          <p:cNvGrpSpPr/>
          <p:nvPr/>
        </p:nvGrpSpPr>
        <p:grpSpPr>
          <a:xfrm flipH="1" flipV="1">
            <a:off x="5961133" y="3277302"/>
            <a:ext cx="648000" cy="468000"/>
            <a:chOff x="5481510" y="1669774"/>
            <a:chExt cx="3485322" cy="2301860"/>
          </a:xfrm>
        </p:grpSpPr>
        <p:cxnSp>
          <p:nvCxnSpPr>
            <p:cNvPr id="36" name="直接连接符 35"/>
            <p:cNvCxnSpPr/>
            <p:nvPr/>
          </p:nvCxnSpPr>
          <p:spPr>
            <a:xfrm>
              <a:off x="5481510" y="1677585"/>
              <a:ext cx="3485322" cy="0"/>
            </a:xfrm>
            <a:prstGeom prst="line">
              <a:avLst/>
            </a:prstGeom>
            <a:noFill/>
            <a:ln w="254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8889983" y="1669774"/>
              <a:ext cx="0" cy="2301860"/>
            </a:xfrm>
            <a:prstGeom prst="line">
              <a:avLst/>
            </a:prstGeom>
            <a:noFill/>
            <a:ln w="254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0" name="组合 39"/>
          <p:cNvGrpSpPr/>
          <p:nvPr/>
        </p:nvGrpSpPr>
        <p:grpSpPr>
          <a:xfrm>
            <a:off x="5972146" y="3260854"/>
            <a:ext cx="648000" cy="468000"/>
            <a:chOff x="5481510" y="1669774"/>
            <a:chExt cx="3485322" cy="2301860"/>
          </a:xfrm>
        </p:grpSpPr>
        <p:cxnSp>
          <p:nvCxnSpPr>
            <p:cNvPr id="41" name="直接连接符 40"/>
            <p:cNvCxnSpPr/>
            <p:nvPr/>
          </p:nvCxnSpPr>
          <p:spPr>
            <a:xfrm>
              <a:off x="5481510" y="1740050"/>
              <a:ext cx="3485322" cy="0"/>
            </a:xfrm>
            <a:prstGeom prst="line">
              <a:avLst/>
            </a:prstGeom>
            <a:noFill/>
            <a:ln w="254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8889983" y="1669774"/>
              <a:ext cx="0" cy="2301860"/>
            </a:xfrm>
            <a:prstGeom prst="line">
              <a:avLst/>
            </a:prstGeom>
            <a:noFill/>
            <a:ln w="254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7" name="TextBox 16"/>
          <p:cNvSpPr txBox="1">
            <a:spLocks noChangeArrowheads="1"/>
          </p:cNvSpPr>
          <p:nvPr/>
        </p:nvSpPr>
        <p:spPr bwMode="auto">
          <a:xfrm>
            <a:off x="1928719" y="1941175"/>
            <a:ext cx="365643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The Manager Generates </a:t>
            </a:r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 set of random 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numbers.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TextBox 16"/>
          <p:cNvSpPr txBox="1">
            <a:spLocks noChangeArrowheads="1"/>
          </p:cNvSpPr>
          <p:nvPr/>
        </p:nvSpPr>
        <p:spPr bwMode="auto">
          <a:xfrm>
            <a:off x="1482852" y="3503269"/>
            <a:ext cx="170369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endParaRPr lang="zh-CN" altLang="en-US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TextBox 16"/>
          <p:cNvSpPr txBox="1">
            <a:spLocks noChangeArrowheads="1"/>
          </p:cNvSpPr>
          <p:nvPr/>
        </p:nvSpPr>
        <p:spPr bwMode="auto">
          <a:xfrm>
            <a:off x="1818639" y="3571009"/>
            <a:ext cx="365643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Student use the random </a:t>
            </a:r>
          </a:p>
          <a:p>
            <a:pPr eaLnBrk="1" hangingPunct="1"/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Number as the key to</a:t>
            </a:r>
          </a:p>
          <a:p>
            <a:pPr eaLnBrk="1" hangingPunct="1"/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Sign in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TextBox 16"/>
          <p:cNvSpPr txBox="1">
            <a:spLocks noChangeArrowheads="1"/>
          </p:cNvSpPr>
          <p:nvPr/>
        </p:nvSpPr>
        <p:spPr bwMode="auto">
          <a:xfrm>
            <a:off x="7161120" y="2126238"/>
            <a:ext cx="365643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The Manager set the sign-in </a:t>
            </a:r>
          </a:p>
          <a:p>
            <a:pPr eaLnBrk="1" hangingPunct="1"/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Time Zone for a course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TextBox 16"/>
          <p:cNvSpPr txBox="1">
            <a:spLocks noChangeArrowheads="1"/>
          </p:cNvSpPr>
          <p:nvPr/>
        </p:nvSpPr>
        <p:spPr bwMode="auto">
          <a:xfrm>
            <a:off x="6637078" y="2075293"/>
            <a:ext cx="170369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endParaRPr lang="zh-CN" altLang="en-US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TextBox 16"/>
          <p:cNvSpPr txBox="1">
            <a:spLocks noChangeArrowheads="1"/>
          </p:cNvSpPr>
          <p:nvPr/>
        </p:nvSpPr>
        <p:spPr bwMode="auto">
          <a:xfrm>
            <a:off x="6396256" y="4113127"/>
            <a:ext cx="461464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Student sign-in </a:t>
            </a:r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in the 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specified time period 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TextBox 16"/>
          <p:cNvSpPr txBox="1">
            <a:spLocks noChangeArrowheads="1"/>
          </p:cNvSpPr>
          <p:nvPr/>
        </p:nvSpPr>
        <p:spPr bwMode="auto">
          <a:xfrm>
            <a:off x="5876765" y="4037100"/>
            <a:ext cx="170369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endParaRPr lang="zh-CN" altLang="en-US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2268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7.40741E-7 L 0.37552 -0.22384 " pathEditMode="relative" rAng="0" ptsTypes="AA">
                                      <p:cBhvr>
                                        <p:cTn id="11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776" y="-11204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34 -0.00186 L -0.37096 0.2706 " pathEditMode="relative" rAng="0" ptsTypes="AA">
                                      <p:cBhvr>
                                        <p:cTn id="15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438" y="13611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 48"/>
          <p:cNvSpPr/>
          <p:nvPr/>
        </p:nvSpPr>
        <p:spPr>
          <a:xfrm>
            <a:off x="169065" y="283263"/>
            <a:ext cx="17684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QR-Code</a:t>
            </a:r>
            <a:endParaRPr lang="zh-CN" altLang="en-US" sz="2800" dirty="0">
              <a:solidFill>
                <a:srgbClr val="FFFFFF"/>
              </a:solidFill>
            </a:endParaRPr>
          </a:p>
        </p:txBody>
      </p:sp>
      <p:grpSp>
        <p:nvGrpSpPr>
          <p:cNvPr id="50" name="组合 49"/>
          <p:cNvGrpSpPr/>
          <p:nvPr/>
        </p:nvGrpSpPr>
        <p:grpSpPr>
          <a:xfrm flipH="1">
            <a:off x="5663835" y="3225060"/>
            <a:ext cx="648000" cy="468000"/>
            <a:chOff x="5481510" y="1669774"/>
            <a:chExt cx="3485322" cy="2301860"/>
          </a:xfrm>
        </p:grpSpPr>
        <p:cxnSp>
          <p:nvCxnSpPr>
            <p:cNvPr id="51" name="直接连接符 50"/>
            <p:cNvCxnSpPr/>
            <p:nvPr/>
          </p:nvCxnSpPr>
          <p:spPr>
            <a:xfrm>
              <a:off x="5481510" y="1677585"/>
              <a:ext cx="3485322" cy="0"/>
            </a:xfrm>
            <a:prstGeom prst="line">
              <a:avLst/>
            </a:prstGeom>
            <a:noFill/>
            <a:ln w="254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8889983" y="1669774"/>
              <a:ext cx="0" cy="2301860"/>
            </a:xfrm>
            <a:prstGeom prst="line">
              <a:avLst/>
            </a:prstGeom>
            <a:noFill/>
            <a:ln w="254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54" name="组合 53"/>
          <p:cNvGrpSpPr/>
          <p:nvPr/>
        </p:nvGrpSpPr>
        <p:grpSpPr>
          <a:xfrm flipV="1">
            <a:off x="5654160" y="3226648"/>
            <a:ext cx="648000" cy="468000"/>
            <a:chOff x="5481510" y="1669774"/>
            <a:chExt cx="3485322" cy="2301860"/>
          </a:xfrm>
        </p:grpSpPr>
        <p:cxnSp>
          <p:nvCxnSpPr>
            <p:cNvPr id="60" name="直接连接符 59"/>
            <p:cNvCxnSpPr/>
            <p:nvPr/>
          </p:nvCxnSpPr>
          <p:spPr>
            <a:xfrm>
              <a:off x="5481510" y="1677585"/>
              <a:ext cx="3485322" cy="0"/>
            </a:xfrm>
            <a:prstGeom prst="line">
              <a:avLst/>
            </a:prstGeom>
            <a:noFill/>
            <a:ln w="254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>
              <a:off x="8889983" y="1669774"/>
              <a:ext cx="0" cy="2301860"/>
            </a:xfrm>
            <a:prstGeom prst="line">
              <a:avLst/>
            </a:prstGeom>
            <a:noFill/>
            <a:ln w="254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67" y="1256056"/>
            <a:ext cx="3701034" cy="3760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784155" y="5901273"/>
            <a:ext cx="40490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http://exdn.v084.10000net.cn/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3" name="矩形 2">
            <a:hlinkClick r:id="" action="ppaction://noaction"/>
          </p:cNvPr>
          <p:cNvSpPr/>
          <p:nvPr/>
        </p:nvSpPr>
        <p:spPr>
          <a:xfrm>
            <a:off x="9591951" y="700101"/>
            <a:ext cx="16610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Citation Page</a:t>
            </a:r>
            <a:endParaRPr lang="zh-CN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0581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796 -0.02269 L -0.1586 -0.30209 " pathEditMode="relative" rAng="0" ptsTypes="AA">
                                      <p:cBhvr>
                                        <p:cTn id="11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828" y="-13981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82 -0.12384 L 0.12956 0.21042 " pathEditMode="relative" rAng="0" ptsTypes="AA">
                                      <p:cBhvr>
                                        <p:cTn id="15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388" y="167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45512" y="321540"/>
            <a:ext cx="273344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Conclusion:</a:t>
            </a:r>
            <a:endParaRPr lang="zh-CN" altLang="en-US" sz="3600" dirty="0">
              <a:solidFill>
                <a:srgbClr val="FFFFFF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45512" y="1116856"/>
            <a:ext cx="1076120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8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teration 1: Decide functions about the system.</a:t>
            </a:r>
          </a:p>
          <a:p>
            <a:r>
              <a:rPr lang="en-US" altLang="zh-CN" sz="28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</a:t>
            </a:r>
          </a:p>
          <a:p>
            <a:r>
              <a:rPr lang="en-US" altLang="zh-CN" sz="28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Register, sign in/ sign out, search courses, check in</a:t>
            </a:r>
          </a:p>
          <a:p>
            <a:endParaRPr lang="en-US" altLang="zh-CN" sz="2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Iteration 2: Achieve functions about the system.</a:t>
            </a:r>
          </a:p>
          <a:p>
            <a:endParaRPr lang="en-US" altLang="zh-CN" sz="2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Register, sign in/ sign out…</a:t>
            </a:r>
          </a:p>
          <a:p>
            <a:endParaRPr lang="en-US" altLang="zh-CN" sz="2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Server, html5, </a:t>
            </a:r>
            <a:r>
              <a:rPr lang="en-US" altLang="zh-CN" sz="2800" dirty="0" err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jsp</a:t>
            </a:r>
            <a:r>
              <a:rPr lang="en-US" altLang="zh-CN" sz="28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 </a:t>
            </a:r>
            <a:endParaRPr lang="zh-CN" altLang="en-US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3525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45512" y="1116856"/>
            <a:ext cx="1076120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8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teration 3</a:t>
            </a:r>
            <a:r>
              <a:rPr lang="en-US" altLang="zh-CN" sz="28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sz="28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Optimize the  interface.</a:t>
            </a:r>
          </a:p>
          <a:p>
            <a:endParaRPr lang="en-US" altLang="zh-CN" sz="2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Ex. use three different size of one picture.             </a:t>
            </a:r>
          </a:p>
          <a:p>
            <a:r>
              <a:rPr lang="en-US" altLang="zh-CN" sz="28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</a:p>
          <a:p>
            <a:endParaRPr lang="en-US" altLang="zh-CN" sz="2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Iteration 4: Achieve Check in part. Manager/ User</a:t>
            </a:r>
            <a:endParaRPr lang="en-US" altLang="zh-CN" sz="2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</a:t>
            </a:r>
          </a:p>
          <a:p>
            <a:r>
              <a:rPr lang="en-US" altLang="zh-CN" sz="28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Given a random number. (not select)</a:t>
            </a:r>
          </a:p>
          <a:p>
            <a:r>
              <a:rPr lang="en-US" altLang="zh-CN" sz="28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Given a </a:t>
            </a:r>
            <a:r>
              <a:rPr lang="en-US" altLang="zh-CN" sz="28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interval time to check in. (select)</a:t>
            </a:r>
            <a:endParaRPr lang="en-US" altLang="zh-CN" sz="2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5747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923675" y="2414955"/>
            <a:ext cx="4344651" cy="2028090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TextBox 14"/>
          <p:cNvSpPr txBox="1">
            <a:spLocks noChangeArrowheads="1"/>
          </p:cNvSpPr>
          <p:nvPr/>
        </p:nvSpPr>
        <p:spPr bwMode="auto">
          <a:xfrm>
            <a:off x="4981239" y="3092295"/>
            <a:ext cx="222952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</a:t>
            </a:r>
            <a:endParaRPr 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 flipV="1">
            <a:off x="6501846" y="3384683"/>
            <a:ext cx="648000" cy="264715"/>
            <a:chOff x="5481510" y="1740050"/>
            <a:chExt cx="3485322" cy="1302001"/>
          </a:xfrm>
        </p:grpSpPr>
        <p:cxnSp>
          <p:nvCxnSpPr>
            <p:cNvPr id="14" name="直接连接符 13"/>
            <p:cNvCxnSpPr/>
            <p:nvPr/>
          </p:nvCxnSpPr>
          <p:spPr>
            <a:xfrm>
              <a:off x="5481510" y="1740050"/>
              <a:ext cx="3485322" cy="0"/>
            </a:xfrm>
            <a:prstGeom prst="line">
              <a:avLst/>
            </a:prstGeom>
            <a:noFill/>
            <a:ln w="317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8889983" y="1742711"/>
              <a:ext cx="0" cy="1299340"/>
            </a:xfrm>
            <a:prstGeom prst="line">
              <a:avLst/>
            </a:prstGeom>
            <a:noFill/>
            <a:ln w="317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6" name="组合 15"/>
          <p:cNvGrpSpPr/>
          <p:nvPr/>
        </p:nvGrpSpPr>
        <p:grpSpPr>
          <a:xfrm flipH="1">
            <a:off x="5042153" y="3119968"/>
            <a:ext cx="648000" cy="264715"/>
            <a:chOff x="5481510" y="1740050"/>
            <a:chExt cx="3485322" cy="1302001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5481510" y="1740050"/>
              <a:ext cx="3485322" cy="0"/>
            </a:xfrm>
            <a:prstGeom prst="line">
              <a:avLst/>
            </a:prstGeom>
            <a:noFill/>
            <a:ln w="317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8889983" y="1742711"/>
              <a:ext cx="0" cy="1299340"/>
            </a:xfrm>
            <a:prstGeom prst="line">
              <a:avLst/>
            </a:prstGeom>
            <a:noFill/>
            <a:ln w="317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300794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125 0.02037 L 0.10573 0.12639 " pathEditMode="relative" rAng="0" ptsTypes="AA">
                                      <p:cBhvr>
                                        <p:cTn id="10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49" y="5301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917 -0.0081 L -0.10768 -0.11365 " pathEditMode="relative" rAng="0" ptsTypes="AA">
                                      <p:cBhvr>
                                        <p:cTn id="12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849" y="-5278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6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11104034" y="6045725"/>
            <a:ext cx="91016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BACK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4897967" y="419100"/>
            <a:ext cx="1629833" cy="936988"/>
          </a:xfrm>
          <a:prstGeom prst="ellipse">
            <a:avLst/>
          </a:prstGeom>
          <a:solidFill>
            <a:srgbClr val="FFFFFF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Manager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749800" y="1943101"/>
            <a:ext cx="2125133" cy="817033"/>
          </a:xfrm>
          <a:prstGeom prst="rect">
            <a:avLst/>
          </a:prstGeom>
          <a:solidFill>
            <a:srgbClr val="FFFFFF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 course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874933" y="2120900"/>
            <a:ext cx="423334" cy="457200"/>
          </a:xfrm>
          <a:prstGeom prst="rect">
            <a:avLst/>
          </a:prstGeom>
          <a:solidFill>
            <a:srgbClr val="FFFFFF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</a:t>
            </a:r>
            <a:endParaRPr lang="zh-CN" altLang="en-US" dirty="0"/>
          </a:p>
        </p:txBody>
      </p:sp>
      <p:grpSp>
        <p:nvGrpSpPr>
          <p:cNvPr id="17" name="组合 16"/>
          <p:cNvGrpSpPr/>
          <p:nvPr/>
        </p:nvGrpSpPr>
        <p:grpSpPr>
          <a:xfrm>
            <a:off x="6527800" y="887594"/>
            <a:ext cx="1087967" cy="1464023"/>
            <a:chOff x="6527800" y="887594"/>
            <a:chExt cx="1087967" cy="1464023"/>
          </a:xfrm>
        </p:grpSpPr>
        <p:cxnSp>
          <p:nvCxnSpPr>
            <p:cNvPr id="9" name="直接连接符 8"/>
            <p:cNvCxnSpPr>
              <a:stCxn id="2" idx="6"/>
            </p:cNvCxnSpPr>
            <p:nvPr/>
          </p:nvCxnSpPr>
          <p:spPr>
            <a:xfrm>
              <a:off x="6527800" y="887594"/>
              <a:ext cx="1087967" cy="0"/>
            </a:xfrm>
            <a:prstGeom prst="line">
              <a:avLst/>
            </a:prstGeom>
            <a:ln w="1270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7615767" y="887594"/>
              <a:ext cx="0" cy="1461906"/>
            </a:xfrm>
            <a:prstGeom prst="line">
              <a:avLst/>
            </a:prstGeom>
            <a:ln w="1270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endCxn id="4" idx="3"/>
            </p:cNvCxnSpPr>
            <p:nvPr/>
          </p:nvCxnSpPr>
          <p:spPr>
            <a:xfrm flipH="1" flipV="1">
              <a:off x="7298267" y="2349500"/>
              <a:ext cx="317500" cy="2117"/>
            </a:xfrm>
            <a:prstGeom prst="straightConnector1">
              <a:avLst/>
            </a:prstGeom>
            <a:ln w="12700">
              <a:solidFill>
                <a:srgbClr val="FFFF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7653866" y="1425601"/>
            <a:ext cx="151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Set Time Zone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5088470" y="5324131"/>
            <a:ext cx="1629833" cy="936988"/>
          </a:xfrm>
          <a:prstGeom prst="ellipse">
            <a:avLst/>
          </a:prstGeom>
          <a:solidFill>
            <a:srgbClr val="FFFFFF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Student</a:t>
            </a:r>
            <a:endParaRPr lang="zh-CN" altLang="en-US" dirty="0"/>
          </a:p>
        </p:txBody>
      </p:sp>
      <p:sp>
        <p:nvSpPr>
          <p:cNvPr id="21" name="菱形 20"/>
          <p:cNvSpPr/>
          <p:nvPr/>
        </p:nvSpPr>
        <p:spPr>
          <a:xfrm>
            <a:off x="5257799" y="4220632"/>
            <a:ext cx="1291167" cy="541867"/>
          </a:xfrm>
          <a:prstGeom prst="diamond">
            <a:avLst/>
          </a:prstGeom>
          <a:solidFill>
            <a:srgbClr val="FFFFFF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Limit</a:t>
            </a:r>
            <a:endParaRPr lang="zh-CN" altLang="en-US" dirty="0"/>
          </a:p>
        </p:txBody>
      </p:sp>
      <p:grpSp>
        <p:nvGrpSpPr>
          <p:cNvPr id="33" name="组合 32"/>
          <p:cNvGrpSpPr/>
          <p:nvPr/>
        </p:nvGrpSpPr>
        <p:grpSpPr>
          <a:xfrm>
            <a:off x="6548966" y="2578100"/>
            <a:ext cx="537634" cy="1913466"/>
            <a:chOff x="6548966" y="2578100"/>
            <a:chExt cx="537634" cy="1913466"/>
          </a:xfrm>
        </p:grpSpPr>
        <p:cxnSp>
          <p:nvCxnSpPr>
            <p:cNvPr id="23" name="直接连接符 22"/>
            <p:cNvCxnSpPr>
              <a:stCxn id="21" idx="3"/>
            </p:cNvCxnSpPr>
            <p:nvPr/>
          </p:nvCxnSpPr>
          <p:spPr>
            <a:xfrm>
              <a:off x="6548966" y="4491566"/>
              <a:ext cx="522817" cy="0"/>
            </a:xfrm>
            <a:prstGeom prst="line">
              <a:avLst/>
            </a:prstGeom>
            <a:ln w="1270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>
              <a:endCxn id="4" idx="2"/>
            </p:cNvCxnSpPr>
            <p:nvPr/>
          </p:nvCxnSpPr>
          <p:spPr>
            <a:xfrm flipV="1">
              <a:off x="7086600" y="2578100"/>
              <a:ext cx="0" cy="1913466"/>
            </a:xfrm>
            <a:prstGeom prst="straightConnector1">
              <a:avLst/>
            </a:prstGeom>
            <a:ln w="12700">
              <a:solidFill>
                <a:srgbClr val="FFFF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7078144" y="3474534"/>
            <a:ext cx="1220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Judgement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5" name="直接连接符 34"/>
          <p:cNvCxnSpPr/>
          <p:nvPr/>
        </p:nvCxnSpPr>
        <p:spPr>
          <a:xfrm flipH="1" flipV="1">
            <a:off x="5903386" y="4770970"/>
            <a:ext cx="1" cy="548928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组合 45"/>
          <p:cNvGrpSpPr/>
          <p:nvPr/>
        </p:nvGrpSpPr>
        <p:grpSpPr>
          <a:xfrm>
            <a:off x="4068233" y="2413000"/>
            <a:ext cx="1189566" cy="2078566"/>
            <a:chOff x="4068233" y="2413000"/>
            <a:chExt cx="1189566" cy="2078566"/>
          </a:xfrm>
        </p:grpSpPr>
        <p:cxnSp>
          <p:nvCxnSpPr>
            <p:cNvPr id="41" name="直接连接符 40"/>
            <p:cNvCxnSpPr>
              <a:stCxn id="21" idx="1"/>
            </p:cNvCxnSpPr>
            <p:nvPr/>
          </p:nvCxnSpPr>
          <p:spPr>
            <a:xfrm flipH="1" flipV="1">
              <a:off x="4068233" y="4491565"/>
              <a:ext cx="1189566" cy="1"/>
            </a:xfrm>
            <a:prstGeom prst="line">
              <a:avLst/>
            </a:prstGeom>
            <a:ln w="1270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 flipV="1">
              <a:off x="4068233" y="2413000"/>
              <a:ext cx="0" cy="2078565"/>
            </a:xfrm>
            <a:prstGeom prst="line">
              <a:avLst/>
            </a:prstGeom>
            <a:ln w="1270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/>
            <p:nvPr/>
          </p:nvCxnSpPr>
          <p:spPr>
            <a:xfrm>
              <a:off x="4068233" y="2413000"/>
              <a:ext cx="681567" cy="0"/>
            </a:xfrm>
            <a:prstGeom prst="straightConnector1">
              <a:avLst/>
            </a:prstGeom>
            <a:ln w="12700">
              <a:solidFill>
                <a:srgbClr val="FFFF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/>
          <p:cNvSpPr txBox="1"/>
          <p:nvPr/>
        </p:nvSpPr>
        <p:spPr>
          <a:xfrm>
            <a:off x="3468261" y="3225283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True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4068233" y="4491566"/>
            <a:ext cx="1020237" cy="1227667"/>
            <a:chOff x="4068233" y="4491566"/>
            <a:chExt cx="1020237" cy="1227667"/>
          </a:xfrm>
        </p:grpSpPr>
        <p:cxnSp>
          <p:nvCxnSpPr>
            <p:cNvPr id="48" name="直接连接符 47"/>
            <p:cNvCxnSpPr/>
            <p:nvPr/>
          </p:nvCxnSpPr>
          <p:spPr>
            <a:xfrm>
              <a:off x="4068233" y="4491566"/>
              <a:ext cx="0" cy="1227667"/>
            </a:xfrm>
            <a:prstGeom prst="line">
              <a:avLst/>
            </a:prstGeom>
            <a:ln w="1270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/>
            <p:cNvCxnSpPr/>
            <p:nvPr/>
          </p:nvCxnSpPr>
          <p:spPr>
            <a:xfrm>
              <a:off x="4068233" y="5719233"/>
              <a:ext cx="1020237" cy="0"/>
            </a:xfrm>
            <a:prstGeom prst="straightConnector1">
              <a:avLst/>
            </a:prstGeom>
            <a:ln w="12700">
              <a:solidFill>
                <a:srgbClr val="FFFF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/>
          <p:cNvSpPr txBox="1"/>
          <p:nvPr/>
        </p:nvSpPr>
        <p:spPr>
          <a:xfrm>
            <a:off x="3481517" y="4952487"/>
            <a:ext cx="652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False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918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" grpId="0" animBg="1"/>
      <p:bldP spid="3" grpId="0" animBg="1"/>
      <p:bldP spid="4" grpId="0" animBg="1"/>
      <p:bldP spid="20" grpId="0"/>
      <p:bldP spid="24" grpId="0" animBg="1"/>
      <p:bldP spid="21" grpId="0" animBg="1"/>
      <p:bldP spid="37" grpId="0"/>
      <p:bldP spid="50" grpId="0"/>
      <p:bldP spid="5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69065" y="283263"/>
            <a:ext cx="29134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FFFFFF"/>
                </a:solidFill>
              </a:rPr>
              <a:t>Issues for Option 1</a:t>
            </a:r>
          </a:p>
        </p:txBody>
      </p:sp>
      <p:sp>
        <p:nvSpPr>
          <p:cNvPr id="11" name="矩形 10"/>
          <p:cNvSpPr/>
          <p:nvPr/>
        </p:nvSpPr>
        <p:spPr>
          <a:xfrm>
            <a:off x="445512" y="1116856"/>
            <a:ext cx="1076120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8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Poor user experience.</a:t>
            </a:r>
            <a:endParaRPr lang="en-US" altLang="zh-CN" sz="280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It will waste a lot of </a:t>
            </a:r>
            <a:r>
              <a:rPr lang="en-US" altLang="zh-CN" sz="28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time, when teacher generate</a:t>
            </a:r>
          </a:p>
          <a:p>
            <a:r>
              <a:rPr lang="en-US" altLang="zh-CN" sz="28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the random number, and tell student to use it.</a:t>
            </a:r>
            <a:endParaRPr lang="en-US" altLang="zh-CN" sz="280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endParaRPr lang="en-US" altLang="zh-CN" sz="2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8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Need to store more data, easily lead to </a:t>
            </a:r>
            <a:r>
              <a:rPr lang="en-US" altLang="zh-CN" sz="28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errors</a:t>
            </a:r>
            <a:endParaRPr lang="en-US" altLang="zh-CN" sz="280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</a:t>
            </a:r>
          </a:p>
          <a:p>
            <a:r>
              <a:rPr lang="en-US" altLang="zh-CN" sz="28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We have to store every time’s random</a:t>
            </a:r>
          </a:p>
          <a:p>
            <a:r>
              <a:rPr lang="en-US" altLang="zh-CN" sz="28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number for  EACH COURSE!</a:t>
            </a:r>
            <a:endParaRPr lang="en-US" altLang="zh-CN" sz="2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6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11104034" y="6045725"/>
            <a:ext cx="91016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BACK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03530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FF">
            <a:alpha val="49804"/>
          </a:srgb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FFFFFF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1171</TotalTime>
  <Words>310</Words>
  <Application>Microsoft Office PowerPoint</Application>
  <PresentationFormat>自定义</PresentationFormat>
  <Paragraphs>69</Paragraphs>
  <Slides>9</Slides>
  <Notes>0</Notes>
  <HiddenSlides>2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qianfang</dc:creator>
  <cp:lastModifiedBy>Real</cp:lastModifiedBy>
  <cp:revision>150</cp:revision>
  <dcterms:created xsi:type="dcterms:W3CDTF">2014-12-03T02:29:07Z</dcterms:created>
  <dcterms:modified xsi:type="dcterms:W3CDTF">2016-12-05T21:04:07Z</dcterms:modified>
</cp:coreProperties>
</file>