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1" r:id="rId4"/>
    <p:sldId id="263" r:id="rId5"/>
    <p:sldId id="268" r:id="rId6"/>
    <p:sldId id="269" r:id="rId7"/>
    <p:sldId id="270" r:id="rId8"/>
    <p:sldId id="271" r:id="rId9"/>
    <p:sldId id="274" r:id="rId10"/>
    <p:sldId id="275" r:id="rId11"/>
    <p:sldId id="272" r:id="rId12"/>
    <p:sldId id="27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BC4C1"/>
    <a:srgbClr val="939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59" autoAdjust="0"/>
  </p:normalViewPr>
  <p:slideViewPr>
    <p:cSldViewPr snapToGrid="0">
      <p:cViewPr varScale="1">
        <p:scale>
          <a:sx n="90" d="100"/>
          <a:sy n="90" d="100"/>
        </p:scale>
        <p:origin x="-38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A1866-EF22-4C0C-80FC-CDBA2A6A1ECD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5294A-E467-4A8C-A0D4-F479A7196C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92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99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1353800" y="223770"/>
            <a:ext cx="648000" cy="425455"/>
            <a:chOff x="5404661" y="1633855"/>
            <a:chExt cx="3485322" cy="209260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组合 11"/>
          <p:cNvGrpSpPr/>
          <p:nvPr userDrawn="1"/>
        </p:nvGrpSpPr>
        <p:grpSpPr>
          <a:xfrm flipH="1" flipV="1">
            <a:off x="190200" y="6296020"/>
            <a:ext cx="648000" cy="425455"/>
            <a:chOff x="5404661" y="1633855"/>
            <a:chExt cx="3485322" cy="20926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13614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881BB-5DF8-4F76-B5DB-92937C2AAD51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A0F6-5D9E-4824-919B-C83F736349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5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5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4205899" y="2336591"/>
            <a:ext cx="41631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E-Classroom Syste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648000" y="3037194"/>
            <a:ext cx="4896000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79" y="3445991"/>
            <a:ext cx="1269841" cy="1269841"/>
          </a:xfrm>
          <a:prstGeom prst="rect">
            <a:avLst/>
          </a:prstGeom>
        </p:spPr>
      </p:pic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9958999" y="5896818"/>
            <a:ext cx="16377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Team-4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10925102" y="6430791"/>
            <a:ext cx="11448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Duo Zhang</a:t>
            </a:r>
            <a:endParaRPr 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86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30" y="693916"/>
            <a:ext cx="7712075" cy="119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30" y="2717449"/>
            <a:ext cx="77120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>
          <a:xfrm flipH="1">
            <a:off x="1718734" y="2856620"/>
            <a:ext cx="444501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718734" y="803453"/>
            <a:ext cx="0" cy="2053167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718734" y="803453"/>
            <a:ext cx="389996" cy="0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298" y="4562475"/>
            <a:ext cx="8624887" cy="137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28778" y="4102099"/>
            <a:ext cx="7187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Nested the div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class and links of style classes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into the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JSP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pages</a:t>
            </a:r>
          </a:p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21077" y="2078561"/>
            <a:ext cx="464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Different of JSP pages and  Html5 pages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19" name="TextBox 1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1104034" y="6045725"/>
            <a:ext cx="9101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195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69065" y="283263"/>
            <a:ext cx="1823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Citation Page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4167" y="1718733"/>
            <a:ext cx="387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 Html5 frame</a:t>
            </a:r>
            <a:r>
              <a:rPr lang="en-US" altLang="zh-CN" dirty="0">
                <a:solidFill>
                  <a:schemeClr val="bg1"/>
                </a:solidFill>
              </a:rPr>
              <a:t>:  “</a:t>
            </a:r>
            <a:r>
              <a:rPr lang="en-US" altLang="zh-CN" dirty="0" err="1">
                <a:solidFill>
                  <a:schemeClr val="bg1"/>
                </a:solidFill>
              </a:rPr>
              <a:t>Flaty</a:t>
            </a:r>
            <a:r>
              <a:rPr lang="en-US" altLang="zh-CN" dirty="0">
                <a:solidFill>
                  <a:schemeClr val="bg1"/>
                </a:solidFill>
              </a:rPr>
              <a:t> Mobile </a:t>
            </a:r>
            <a:r>
              <a:rPr lang="en-US" altLang="zh-CN" dirty="0" smtClean="0">
                <a:solidFill>
                  <a:schemeClr val="bg1"/>
                </a:solidFill>
              </a:rPr>
              <a:t>Retina”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4004" y="2510367"/>
            <a:ext cx="359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2. ICONS: http</a:t>
            </a:r>
            <a:r>
              <a:rPr lang="en-US" altLang="zh-CN" dirty="0">
                <a:solidFill>
                  <a:schemeClr val="bg1"/>
                </a:solidFill>
              </a:rPr>
              <a:t>://www.zcool.com.cn/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46" y="3116516"/>
            <a:ext cx="2606675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861237" y="2510367"/>
            <a:ext cx="337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Author: </a:t>
            </a:r>
            <a:r>
              <a:rPr lang="en-US" altLang="zh-CN" dirty="0" err="1" smtClean="0">
                <a:solidFill>
                  <a:schemeClr val="bg1"/>
                </a:solidFill>
              </a:rPr>
              <a:t>LuoTuo</a:t>
            </a:r>
            <a:r>
              <a:rPr lang="en-US" altLang="zh-CN" dirty="0" smtClean="0">
                <a:solidFill>
                  <a:schemeClr val="bg1"/>
                </a:solidFill>
              </a:rPr>
              <a:t>   Time: 10/9/2014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9406" y="3725333"/>
            <a:ext cx="338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3. ICONS</a:t>
            </a:r>
            <a:r>
              <a:rPr lang="en-US" altLang="zh-CN" dirty="0">
                <a:solidFill>
                  <a:schemeClr val="bg1"/>
                </a:solidFill>
              </a:rPr>
              <a:t>: http://semantic-ui.com/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53" y="4186847"/>
            <a:ext cx="423253" cy="4232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65" y="4186847"/>
            <a:ext cx="431735" cy="43173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081370" y="1718733"/>
            <a:ext cx="378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Author: </a:t>
            </a:r>
            <a:r>
              <a:rPr lang="en-US" altLang="zh-CN" dirty="0" err="1" smtClean="0">
                <a:solidFill>
                  <a:schemeClr val="bg1"/>
                </a:solidFill>
              </a:rPr>
              <a:t>Flaty</a:t>
            </a:r>
            <a:r>
              <a:rPr lang="en-US" altLang="zh-CN" dirty="0" smtClean="0">
                <a:solidFill>
                  <a:schemeClr val="bg1"/>
                </a:solidFill>
              </a:rPr>
              <a:t> Group   Time: 3/15/2013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90870" y="3725333"/>
            <a:ext cx="392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Author: </a:t>
            </a:r>
            <a:r>
              <a:rPr lang="en-US" altLang="zh-CN" dirty="0">
                <a:solidFill>
                  <a:schemeClr val="bg1"/>
                </a:solidFill>
              </a:rPr>
              <a:t>semantic-ui.com </a:t>
            </a:r>
            <a:r>
              <a:rPr lang="en-US" altLang="zh-CN" dirty="0" smtClean="0">
                <a:solidFill>
                  <a:schemeClr val="bg1"/>
                </a:solidFill>
              </a:rPr>
              <a:t>Time: </a:t>
            </a:r>
            <a:r>
              <a:rPr lang="en-US" altLang="zh-CN" dirty="0" err="1" smtClean="0">
                <a:solidFill>
                  <a:schemeClr val="bg1"/>
                </a:solidFill>
              </a:rPr>
              <a:t>Unknow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3438" y="4809082"/>
            <a:ext cx="421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en-US" altLang="zh-CN" dirty="0" smtClean="0">
                <a:solidFill>
                  <a:schemeClr val="bg1"/>
                </a:solidFill>
              </a:rPr>
              <a:t>. ICONS &amp;Buttons:  </a:t>
            </a:r>
            <a:r>
              <a:rPr lang="en-US" altLang="zh-CN" dirty="0">
                <a:solidFill>
                  <a:schemeClr val="bg1"/>
                </a:solidFill>
              </a:rPr>
              <a:t>“</a:t>
            </a:r>
            <a:r>
              <a:rPr lang="en-US" altLang="zh-CN" dirty="0" err="1">
                <a:solidFill>
                  <a:schemeClr val="bg1"/>
                </a:solidFill>
              </a:rPr>
              <a:t>Flaty</a:t>
            </a:r>
            <a:r>
              <a:rPr lang="en-US" altLang="zh-CN" dirty="0">
                <a:solidFill>
                  <a:schemeClr val="bg1"/>
                </a:solidFill>
              </a:rPr>
              <a:t> Mobile </a:t>
            </a:r>
            <a:r>
              <a:rPr lang="en-US" altLang="zh-CN" dirty="0" smtClean="0">
                <a:solidFill>
                  <a:schemeClr val="bg1"/>
                </a:solidFill>
              </a:rPr>
              <a:t>Retina”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806" y="4809082"/>
            <a:ext cx="378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Author: </a:t>
            </a:r>
            <a:r>
              <a:rPr lang="en-US" altLang="zh-CN" dirty="0" err="1" smtClean="0">
                <a:solidFill>
                  <a:schemeClr val="bg1"/>
                </a:solidFill>
              </a:rPr>
              <a:t>Flaty</a:t>
            </a:r>
            <a:r>
              <a:rPr lang="en-US" altLang="zh-CN" dirty="0" smtClean="0">
                <a:solidFill>
                  <a:schemeClr val="bg1"/>
                </a:solidFill>
              </a:rPr>
              <a:t> Group   Time: 3/15/2013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453" y="5254625"/>
            <a:ext cx="5683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02" y="5254625"/>
            <a:ext cx="5715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63" y="5253301"/>
            <a:ext cx="574675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121" y="5243503"/>
            <a:ext cx="579437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hlinkClick r:id="rId9" action="ppaction://hlinksldjump"/>
          </p:cNvPr>
          <p:cNvSpPr txBox="1"/>
          <p:nvPr/>
        </p:nvSpPr>
        <p:spPr>
          <a:xfrm>
            <a:off x="11359406" y="6356865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Next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86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69065" y="283263"/>
            <a:ext cx="1823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Citation Page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4167" y="1718733"/>
            <a:ext cx="715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 PPT icons:  “General icons Collection”  </a:t>
            </a:r>
            <a:r>
              <a:rPr lang="en-US" altLang="zh-CN" dirty="0">
                <a:solidFill>
                  <a:schemeClr val="bg1"/>
                </a:solidFill>
              </a:rPr>
              <a:t>From :http://www.zcool.com.cn/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39852" y="2887132"/>
            <a:ext cx="330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Author: Alex </a:t>
            </a:r>
            <a:r>
              <a:rPr lang="en-US" altLang="zh-CN" dirty="0" err="1" smtClean="0">
                <a:solidFill>
                  <a:schemeClr val="bg1"/>
                </a:solidFill>
              </a:rPr>
              <a:t>Bao</a:t>
            </a:r>
            <a:r>
              <a:rPr lang="en-US" altLang="zh-CN" dirty="0" smtClean="0">
                <a:solidFill>
                  <a:schemeClr val="bg1"/>
                </a:solidFill>
              </a:rPr>
              <a:t> Time: JAN/2015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hlinkClick r:id="rId2" action="ppaction://hlinksldjump"/>
          </p:cNvPr>
          <p:cNvSpPr txBox="1"/>
          <p:nvPr/>
        </p:nvSpPr>
        <p:spPr>
          <a:xfrm>
            <a:off x="11359406" y="63568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Back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94" y="2255537"/>
            <a:ext cx="449563" cy="44956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28" y="2255537"/>
            <a:ext cx="449563" cy="44956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256" y="2255536"/>
            <a:ext cx="449563" cy="44956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0132" y="2242421"/>
            <a:ext cx="424497" cy="424497"/>
          </a:xfrm>
          <a:prstGeom prst="rect">
            <a:avLst/>
          </a:prstGeom>
        </p:spPr>
      </p:pic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3378104" y="2210317"/>
            <a:ext cx="540000" cy="540000"/>
            <a:chOff x="6427116" y="-259262"/>
            <a:chExt cx="6545425" cy="654542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116" y="-259262"/>
              <a:ext cx="6545425" cy="6545425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98" t="12868" r="30044" b="64514"/>
            <a:stretch/>
          </p:blipFill>
          <p:spPr>
            <a:xfrm>
              <a:off x="8379027" y="596820"/>
              <a:ext cx="2641601" cy="1480457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81" t="35701" r="70675" b="35693"/>
            <a:stretch/>
          </p:blipFill>
          <p:spPr>
            <a:xfrm>
              <a:off x="7670054" y="2077277"/>
              <a:ext cx="696685" cy="1872343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72" t="35551" r="20193" b="35843"/>
            <a:stretch/>
          </p:blipFill>
          <p:spPr>
            <a:xfrm>
              <a:off x="11116705" y="2077278"/>
              <a:ext cx="624114" cy="1872343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1210734" y="3386666"/>
            <a:ext cx="702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2. PPT Background</a:t>
            </a:r>
            <a:r>
              <a:rPr lang="en-US" altLang="zh-CN" dirty="0">
                <a:solidFill>
                  <a:schemeClr val="bg1"/>
                </a:solidFill>
              </a:rPr>
              <a:t>:  “Warm gradients”  From :http://www.zcool.com.cn/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39861" y="3873499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Author: Pen’s world Time: Sep/2016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13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04241" y="2068418"/>
            <a:ext cx="10696949" cy="3785652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Quick Review About E-classroom sys: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1.Web based system. (Do not need to consider Cross-platform issues)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2.Using html5+JSP(SSH-Struts-Spring-Hibernate)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3.Prove basic support to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Students&amp;Teachers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about enroll courses&amp; manage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What’s new in this iteration: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1. Finish most parts of the webpage design(using Html5)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2. Fix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compatibility issues when using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to browse the website</a:t>
            </a:r>
          </a:p>
          <a:p>
            <a:pPr algn="just">
              <a:lnSpc>
                <a:spcPct val="150000"/>
              </a:lnSpc>
            </a:pPr>
            <a:endParaRPr 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065" y="283263"/>
            <a:ext cx="2313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491313" y="3108710"/>
            <a:ext cx="648000" cy="468000"/>
            <a:chOff x="5481510" y="1669774"/>
            <a:chExt cx="3485322" cy="230186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组合 19"/>
          <p:cNvGrpSpPr/>
          <p:nvPr/>
        </p:nvGrpSpPr>
        <p:grpSpPr>
          <a:xfrm flipH="1" flipV="1">
            <a:off x="5470584" y="3108710"/>
            <a:ext cx="648000" cy="468000"/>
            <a:chOff x="5481510" y="1669774"/>
            <a:chExt cx="3485322" cy="230186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3477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9 -0.07477 L 0.44922 -0.16412 " pathEditMode="relative" rAng="0" ptsTypes="AA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-446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0.21829 L -0.39049 0.34259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45" y="620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76799" y="1752738"/>
            <a:ext cx="6320795" cy="3858419"/>
            <a:chOff x="3388855" y="1752738"/>
            <a:chExt cx="5476357" cy="3588010"/>
          </a:xfrm>
        </p:grpSpPr>
        <p:sp>
          <p:nvSpPr>
            <p:cNvPr id="9" name="矩形 8"/>
            <p:cNvSpPr/>
            <p:nvPr/>
          </p:nvSpPr>
          <p:spPr>
            <a:xfrm>
              <a:off x="4924357" y="1752738"/>
              <a:ext cx="3940855" cy="358801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>
              <a:off x="3388855" y="1752738"/>
              <a:ext cx="1535502" cy="3588010"/>
            </a:xfrm>
            <a:prstGeom prst="triangle">
              <a:avLst>
                <a:gd name="adj" fmla="val 10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67612" y="1730692"/>
            <a:ext cx="4931856" cy="3858420"/>
            <a:chOff x="1467612" y="1730692"/>
            <a:chExt cx="4931856" cy="3858420"/>
          </a:xfrm>
        </p:grpSpPr>
        <p:grpSp>
          <p:nvGrpSpPr>
            <p:cNvPr id="16" name="组合 15"/>
            <p:cNvGrpSpPr/>
            <p:nvPr/>
          </p:nvGrpSpPr>
          <p:grpSpPr>
            <a:xfrm flipH="1" flipV="1">
              <a:off x="1467612" y="1730692"/>
              <a:ext cx="4931856" cy="3858420"/>
              <a:chOff x="2713855" y="1752739"/>
              <a:chExt cx="6151357" cy="358801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924357" y="1752740"/>
                <a:ext cx="3940855" cy="3588010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>
                <a:off x="2713855" y="1752739"/>
                <a:ext cx="2210502" cy="3588010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TextBox 16"/>
            <p:cNvSpPr txBox="1">
              <a:spLocks noChangeArrowheads="1"/>
            </p:cNvSpPr>
            <p:nvPr/>
          </p:nvSpPr>
          <p:spPr bwMode="auto">
            <a:xfrm>
              <a:off x="2737068" y="3062665"/>
              <a:ext cx="170369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 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6871157" y="3058077"/>
            <a:ext cx="3678437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921" y="4270651"/>
            <a:ext cx="4450909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6"/>
          <p:cNvSpPr txBox="1">
            <a:spLocks noChangeArrowheads="1"/>
          </p:cNvSpPr>
          <p:nvPr/>
        </p:nvSpPr>
        <p:spPr bwMode="auto">
          <a:xfrm>
            <a:off x="6399468" y="2038536"/>
            <a:ext cx="7088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16"/>
          <p:cNvSpPr txBox="1">
            <a:spLocks noChangeArrowheads="1"/>
          </p:cNvSpPr>
          <p:nvPr/>
        </p:nvSpPr>
        <p:spPr bwMode="auto">
          <a:xfrm>
            <a:off x="5838166" y="3254988"/>
            <a:ext cx="7088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16"/>
          <p:cNvSpPr txBox="1">
            <a:spLocks noChangeArrowheads="1"/>
          </p:cNvSpPr>
          <p:nvPr/>
        </p:nvSpPr>
        <p:spPr bwMode="auto">
          <a:xfrm>
            <a:off x="5408504" y="4467264"/>
            <a:ext cx="7088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7210373" y="2238030"/>
            <a:ext cx="3772263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Share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some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interesting points when we develop this system.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6281515" y="4675966"/>
            <a:ext cx="3772263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Conclusion &amp; Next step</a:t>
            </a:r>
            <a:endParaRPr lang="zh-CN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6855462" y="3352126"/>
            <a:ext cx="3772263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Share the website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9065" y="283263"/>
            <a:ext cx="1561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 flipH="1" flipV="1">
            <a:off x="5961133" y="3277302"/>
            <a:ext cx="648000" cy="468000"/>
            <a:chOff x="5481510" y="1669774"/>
            <a:chExt cx="3485322" cy="2301860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972146" y="3260854"/>
            <a:ext cx="648000" cy="468000"/>
            <a:chOff x="5481510" y="1669774"/>
            <a:chExt cx="3485322" cy="230186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TextBox 16"/>
          <p:cNvSpPr txBox="1">
            <a:spLocks noChangeArrowheads="1"/>
          </p:cNvSpPr>
          <p:nvPr/>
        </p:nvSpPr>
        <p:spPr bwMode="auto">
          <a:xfrm>
            <a:off x="2216572" y="3608986"/>
            <a:ext cx="31919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 this presentation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88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37552 -0.22384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76" y="-1120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00186 L -0.37096 0.2706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1361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4" grpId="0"/>
      <p:bldP spid="37" grpId="0"/>
      <p:bldP spid="38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hlinkClick r:id="rId2" action="ppaction://hlinksldjump"/>
          </p:cNvPr>
          <p:cNvSpPr/>
          <p:nvPr/>
        </p:nvSpPr>
        <p:spPr>
          <a:xfrm>
            <a:off x="1692317" y="1578043"/>
            <a:ext cx="2655887" cy="433280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2151033" y="2623134"/>
            <a:ext cx="1765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Integration JSP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 html5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091619" y="3238017"/>
            <a:ext cx="1887621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061633" y="3577813"/>
            <a:ext cx="191760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Nested the div class into the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pages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>
            <a:hlinkClick r:id="rId3" action="ppaction://hlinksldjump"/>
          </p:cNvPr>
          <p:cNvSpPr/>
          <p:nvPr/>
        </p:nvSpPr>
        <p:spPr>
          <a:xfrm>
            <a:off x="4389697" y="1578043"/>
            <a:ext cx="2655887" cy="433280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88999" y="3238017"/>
            <a:ext cx="1887621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4670627" y="3577813"/>
            <a:ext cx="1692073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Add images with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Different kinds of 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Pixels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Create links for different devices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>
            <a:hlinkClick r:id="rId4" action="ppaction://hlinksldjump"/>
          </p:cNvPr>
          <p:cNvSpPr/>
          <p:nvPr/>
        </p:nvSpPr>
        <p:spPr>
          <a:xfrm>
            <a:off x="7087077" y="1578043"/>
            <a:ext cx="2655887" cy="433280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7486379" y="3238017"/>
            <a:ext cx="1887621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7387167" y="3577813"/>
            <a:ext cx="198683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Save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Key-value pair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Into cookie</a:t>
            </a:r>
          </a:p>
          <a:p>
            <a:pPr algn="just"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260" y="1849137"/>
            <a:ext cx="648000" cy="648000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728" y="1849137"/>
            <a:ext cx="648000" cy="648000"/>
          </a:xfrm>
          <a:prstGeom prst="rect">
            <a:avLst/>
          </a:prstGeom>
        </p:spPr>
      </p:pic>
      <p:sp>
        <p:nvSpPr>
          <p:cNvPr id="57" name="TextBox 16"/>
          <p:cNvSpPr txBox="1">
            <a:spLocks noChangeArrowheads="1"/>
          </p:cNvSpPr>
          <p:nvPr/>
        </p:nvSpPr>
        <p:spPr bwMode="auto">
          <a:xfrm>
            <a:off x="4856567" y="2631884"/>
            <a:ext cx="19248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Compatibility            issues in iOS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189" y="1849137"/>
            <a:ext cx="648000" cy="648000"/>
          </a:xfrm>
          <a:prstGeom prst="rect">
            <a:avLst/>
          </a:prstGeom>
        </p:spPr>
      </p:pic>
      <p:sp>
        <p:nvSpPr>
          <p:cNvPr id="59" name="TextBox 16"/>
          <p:cNvSpPr txBox="1">
            <a:spLocks noChangeArrowheads="1"/>
          </p:cNvSpPr>
          <p:nvPr/>
        </p:nvSpPr>
        <p:spPr bwMode="auto">
          <a:xfrm>
            <a:off x="7731051" y="2623134"/>
            <a:ext cx="17658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Auto login 2</a:t>
            </a:r>
            <a:r>
              <a:rPr lang="en-US" altLang="zh-CN" sz="20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Edition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69065" y="283263"/>
            <a:ext cx="31839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Interesting Points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 flipH="1" flipV="1">
            <a:off x="4022626" y="3445020"/>
            <a:ext cx="648000" cy="468000"/>
            <a:chOff x="5481510" y="1669774"/>
            <a:chExt cx="3485322" cy="230186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4022626" y="3448742"/>
            <a:ext cx="648000" cy="468000"/>
            <a:chOff x="5481510" y="1669774"/>
            <a:chExt cx="3485322" cy="230186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038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41576 -0.272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81" y="-1361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86 -0.00833 L -0.19333 0.29484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9" y="151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  <p:bldP spid="17" grpId="0"/>
      <p:bldP spid="24" grpId="0" animBg="1"/>
      <p:bldP spid="34" grpId="0"/>
      <p:bldP spid="35" grpId="0" animBg="1"/>
      <p:bldP spid="37" grpId="0"/>
      <p:bldP spid="57" grpId="0"/>
      <p:bldP spid="59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69065" y="283263"/>
            <a:ext cx="1768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QR-Code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 flipH="1">
            <a:off x="5663835" y="3225060"/>
            <a:ext cx="648000" cy="468000"/>
            <a:chOff x="5481510" y="1669774"/>
            <a:chExt cx="3485322" cy="230186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组合 53"/>
          <p:cNvGrpSpPr/>
          <p:nvPr/>
        </p:nvGrpSpPr>
        <p:grpSpPr>
          <a:xfrm flipV="1">
            <a:off x="5654160" y="3226648"/>
            <a:ext cx="648000" cy="468000"/>
            <a:chOff x="5481510" y="1669774"/>
            <a:chExt cx="3485322" cy="2301860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67" y="1256056"/>
            <a:ext cx="3701034" cy="376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84155" y="5901273"/>
            <a:ext cx="4049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http://exdn.v084.10000net.cn/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9591951" y="700101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Citation Page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8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796 -0.02269 L -0.1586 -0.30209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28" y="-1398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82 -0.12384 L 0.12956 0.21042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8" y="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23675" y="2414955"/>
            <a:ext cx="4344651" cy="202809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4981239" y="3092295"/>
            <a:ext cx="22295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 flipV="1">
            <a:off x="6501846" y="3384683"/>
            <a:ext cx="648000" cy="264715"/>
            <a:chOff x="5481510" y="1740050"/>
            <a:chExt cx="3485322" cy="130200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889983" y="1742711"/>
              <a:ext cx="0" cy="129934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5042153" y="3119968"/>
            <a:ext cx="648000" cy="264715"/>
            <a:chOff x="5481510" y="1740050"/>
            <a:chExt cx="3485322" cy="130200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889983" y="1742711"/>
              <a:ext cx="0" cy="129934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0079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25 0.02037 L 0.10573 0.12639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5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17 -0.0081 L -0.10768 -0.1136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5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>
            <a:spLocks noChangeAspect="1"/>
          </p:cNvSpPr>
          <p:nvPr/>
        </p:nvSpPr>
        <p:spPr>
          <a:xfrm>
            <a:off x="3653104" y="2044489"/>
            <a:ext cx="1800000" cy="1800000"/>
          </a:xfrm>
          <a:prstGeom prst="donut">
            <a:avLst>
              <a:gd name="adj" fmla="val 9946"/>
            </a:avLst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 rot="8100000" flipH="1">
            <a:off x="4524439" y="3844489"/>
            <a:ext cx="2763665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空心弧 8"/>
          <p:cNvSpPr>
            <a:spLocks noChangeAspect="1"/>
          </p:cNvSpPr>
          <p:nvPr/>
        </p:nvSpPr>
        <p:spPr>
          <a:xfrm rot="7773909">
            <a:off x="3653104" y="2044489"/>
            <a:ext cx="1800000" cy="1800000"/>
          </a:xfrm>
          <a:prstGeom prst="blockArc">
            <a:avLst>
              <a:gd name="adj1" fmla="val 8206136"/>
              <a:gd name="adj2" fmla="val 0"/>
              <a:gd name="adj3" fmla="val 1048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同心圆 29"/>
          <p:cNvSpPr>
            <a:spLocks noChangeAspect="1"/>
          </p:cNvSpPr>
          <p:nvPr/>
        </p:nvSpPr>
        <p:spPr>
          <a:xfrm>
            <a:off x="6679330" y="3691860"/>
            <a:ext cx="1800000" cy="1800000"/>
          </a:xfrm>
          <a:prstGeom prst="donut">
            <a:avLst>
              <a:gd name="adj" fmla="val 9946"/>
            </a:avLst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空心弧 30"/>
          <p:cNvSpPr>
            <a:spLocks noChangeAspect="1"/>
          </p:cNvSpPr>
          <p:nvPr/>
        </p:nvSpPr>
        <p:spPr>
          <a:xfrm rot="3002061">
            <a:off x="6679330" y="3691860"/>
            <a:ext cx="1800000" cy="1800000"/>
          </a:xfrm>
          <a:prstGeom prst="blockArc">
            <a:avLst>
              <a:gd name="adj1" fmla="val 12867286"/>
              <a:gd name="adj2" fmla="val 447869"/>
              <a:gd name="adj3" fmla="val 102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639073" y="2044489"/>
            <a:ext cx="3054018" cy="1800000"/>
          </a:xfrm>
          <a:custGeom>
            <a:avLst/>
            <a:gdLst>
              <a:gd name="connsiteX0" fmla="*/ 0 w 3054018"/>
              <a:gd name="connsiteY0" fmla="*/ 0 h 1800000"/>
              <a:gd name="connsiteX1" fmla="*/ 3023873 w 3054018"/>
              <a:gd name="connsiteY1" fmla="*/ 0 h 1800000"/>
              <a:gd name="connsiteX2" fmla="*/ 2947183 w 3054018"/>
              <a:gd name="connsiteY2" fmla="*/ 84381 h 1800000"/>
              <a:gd name="connsiteX3" fmla="*/ 2659460 w 3054018"/>
              <a:gd name="connsiteY3" fmla="*/ 885858 h 1800000"/>
              <a:gd name="connsiteX4" fmla="*/ 3028505 w 3054018"/>
              <a:gd name="connsiteY4" fmla="*/ 1776813 h 1800000"/>
              <a:gd name="connsiteX5" fmla="*/ 3054018 w 3054018"/>
              <a:gd name="connsiteY5" fmla="*/ 1800000 h 1800000"/>
              <a:gd name="connsiteX6" fmla="*/ 0 w 3054018"/>
              <a:gd name="connsiteY6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4018" h="1800000">
                <a:moveTo>
                  <a:pt x="0" y="0"/>
                </a:moveTo>
                <a:lnTo>
                  <a:pt x="3023873" y="0"/>
                </a:lnTo>
                <a:lnTo>
                  <a:pt x="2947183" y="84381"/>
                </a:lnTo>
                <a:cubicBezTo>
                  <a:pt x="2767436" y="302183"/>
                  <a:pt x="2659460" y="581411"/>
                  <a:pt x="2659460" y="885858"/>
                </a:cubicBezTo>
                <a:cubicBezTo>
                  <a:pt x="2659460" y="1233798"/>
                  <a:pt x="2800490" y="1548798"/>
                  <a:pt x="3028505" y="1776813"/>
                </a:cubicBezTo>
                <a:lnTo>
                  <a:pt x="3054018" y="1800000"/>
                </a:lnTo>
                <a:lnTo>
                  <a:pt x="0" y="180000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TextBox 16"/>
          <p:cNvSpPr txBox="1">
            <a:spLocks noChangeArrowheads="1"/>
          </p:cNvSpPr>
          <p:nvPr/>
        </p:nvSpPr>
        <p:spPr bwMode="auto">
          <a:xfrm>
            <a:off x="1033587" y="2220101"/>
            <a:ext cx="12254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3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0%</a:t>
            </a:r>
            <a:endParaRPr lang="zh-CN" altLang="en-US" sz="3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16"/>
          <p:cNvSpPr txBox="1">
            <a:spLocks noChangeArrowheads="1"/>
          </p:cNvSpPr>
          <p:nvPr/>
        </p:nvSpPr>
        <p:spPr bwMode="auto">
          <a:xfrm>
            <a:off x="1481151" y="2903988"/>
            <a:ext cx="1763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 problem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16"/>
          <p:cNvSpPr txBox="1">
            <a:spLocks noChangeArrowheads="1"/>
          </p:cNvSpPr>
          <p:nvPr/>
        </p:nvSpPr>
        <p:spPr bwMode="auto">
          <a:xfrm>
            <a:off x="1367359" y="3234075"/>
            <a:ext cx="20743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display normal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任意多边形 44">
            <a:hlinkClick r:id="rId2" action="ppaction://hlinksldjump"/>
          </p:cNvPr>
          <p:cNvSpPr/>
          <p:nvPr/>
        </p:nvSpPr>
        <p:spPr>
          <a:xfrm flipH="1">
            <a:off x="8412557" y="3707626"/>
            <a:ext cx="3054018" cy="1800000"/>
          </a:xfrm>
          <a:custGeom>
            <a:avLst/>
            <a:gdLst>
              <a:gd name="connsiteX0" fmla="*/ 0 w 3054018"/>
              <a:gd name="connsiteY0" fmla="*/ 0 h 1800000"/>
              <a:gd name="connsiteX1" fmla="*/ 3023873 w 3054018"/>
              <a:gd name="connsiteY1" fmla="*/ 0 h 1800000"/>
              <a:gd name="connsiteX2" fmla="*/ 2947183 w 3054018"/>
              <a:gd name="connsiteY2" fmla="*/ 84381 h 1800000"/>
              <a:gd name="connsiteX3" fmla="*/ 2659460 w 3054018"/>
              <a:gd name="connsiteY3" fmla="*/ 885858 h 1800000"/>
              <a:gd name="connsiteX4" fmla="*/ 3028505 w 3054018"/>
              <a:gd name="connsiteY4" fmla="*/ 1776813 h 1800000"/>
              <a:gd name="connsiteX5" fmla="*/ 3054018 w 3054018"/>
              <a:gd name="connsiteY5" fmla="*/ 1800000 h 1800000"/>
              <a:gd name="connsiteX6" fmla="*/ 0 w 3054018"/>
              <a:gd name="connsiteY6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4018" h="1800000">
                <a:moveTo>
                  <a:pt x="0" y="0"/>
                </a:moveTo>
                <a:lnTo>
                  <a:pt x="3023873" y="0"/>
                </a:lnTo>
                <a:lnTo>
                  <a:pt x="2947183" y="84381"/>
                </a:lnTo>
                <a:cubicBezTo>
                  <a:pt x="2767436" y="302183"/>
                  <a:pt x="2659460" y="581411"/>
                  <a:pt x="2659460" y="885858"/>
                </a:cubicBezTo>
                <a:cubicBezTo>
                  <a:pt x="2659460" y="1233798"/>
                  <a:pt x="2800490" y="1548798"/>
                  <a:pt x="3028505" y="1776813"/>
                </a:cubicBezTo>
                <a:lnTo>
                  <a:pt x="3054018" y="1800000"/>
                </a:lnTo>
                <a:lnTo>
                  <a:pt x="0" y="180000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TextBox 16"/>
          <p:cNvSpPr txBox="1">
            <a:spLocks noChangeArrowheads="1"/>
          </p:cNvSpPr>
          <p:nvPr/>
        </p:nvSpPr>
        <p:spPr bwMode="auto">
          <a:xfrm>
            <a:off x="10400757" y="4884914"/>
            <a:ext cx="1051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40%</a:t>
            </a:r>
            <a:endParaRPr lang="zh-CN" altLang="en-US" sz="3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16"/>
          <p:cNvSpPr txBox="1">
            <a:spLocks noChangeArrowheads="1"/>
          </p:cNvSpPr>
          <p:nvPr/>
        </p:nvSpPr>
        <p:spPr bwMode="auto">
          <a:xfrm>
            <a:off x="8944417" y="4050794"/>
            <a:ext cx="22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Some .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png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images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16"/>
          <p:cNvSpPr txBox="1">
            <a:spLocks noChangeArrowheads="1"/>
          </p:cNvSpPr>
          <p:nvPr/>
        </p:nvSpPr>
        <p:spPr bwMode="auto">
          <a:xfrm>
            <a:off x="8708166" y="4452261"/>
            <a:ext cx="40561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Can not display properly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330" y="4137627"/>
            <a:ext cx="900000" cy="900000"/>
          </a:xfrm>
          <a:prstGeom prst="rect">
            <a:avLst/>
          </a:prstGeom>
        </p:spPr>
      </p:pic>
      <p:grpSp>
        <p:nvGrpSpPr>
          <p:cNvPr id="57" name="组合 56"/>
          <p:cNvGrpSpPr>
            <a:grpSpLocks noChangeAspect="1"/>
          </p:cNvGrpSpPr>
          <p:nvPr/>
        </p:nvGrpSpPr>
        <p:grpSpPr>
          <a:xfrm>
            <a:off x="4013104" y="2415350"/>
            <a:ext cx="1080000" cy="1080000"/>
            <a:chOff x="6427116" y="-259262"/>
            <a:chExt cx="6545425" cy="6545425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116" y="-259262"/>
              <a:ext cx="6545425" cy="6545425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98" t="12868" r="30044" b="64514"/>
            <a:stretch/>
          </p:blipFill>
          <p:spPr>
            <a:xfrm>
              <a:off x="8379027" y="596820"/>
              <a:ext cx="2641601" cy="148045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81" t="35701" r="70675" b="35693"/>
            <a:stretch/>
          </p:blipFill>
          <p:spPr>
            <a:xfrm>
              <a:off x="7670054" y="2077277"/>
              <a:ext cx="696685" cy="1872343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72" t="35551" r="20193" b="35843"/>
            <a:stretch/>
          </p:blipFill>
          <p:spPr>
            <a:xfrm>
              <a:off x="11116705" y="2077278"/>
              <a:ext cx="624114" cy="1872343"/>
            </a:xfrm>
            <a:prstGeom prst="rect">
              <a:avLst/>
            </a:prstGeom>
          </p:spPr>
        </p:pic>
      </p:grpSp>
      <p:sp>
        <p:nvSpPr>
          <p:cNvPr id="62" name="矩形 61"/>
          <p:cNvSpPr/>
          <p:nvPr/>
        </p:nvSpPr>
        <p:spPr>
          <a:xfrm>
            <a:off x="169065" y="283263"/>
            <a:ext cx="4724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Compatibility for two main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platfrom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 flipH="1">
            <a:off x="5551630" y="3610489"/>
            <a:ext cx="648000" cy="468000"/>
            <a:chOff x="5481510" y="1669774"/>
            <a:chExt cx="3485322" cy="2301860"/>
          </a:xfrm>
        </p:grpSpPr>
        <p:cxnSp>
          <p:nvCxnSpPr>
            <p:cNvPr id="64" name="直接连接符 63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6" name="组合 65"/>
          <p:cNvGrpSpPr/>
          <p:nvPr/>
        </p:nvGrpSpPr>
        <p:grpSpPr>
          <a:xfrm flipV="1">
            <a:off x="5560717" y="3624777"/>
            <a:ext cx="648000" cy="468000"/>
            <a:chOff x="5481510" y="1669774"/>
            <a:chExt cx="3485322" cy="230186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488367" y="6381191"/>
            <a:ext cx="763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According to Survey from: http</a:t>
            </a:r>
            <a:r>
              <a:rPr lang="en-US" altLang="zh-CN" dirty="0">
                <a:solidFill>
                  <a:schemeClr val="bg1"/>
                </a:solidFill>
              </a:rPr>
              <a:t>://</a:t>
            </a:r>
            <a:r>
              <a:rPr lang="en-US" altLang="zh-CN" dirty="0" smtClean="0">
                <a:solidFill>
                  <a:schemeClr val="bg1"/>
                </a:solidFill>
              </a:rPr>
              <a:t>www.businessinsider.com/smartphone-survey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TextBox 16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1104034" y="6045725"/>
            <a:ext cx="9101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62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43138 0.20417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63" y="1020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-0.40273 -0.22801 " pathEditMode="relative" rAng="0" ptsTypes="AA">
                                      <p:cBhvr>
                                        <p:cTn id="1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3" y="-1141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30" grpId="0" animBg="1"/>
      <p:bldP spid="31" grpId="0" animBg="1"/>
      <p:bldP spid="38" grpId="0" animBg="1"/>
      <p:bldP spid="42" grpId="0"/>
      <p:bldP spid="43" grpId="0"/>
      <p:bldP spid="44" grpId="0"/>
      <p:bldP spid="45" grpId="0" animBg="1"/>
      <p:bldP spid="49" grpId="0"/>
      <p:bldP spid="50" grpId="0"/>
      <p:bldP spid="51" grpId="0"/>
      <p:bldP spid="62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271" y="3924211"/>
            <a:ext cx="5013325" cy="197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6168" y="1975392"/>
            <a:ext cx="308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For the icon that have problem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2472266" y="2408251"/>
            <a:ext cx="254000" cy="537559"/>
          </a:xfrm>
          <a:prstGeom prst="downArrow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8229623" y="3323125"/>
            <a:ext cx="254000" cy="537559"/>
          </a:xfrm>
          <a:prstGeom prst="downArrow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453345" y="2831068"/>
            <a:ext cx="380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Add links for different kinds of </a:t>
            </a:r>
            <a:r>
              <a:rPr lang="en-US" altLang="zh-CN" dirty="0" err="1" smtClean="0">
                <a:solidFill>
                  <a:schemeClr val="bg1"/>
                </a:solidFill>
              </a:rPr>
              <a:t>iphones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06" y="3015734"/>
            <a:ext cx="2125663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1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104034" y="6045725"/>
            <a:ext cx="9101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49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下箭头 18"/>
          <p:cNvSpPr/>
          <p:nvPr/>
        </p:nvSpPr>
        <p:spPr>
          <a:xfrm>
            <a:off x="5707062" y="2011335"/>
            <a:ext cx="360892" cy="763782"/>
          </a:xfrm>
          <a:prstGeom prst="downArrow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104034" y="6045725"/>
            <a:ext cx="9101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017" y="852970"/>
            <a:ext cx="6258983" cy="952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017" y="2850078"/>
            <a:ext cx="6258983" cy="3564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04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>
            <a:alpha val="49804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FF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</TotalTime>
  <Words>327</Words>
  <Application>Microsoft Office PowerPoint</Application>
  <PresentationFormat>自定义</PresentationFormat>
  <Paragraphs>68</Paragraphs>
  <Slides>12</Slides>
  <Notes>0</Notes>
  <HiddenSlides>6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qianfang</dc:creator>
  <cp:lastModifiedBy>Real</cp:lastModifiedBy>
  <cp:revision>135</cp:revision>
  <dcterms:created xsi:type="dcterms:W3CDTF">2014-12-03T02:29:07Z</dcterms:created>
  <dcterms:modified xsi:type="dcterms:W3CDTF">2016-11-20T23:49:53Z</dcterms:modified>
</cp:coreProperties>
</file>