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1" r:id="rId4"/>
    <p:sldId id="260" r:id="rId5"/>
    <p:sldId id="273" r:id="rId6"/>
    <p:sldId id="272" r:id="rId7"/>
    <p:sldId id="264" r:id="rId8"/>
    <p:sldId id="283" r:id="rId9"/>
    <p:sldId id="262" r:id="rId10"/>
    <p:sldId id="282" r:id="rId11"/>
    <p:sldId id="265" r:id="rId12"/>
    <p:sldId id="280" r:id="rId13"/>
    <p:sldId id="276" r:id="rId14"/>
    <p:sldId id="266" r:id="rId15"/>
    <p:sldId id="277" r:id="rId16"/>
    <p:sldId id="279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5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BE5C-592C-4C8E-B3A4-51121F481E7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F7E7-C75C-44B2-B010-4B03B04BD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F7E7-C75C-44B2-B010-4B03B04BDA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9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475" y="-27384"/>
            <a:ext cx="10658976" cy="68963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75783" y="1196752"/>
            <a:ext cx="104955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Tmall</a:t>
            </a:r>
            <a:r>
              <a:rPr lang="en-US" altLang="zh-CN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Smartphone sells information analysis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2400" y="594928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Duo Zhang</a:t>
            </a:r>
          </a:p>
          <a:p>
            <a:r>
              <a:rPr lang="en-US" altLang="zh-CN" sz="2400" dirty="0" err="1"/>
              <a:t>Guanqi</a:t>
            </a:r>
            <a:r>
              <a:rPr lang="en-US" altLang="zh-CN" sz="2400" dirty="0"/>
              <a:t> Guo</a:t>
            </a:r>
          </a:p>
        </p:txBody>
      </p:sp>
    </p:spTree>
    <p:extLst>
      <p:ext uri="{BB962C8B-B14F-4D97-AF65-F5344CB8AC3E}">
        <p14:creationId xmlns:p14="http://schemas.microsoft.com/office/powerpoint/2010/main" val="25891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Classify and smooth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Price: five groups (Depends on the quantity: </a:t>
            </a:r>
          </a:p>
          <a:p>
            <a:pPr marL="0" indent="0">
              <a:buNone/>
            </a:pPr>
            <a:r>
              <a:rPr lang="en-US" altLang="zh-CN" sz="2400" dirty="0"/>
              <a:t>                   each group has around 200 values)</a:t>
            </a:r>
          </a:p>
          <a:p>
            <a:pPr marL="0" indent="0">
              <a:buNone/>
            </a:pPr>
            <a:r>
              <a:rPr lang="en-US" altLang="zh-CN" sz="2400" dirty="0"/>
              <a:t>       under 400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(about 50 dollars)----very low</a:t>
            </a:r>
          </a:p>
          <a:p>
            <a:pPr marL="0" indent="0">
              <a:buNone/>
            </a:pPr>
            <a:r>
              <a:rPr lang="en-US" altLang="zh-CN" sz="2400" dirty="0"/>
              <a:t>       from 400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to 750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(about 100 dollars)----low</a:t>
            </a:r>
          </a:p>
          <a:p>
            <a:pPr marL="0" indent="0">
              <a:buNone/>
            </a:pPr>
            <a:r>
              <a:rPr lang="en-US" altLang="zh-CN" sz="2400" dirty="0"/>
              <a:t>       from 750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to 1400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(about 200 dollars)----medium</a:t>
            </a:r>
          </a:p>
          <a:p>
            <a:pPr marL="0" indent="0">
              <a:buNone/>
            </a:pPr>
            <a:r>
              <a:rPr lang="en-US" altLang="zh-CN" sz="2400" dirty="0"/>
              <a:t>       from 1400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to 2400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(about 350 dollars)----high</a:t>
            </a:r>
          </a:p>
          <a:p>
            <a:pPr marL="0" indent="0">
              <a:buNone/>
            </a:pPr>
            <a:r>
              <a:rPr lang="en-US" altLang="zh-CN" sz="2400" dirty="0"/>
              <a:t>       above 2400 </a:t>
            </a:r>
            <a:r>
              <a:rPr lang="en-US" altLang="zh-CN" sz="2400" dirty="0" err="1"/>
              <a:t>yuan</a:t>
            </a:r>
            <a:r>
              <a:rPr lang="en-US" altLang="zh-CN" sz="2400" dirty="0"/>
              <a:t> ----very high</a:t>
            </a:r>
          </a:p>
        </p:txBody>
      </p:sp>
    </p:spTree>
    <p:extLst>
      <p:ext uri="{BB962C8B-B14F-4D97-AF65-F5344CB8AC3E}">
        <p14:creationId xmlns:p14="http://schemas.microsoft.com/office/powerpoint/2010/main" val="4102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Classify and smooth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Size: three groups (Depends on the value of number)</a:t>
            </a:r>
          </a:p>
          <a:p>
            <a:pPr marL="0" indent="0">
              <a:buNone/>
            </a:pPr>
            <a:r>
              <a:rPr lang="en-US" altLang="zh-CN" sz="2400" dirty="0"/>
              <a:t>       under 4.3 inch----small</a:t>
            </a:r>
          </a:p>
          <a:p>
            <a:pPr marL="0" indent="0">
              <a:buNone/>
            </a:pPr>
            <a:r>
              <a:rPr lang="en-US" altLang="zh-CN" sz="2400" dirty="0"/>
              <a:t>       from 4.3 inch to 5.0 inch----medium</a:t>
            </a:r>
          </a:p>
          <a:p>
            <a:pPr marL="0" indent="0">
              <a:buNone/>
            </a:pPr>
            <a:r>
              <a:rPr lang="en-US" altLang="zh-CN" sz="2400" dirty="0"/>
              <a:t>       above 5.0 inch----big</a:t>
            </a:r>
          </a:p>
          <a:p>
            <a:r>
              <a:rPr lang="en-US" altLang="zh-CN" sz="2400" dirty="0"/>
              <a:t>Ram: four groups (Depends on the value of number)</a:t>
            </a:r>
          </a:p>
          <a:p>
            <a:pPr marL="0" indent="0">
              <a:buNone/>
            </a:pPr>
            <a:r>
              <a:rPr lang="en-US" altLang="zh-CN" sz="2400" dirty="0"/>
              <a:t>       under 1MB----small</a:t>
            </a:r>
          </a:p>
          <a:p>
            <a:pPr marL="0" indent="0">
              <a:buNone/>
            </a:pPr>
            <a:r>
              <a:rPr lang="en-US" altLang="zh-CN" sz="2400" dirty="0"/>
              <a:t>       from 1MB to 1GB (not include 1GB)---- medium</a:t>
            </a:r>
          </a:p>
          <a:p>
            <a:pPr marL="0" indent="0">
              <a:buNone/>
            </a:pPr>
            <a:r>
              <a:rPr lang="en-US" altLang="zh-CN" sz="2400" dirty="0"/>
              <a:t>       from 1GB to 3GB (not include 3GB)----large</a:t>
            </a:r>
          </a:p>
          <a:p>
            <a:pPr marL="0" indent="0">
              <a:buNone/>
            </a:pPr>
            <a:r>
              <a:rPr lang="en-US" altLang="zh-CN" sz="2400" dirty="0"/>
              <a:t>       above 3GB----very large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7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Weka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80761"/>
            <a:ext cx="3096344" cy="31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58" y="1412776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using </a:t>
            </a:r>
            <a:r>
              <a:rPr lang="en-US" altLang="zh-CN" dirty="0" err="1"/>
              <a:t>Weka</a:t>
            </a:r>
            <a:r>
              <a:rPr lang="en-US" altLang="zh-CN" dirty="0"/>
              <a:t>:  change the value type to numeric and </a:t>
            </a:r>
            <a:r>
              <a:rPr lang="en-US" altLang="zh-CN" dirty="0" err="1"/>
              <a:t>norminal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4048" y="4368993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319948"/>
            <a:ext cx="3096346" cy="322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60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Weka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2880320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58" y="1412776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J48 (C4.5) to calculate if the value after smoothed is effective. 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2880320" cy="338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4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Weka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7" y="1915779"/>
            <a:ext cx="7430789" cy="431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58" y="1412776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J48 (C4.5) to calculate if the value after smoothed is effective.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63888" y="3717032"/>
            <a:ext cx="50405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9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Weka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58" y="2081237"/>
            <a:ext cx="427655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58" y="1484784"/>
            <a:ext cx="684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InfoGain</a:t>
            </a:r>
            <a:r>
              <a:rPr lang="en-US" altLang="zh-CN" dirty="0"/>
              <a:t> method to find the related attributes to the price.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9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Weka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4392488" cy="33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58" y="1484784"/>
            <a:ext cx="684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InfoGain</a:t>
            </a:r>
            <a:r>
              <a:rPr lang="en-US" altLang="zh-CN" dirty="0"/>
              <a:t> method to find the related attributes to the price.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36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Weka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6" y="2060848"/>
            <a:ext cx="6553200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9992" y="357301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Have more than one value in a cell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58" y="1484784"/>
            <a:ext cx="67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dirty="0" err="1"/>
              <a:t>InfoGain</a:t>
            </a:r>
            <a:r>
              <a:rPr lang="en-US" altLang="zh-CN" dirty="0"/>
              <a:t> method to find the related attributes to the price.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18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After processing the data by using </a:t>
            </a:r>
            <a:r>
              <a:rPr lang="en-US" altLang="zh-CN" sz="2400" dirty="0" err="1"/>
              <a:t>Weka</a:t>
            </a:r>
            <a:r>
              <a:rPr lang="en-US" altLang="zh-CN" sz="2400" dirty="0"/>
              <a:t>, we find: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Screen Resolution is most related attribute to the price except the brand.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Price does not have much relationship with popular value and monthly sale.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 some one want to buy a smartphone which has a high cost performance, he should choose brands carefully.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57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7704" y="2348880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Thank you 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1289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Tian</a:t>
            </a:r>
            <a:r>
              <a:rPr lang="en-US" altLang="zh-CN" sz="2400" dirty="0"/>
              <a:t> Mao: </a:t>
            </a:r>
            <a:r>
              <a:rPr lang="en-US" altLang="zh-CN" sz="2400" dirty="0" err="1"/>
              <a:t>Tmail</a:t>
            </a:r>
            <a:r>
              <a:rPr lang="en-US" altLang="zh-CN" sz="2400" dirty="0"/>
              <a:t>, an </a:t>
            </a:r>
            <a:r>
              <a:rPr lang="en-US" altLang="zh-CN" sz="2400" dirty="0" err="1"/>
              <a:t>offical</a:t>
            </a:r>
            <a:r>
              <a:rPr lang="en-US" altLang="zh-CN" sz="2400" dirty="0"/>
              <a:t> online store of </a:t>
            </a:r>
            <a:r>
              <a:rPr lang="en-US" altLang="zh-CN" sz="2400" dirty="0" err="1"/>
              <a:t>Taobao</a:t>
            </a:r>
            <a:r>
              <a:rPr lang="en-US" altLang="zh-CN" sz="2400" dirty="0"/>
              <a:t>, like Amazon Prime.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Taobao</a:t>
            </a:r>
            <a:r>
              <a:rPr lang="en-US" altLang="zh-CN" sz="2400" dirty="0"/>
              <a:t>: The most popular online trading platform in China.</a:t>
            </a:r>
          </a:p>
          <a:p>
            <a:endParaRPr lang="en-US" altLang="zh-CN" sz="2400" dirty="0"/>
          </a:p>
          <a:p>
            <a:r>
              <a:rPr lang="en-US" altLang="zh-CN" sz="2400" dirty="0"/>
              <a:t>Data: credible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3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Find the most related attribute to the price.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Find the relationship between popular value, price, and monthly sale.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 people want to buy a smartphone with some situations, predict how much they will spend or which type of smartphones is the best choice.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93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348880"/>
            <a:ext cx="7727439" cy="2736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59" y="148478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mode of the brand to replace the missing values.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6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492896"/>
            <a:ext cx="8028384" cy="2520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59" y="148478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mode of the brand to replace the missing values.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58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2420888"/>
            <a:ext cx="7920880" cy="1080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58" y="1484784"/>
            <a:ext cx="61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other value of the brand to replace the missing values.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46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4" y="2636912"/>
            <a:ext cx="7200900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58" y="1484784"/>
            <a:ext cx="619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Change the size from millimeter to inch: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04048" y="1340768"/>
                <a:ext cx="3491880" cy="1273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128x90.3x9.3mm</a:t>
                </a:r>
                <a:endParaRPr lang="zh-CN" altLang="zh-CN" dirty="0"/>
              </a:p>
              <a:p>
                <a:r>
                  <a:rPr lang="en-US" altLang="zh-CN" dirty="0"/>
                  <a:t>123length*90width</a:t>
                </a:r>
                <a:endParaRPr lang="zh-CN" altLang="zh-CN" dirty="0"/>
              </a:p>
              <a:p>
                <a:r>
                  <a:rPr lang="en-US" altLang="zh-CN" dirty="0"/>
                  <a:t>diagonal=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123²</m:t>
                        </m:r>
                        <m:r>
                          <a:rPr lang="en-US" altLang="zh-CN">
                            <a:latin typeface="Cambria Math"/>
                          </a:rPr>
                          <m:t>+90²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zh-CN" dirty="0"/>
                  <a:t>≈</a:t>
                </a:r>
                <a:r>
                  <a:rPr lang="en-US" altLang="zh-CN" dirty="0"/>
                  <a:t>156.47 mm =6.14 inch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340768"/>
                <a:ext cx="3491880" cy="1273041"/>
              </a:xfrm>
              <a:prstGeom prst="rect">
                <a:avLst/>
              </a:prstGeom>
              <a:blipFill rotWithShape="1">
                <a:blip r:embed="rId4"/>
                <a:stretch>
                  <a:fillRect l="-1571" t="-2392" b="-6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8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Change the Screen Resolution from equation to value:</a:t>
            </a:r>
          </a:p>
          <a:p>
            <a:pPr marL="0" indent="0">
              <a:buNone/>
            </a:pPr>
            <a:r>
              <a:rPr lang="en-US" altLang="zh-CN" sz="2400" dirty="0"/>
              <a:t>      That means there are how many pixels on the unit area.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7207"/>
            <a:ext cx="4078235" cy="356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85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72" y="3999315"/>
            <a:ext cx="4572000" cy="28140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Color: gold, beach gold, sunset gold, glory gold, earl gold; </a:t>
            </a:r>
          </a:p>
          <a:p>
            <a:pPr marL="0" indent="0">
              <a:buNone/>
            </a:pPr>
            <a:r>
              <a:rPr lang="en-US" altLang="zh-CN" sz="2400" dirty="0"/>
              <a:t>                 all to gold;</a:t>
            </a:r>
          </a:p>
          <a:p>
            <a:r>
              <a:rPr lang="en-US" altLang="zh-CN" sz="2400" dirty="0"/>
              <a:t>SMARTISAN cell phone: Mouse, chestnut, </a:t>
            </a:r>
            <a:r>
              <a:rPr lang="en-US" altLang="zh-CN" sz="2400" dirty="0" err="1"/>
              <a:t>sapanwood</a:t>
            </a:r>
            <a:r>
              <a:rPr lang="en-US" altLang="zh-CN" sz="2400" dirty="0"/>
              <a:t>, pink (a kind of flower), withered grass, celadon china, bamboo tea, turtledove feather;</a:t>
            </a:r>
          </a:p>
          <a:p>
            <a:r>
              <a:rPr lang="en-US" altLang="zh-CN" sz="2400" dirty="0"/>
              <a:t> gray, red, pink, blue, brown, green, yellow, purple;</a:t>
            </a:r>
          </a:p>
        </p:txBody>
      </p:sp>
    </p:spTree>
    <p:extLst>
      <p:ext uri="{BB962C8B-B14F-4D97-AF65-F5344CB8AC3E}">
        <p14:creationId xmlns:p14="http://schemas.microsoft.com/office/powerpoint/2010/main" val="124270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542</Words>
  <Application>Microsoft Office PowerPoint</Application>
  <PresentationFormat>全屏显示(4:3)</PresentationFormat>
  <Paragraphs>79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Office 主题</vt:lpstr>
      <vt:lpstr>PowerPoint 演示文稿</vt:lpstr>
      <vt:lpstr>Translate</vt:lpstr>
      <vt:lpstr>Goals</vt:lpstr>
      <vt:lpstr>Preprocess</vt:lpstr>
      <vt:lpstr>Preprocess</vt:lpstr>
      <vt:lpstr>Preprocess</vt:lpstr>
      <vt:lpstr>Clean</vt:lpstr>
      <vt:lpstr>Clean</vt:lpstr>
      <vt:lpstr>Clean</vt:lpstr>
      <vt:lpstr>Classify and smooth</vt:lpstr>
      <vt:lpstr>Classify and smooth</vt:lpstr>
      <vt:lpstr>Weka</vt:lpstr>
      <vt:lpstr>Weka</vt:lpstr>
      <vt:lpstr>Weka</vt:lpstr>
      <vt:lpstr>Weka</vt:lpstr>
      <vt:lpstr>Weka</vt:lpstr>
      <vt:lpstr>Weka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Real</cp:lastModifiedBy>
  <cp:revision>77</cp:revision>
  <dcterms:created xsi:type="dcterms:W3CDTF">2016-05-01T18:57:08Z</dcterms:created>
  <dcterms:modified xsi:type="dcterms:W3CDTF">2018-06-05T14:32:31Z</dcterms:modified>
</cp:coreProperties>
</file>