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2163"/>
    <a:srgbClr val="D230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22" y="24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5DEC5F-6EEA-4223-B488-88585C7E5B25}"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B55FA-DA1D-4127-A11A-31B47632A8C8}" type="slidenum">
              <a:rPr lang="en-US" smtClean="0"/>
              <a:t>‹#›</a:t>
            </a:fld>
            <a:endParaRPr lang="en-US"/>
          </a:p>
        </p:txBody>
      </p:sp>
    </p:spTree>
    <p:extLst>
      <p:ext uri="{BB962C8B-B14F-4D97-AF65-F5344CB8AC3E}">
        <p14:creationId xmlns:p14="http://schemas.microsoft.com/office/powerpoint/2010/main" val="1999956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DEC5F-6EEA-4223-B488-88585C7E5B25}"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B55FA-DA1D-4127-A11A-31B47632A8C8}" type="slidenum">
              <a:rPr lang="en-US" smtClean="0"/>
              <a:t>‹#›</a:t>
            </a:fld>
            <a:endParaRPr lang="en-US"/>
          </a:p>
        </p:txBody>
      </p:sp>
    </p:spTree>
    <p:extLst>
      <p:ext uri="{BB962C8B-B14F-4D97-AF65-F5344CB8AC3E}">
        <p14:creationId xmlns:p14="http://schemas.microsoft.com/office/powerpoint/2010/main" val="2640524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DEC5F-6EEA-4223-B488-88585C7E5B25}"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B55FA-DA1D-4127-A11A-31B47632A8C8}" type="slidenum">
              <a:rPr lang="en-US" smtClean="0"/>
              <a:t>‹#›</a:t>
            </a:fld>
            <a:endParaRPr lang="en-US"/>
          </a:p>
        </p:txBody>
      </p:sp>
    </p:spTree>
    <p:extLst>
      <p:ext uri="{BB962C8B-B14F-4D97-AF65-F5344CB8AC3E}">
        <p14:creationId xmlns:p14="http://schemas.microsoft.com/office/powerpoint/2010/main" val="250431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5DEC5F-6EEA-4223-B488-88585C7E5B25}"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B55FA-DA1D-4127-A11A-31B47632A8C8}" type="slidenum">
              <a:rPr lang="en-US" smtClean="0"/>
              <a:t>‹#›</a:t>
            </a:fld>
            <a:endParaRPr lang="en-US"/>
          </a:p>
        </p:txBody>
      </p:sp>
    </p:spTree>
    <p:extLst>
      <p:ext uri="{BB962C8B-B14F-4D97-AF65-F5344CB8AC3E}">
        <p14:creationId xmlns:p14="http://schemas.microsoft.com/office/powerpoint/2010/main" val="433301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5DEC5F-6EEA-4223-B488-88585C7E5B25}"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CB55FA-DA1D-4127-A11A-31B47632A8C8}" type="slidenum">
              <a:rPr lang="en-US" smtClean="0"/>
              <a:t>‹#›</a:t>
            </a:fld>
            <a:endParaRPr lang="en-US"/>
          </a:p>
        </p:txBody>
      </p:sp>
    </p:spTree>
    <p:extLst>
      <p:ext uri="{BB962C8B-B14F-4D97-AF65-F5344CB8AC3E}">
        <p14:creationId xmlns:p14="http://schemas.microsoft.com/office/powerpoint/2010/main" val="962405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5DEC5F-6EEA-4223-B488-88585C7E5B25}"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B55FA-DA1D-4127-A11A-31B47632A8C8}" type="slidenum">
              <a:rPr lang="en-US" smtClean="0"/>
              <a:t>‹#›</a:t>
            </a:fld>
            <a:endParaRPr lang="en-US"/>
          </a:p>
        </p:txBody>
      </p:sp>
    </p:spTree>
    <p:extLst>
      <p:ext uri="{BB962C8B-B14F-4D97-AF65-F5344CB8AC3E}">
        <p14:creationId xmlns:p14="http://schemas.microsoft.com/office/powerpoint/2010/main" val="2018544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5DEC5F-6EEA-4223-B488-88585C7E5B25}" type="datetimeFigureOut">
              <a:rPr lang="en-US" smtClean="0"/>
              <a:t>11/16/2016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CB55FA-DA1D-4127-A11A-31B47632A8C8}" type="slidenum">
              <a:rPr lang="en-US" smtClean="0"/>
              <a:t>‹#›</a:t>
            </a:fld>
            <a:endParaRPr lang="en-US"/>
          </a:p>
        </p:txBody>
      </p:sp>
    </p:spTree>
    <p:extLst>
      <p:ext uri="{BB962C8B-B14F-4D97-AF65-F5344CB8AC3E}">
        <p14:creationId xmlns:p14="http://schemas.microsoft.com/office/powerpoint/2010/main" val="66928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5DEC5F-6EEA-4223-B488-88585C7E5B25}" type="datetimeFigureOut">
              <a:rPr lang="en-US" smtClean="0"/>
              <a:t>11/16/2016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CB55FA-DA1D-4127-A11A-31B47632A8C8}" type="slidenum">
              <a:rPr lang="en-US" smtClean="0"/>
              <a:t>‹#›</a:t>
            </a:fld>
            <a:endParaRPr lang="en-US"/>
          </a:p>
        </p:txBody>
      </p:sp>
    </p:spTree>
    <p:extLst>
      <p:ext uri="{BB962C8B-B14F-4D97-AF65-F5344CB8AC3E}">
        <p14:creationId xmlns:p14="http://schemas.microsoft.com/office/powerpoint/2010/main" val="3651520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DEC5F-6EEA-4223-B488-88585C7E5B25}" type="datetimeFigureOut">
              <a:rPr lang="en-US" smtClean="0"/>
              <a:t>11/16/2016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CB55FA-DA1D-4127-A11A-31B47632A8C8}" type="slidenum">
              <a:rPr lang="en-US" smtClean="0"/>
              <a:t>‹#›</a:t>
            </a:fld>
            <a:endParaRPr lang="en-US"/>
          </a:p>
        </p:txBody>
      </p:sp>
    </p:spTree>
    <p:extLst>
      <p:ext uri="{BB962C8B-B14F-4D97-AF65-F5344CB8AC3E}">
        <p14:creationId xmlns:p14="http://schemas.microsoft.com/office/powerpoint/2010/main" val="1279651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DEC5F-6EEA-4223-B488-88585C7E5B25}"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B55FA-DA1D-4127-A11A-31B47632A8C8}" type="slidenum">
              <a:rPr lang="en-US" smtClean="0"/>
              <a:t>‹#›</a:t>
            </a:fld>
            <a:endParaRPr lang="en-US"/>
          </a:p>
        </p:txBody>
      </p:sp>
    </p:spTree>
    <p:extLst>
      <p:ext uri="{BB962C8B-B14F-4D97-AF65-F5344CB8AC3E}">
        <p14:creationId xmlns:p14="http://schemas.microsoft.com/office/powerpoint/2010/main" val="286183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5DEC5F-6EEA-4223-B488-88585C7E5B25}"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CB55FA-DA1D-4127-A11A-31B47632A8C8}" type="slidenum">
              <a:rPr lang="en-US" smtClean="0"/>
              <a:t>‹#›</a:t>
            </a:fld>
            <a:endParaRPr lang="en-US"/>
          </a:p>
        </p:txBody>
      </p:sp>
    </p:spTree>
    <p:extLst>
      <p:ext uri="{BB962C8B-B14F-4D97-AF65-F5344CB8AC3E}">
        <p14:creationId xmlns:p14="http://schemas.microsoft.com/office/powerpoint/2010/main" val="208018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DEC5F-6EEA-4223-B488-88585C7E5B25}" type="datetimeFigureOut">
              <a:rPr lang="en-US" smtClean="0"/>
              <a:t>11/16/2016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CB55FA-DA1D-4127-A11A-31B47632A8C8}" type="slidenum">
              <a:rPr lang="en-US" smtClean="0"/>
              <a:t>‹#›</a:t>
            </a:fld>
            <a:endParaRPr lang="en-US"/>
          </a:p>
        </p:txBody>
      </p:sp>
    </p:spTree>
    <p:extLst>
      <p:ext uri="{BB962C8B-B14F-4D97-AF65-F5344CB8AC3E}">
        <p14:creationId xmlns:p14="http://schemas.microsoft.com/office/powerpoint/2010/main" val="286890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915645" y="0"/>
            <a:ext cx="5311381" cy="6858001"/>
            <a:chOff x="1915645" y="0"/>
            <a:chExt cx="5311381" cy="6858001"/>
          </a:xfrm>
        </p:grpSpPr>
        <p:sp>
          <p:nvSpPr>
            <p:cNvPr id="7" name="Rectangle 6"/>
            <p:cNvSpPr/>
            <p:nvPr/>
          </p:nvSpPr>
          <p:spPr>
            <a:xfrm>
              <a:off x="3836574" y="2578835"/>
              <a:ext cx="912414" cy="158342"/>
            </a:xfrm>
            <a:prstGeom prst="rect">
              <a:avLst/>
            </a:prstGeom>
            <a:solidFill>
              <a:srgbClr val="5421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latin typeface="Arial" panose="020B0604020202020204" pitchFamily="34" charset="0"/>
                  <a:cs typeface="Arial" panose="020B0604020202020204" pitchFamily="34" charset="0"/>
                </a:rPr>
                <a:t>Publications</a:t>
              </a:r>
              <a:endParaRPr lang="en-GB" sz="1100" dirty="0">
                <a:latin typeface="Arial" panose="020B0604020202020204" pitchFamily="34" charset="0"/>
                <a:cs typeface="Arial" panose="020B0604020202020204" pitchFamily="34" charset="0"/>
              </a:endParaRPr>
            </a:p>
          </p:txBody>
        </p:sp>
        <p:sp>
          <p:nvSpPr>
            <p:cNvPr id="8" name="Rectangle 7"/>
            <p:cNvSpPr/>
            <p:nvPr/>
          </p:nvSpPr>
          <p:spPr>
            <a:xfrm>
              <a:off x="4748988" y="2578835"/>
              <a:ext cx="710522" cy="158342"/>
            </a:xfrm>
            <a:prstGeom prst="rect">
              <a:avLst/>
            </a:prstGeom>
            <a:solidFill>
              <a:srgbClr val="5421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latin typeface="Arial" panose="020B0604020202020204" pitchFamily="34" charset="0"/>
                  <a:cs typeface="Arial" panose="020B0604020202020204" pitchFamily="34" charset="0"/>
                </a:rPr>
                <a:t>Research</a:t>
              </a:r>
              <a:endParaRPr lang="en-GB" sz="1100" dirty="0">
                <a:latin typeface="Arial" panose="020B0604020202020204" pitchFamily="34" charset="0"/>
                <a:cs typeface="Arial" panose="020B0604020202020204" pitchFamily="34" charset="0"/>
              </a:endParaRPr>
            </a:p>
          </p:txBody>
        </p:sp>
        <p:sp>
          <p:nvSpPr>
            <p:cNvPr id="9" name="Rectangle 8"/>
            <p:cNvSpPr/>
            <p:nvPr/>
          </p:nvSpPr>
          <p:spPr>
            <a:xfrm>
              <a:off x="3105150" y="2578835"/>
              <a:ext cx="733698" cy="158342"/>
            </a:xfrm>
            <a:prstGeom prst="rect">
              <a:avLst/>
            </a:prstGeom>
            <a:solidFill>
              <a:srgbClr val="D230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smtClean="0">
                  <a:latin typeface="Arial" panose="020B0604020202020204" pitchFamily="34" charset="0"/>
                  <a:cs typeface="Arial" panose="020B0604020202020204" pitchFamily="34" charset="0"/>
                </a:rPr>
                <a:t>Overview</a:t>
              </a:r>
              <a:endParaRPr lang="en-GB" sz="1100" dirty="0">
                <a:latin typeface="Arial" panose="020B0604020202020204" pitchFamily="34" charset="0"/>
                <a:cs typeface="Arial" panose="020B0604020202020204" pitchFamily="34" charset="0"/>
              </a:endParaRPr>
            </a:p>
          </p:txBody>
        </p:sp>
        <p:sp>
          <p:nvSpPr>
            <p:cNvPr id="10" name="Rectangle 9"/>
            <p:cNvSpPr/>
            <p:nvPr/>
          </p:nvSpPr>
          <p:spPr>
            <a:xfrm>
              <a:off x="3124200" y="1506935"/>
              <a:ext cx="818342" cy="1050484"/>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latin typeface="Arial" panose="020B0604020202020204" pitchFamily="34" charset="0"/>
                <a:cs typeface="Arial" panose="020B0604020202020204" pitchFamily="34" charset="0"/>
              </a:endParaRPr>
            </a:p>
          </p:txBody>
        </p:sp>
        <p:sp>
          <p:nvSpPr>
            <p:cNvPr id="11" name="Rectangle 10"/>
            <p:cNvSpPr/>
            <p:nvPr/>
          </p:nvSpPr>
          <p:spPr>
            <a:xfrm>
              <a:off x="3942542" y="1509301"/>
              <a:ext cx="3279039" cy="10504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chemeClr val="tx1"/>
                  </a:solidFill>
                  <a:latin typeface="Arial" panose="020B0604020202020204" pitchFamily="34" charset="0"/>
                  <a:cs typeface="Arial" panose="020B0604020202020204" pitchFamily="34" charset="0"/>
                </a:rPr>
                <a:t>Professor Richard Bartle FRSA</a:t>
              </a:r>
              <a:r>
                <a:rPr lang="en-GB" sz="800" dirty="0" smtClean="0">
                  <a:solidFill>
                    <a:schemeClr val="tx1"/>
                  </a:solidFill>
                  <a:latin typeface="Arial" panose="020B0604020202020204" pitchFamily="34" charset="0"/>
                  <a:cs typeface="Arial" panose="020B0604020202020204" pitchFamily="34" charset="0"/>
                </a:rPr>
                <a:t/>
              </a:r>
              <a:br>
                <a:rPr lang="en-GB" sz="800" dirty="0" smtClean="0">
                  <a:solidFill>
                    <a:schemeClr val="tx1"/>
                  </a:solidFill>
                  <a:latin typeface="Arial" panose="020B0604020202020204" pitchFamily="34" charset="0"/>
                  <a:cs typeface="Arial" panose="020B0604020202020204" pitchFamily="34" charset="0"/>
                </a:rPr>
              </a:br>
              <a:r>
                <a:rPr lang="en-GB" sz="1000" dirty="0" smtClean="0">
                  <a:solidFill>
                    <a:schemeClr val="tx1"/>
                  </a:solidFill>
                  <a:latin typeface="Arial" panose="020B0604020202020204" pitchFamily="34" charset="0"/>
                  <a:cs typeface="Arial" panose="020B0604020202020204" pitchFamily="34" charset="0"/>
                </a:rPr>
                <a:t>Senior Lecturer &amp; Honorary Professor</a:t>
              </a:r>
              <a:r>
                <a:rPr lang="en-GB" sz="900" dirty="0" smtClean="0">
                  <a:solidFill>
                    <a:schemeClr val="tx1"/>
                  </a:solidFill>
                  <a:latin typeface="Arial" panose="020B0604020202020204" pitchFamily="34" charset="0"/>
                  <a:cs typeface="Arial" panose="020B0604020202020204" pitchFamily="34" charset="0"/>
                </a:rPr>
                <a:t/>
              </a:r>
              <a:br>
                <a:rPr lang="en-GB" sz="900" dirty="0" smtClean="0">
                  <a:solidFill>
                    <a:schemeClr val="tx1"/>
                  </a:solidFill>
                  <a:latin typeface="Arial" panose="020B0604020202020204" pitchFamily="34" charset="0"/>
                  <a:cs typeface="Arial" panose="020B0604020202020204" pitchFamily="34" charset="0"/>
                </a:rPr>
              </a:br>
              <a:r>
                <a:rPr lang="en-GB" sz="900" dirty="0" smtClean="0">
                  <a:solidFill>
                    <a:schemeClr val="tx1"/>
                  </a:solidFill>
                  <a:latin typeface="Arial" panose="020B0604020202020204" pitchFamily="34" charset="0"/>
                  <a:cs typeface="Arial" panose="020B0604020202020204" pitchFamily="34" charset="0"/>
                </a:rPr>
                <a:t>Computer Science and Electronic Engineering</a:t>
              </a:r>
              <a:r>
                <a:rPr lang="en-GB" sz="700" dirty="0" smtClean="0">
                  <a:solidFill>
                    <a:schemeClr val="tx1"/>
                  </a:solidFill>
                  <a:latin typeface="Arial" panose="020B0604020202020204" pitchFamily="34" charset="0"/>
                  <a:cs typeface="Arial" panose="020B0604020202020204" pitchFamily="34" charset="0"/>
                </a:rPr>
                <a:t/>
              </a:r>
              <a:br>
                <a:rPr lang="en-GB" sz="700" dirty="0" smtClean="0">
                  <a:solidFill>
                    <a:schemeClr val="tx1"/>
                  </a:solidFill>
                  <a:latin typeface="Arial" panose="020B0604020202020204" pitchFamily="34" charset="0"/>
                  <a:cs typeface="Arial" panose="020B0604020202020204" pitchFamily="34" charset="0"/>
                </a:rPr>
              </a:br>
              <a:r>
                <a:rPr lang="en-GB" sz="800" dirty="0" smtClean="0">
                  <a:solidFill>
                    <a:schemeClr val="tx1"/>
                  </a:solidFill>
                  <a:latin typeface="Arial" panose="020B0604020202020204" pitchFamily="34" charset="0"/>
                  <a:cs typeface="Arial" panose="020B0604020202020204" pitchFamily="34" charset="0"/>
                </a:rPr>
                <a:t>rabartle@essex.ac.uk</a:t>
              </a:r>
              <a:br>
                <a:rPr lang="en-GB" sz="800" dirty="0" smtClean="0">
                  <a:solidFill>
                    <a:schemeClr val="tx1"/>
                  </a:solidFill>
                  <a:latin typeface="Arial" panose="020B0604020202020204" pitchFamily="34" charset="0"/>
                  <a:cs typeface="Arial" panose="020B0604020202020204" pitchFamily="34" charset="0"/>
                </a:rPr>
              </a:br>
              <a:r>
                <a:rPr lang="en-GB" sz="800" dirty="0" smtClean="0">
                  <a:solidFill>
                    <a:schemeClr val="tx1"/>
                  </a:solidFill>
                  <a:latin typeface="Arial" panose="020B0604020202020204" pitchFamily="34" charset="0"/>
                  <a:cs typeface="Arial" panose="020B0604020202020204" pitchFamily="34" charset="0"/>
                </a:rPr>
                <a:t>01206 874246</a:t>
              </a:r>
              <a:endParaRPr lang="en-GB" sz="800" dirty="0">
                <a:solidFill>
                  <a:schemeClr val="tx1"/>
                </a:solidFill>
                <a:latin typeface="Arial" panose="020B0604020202020204" pitchFamily="34" charset="0"/>
                <a:cs typeface="Arial" panose="020B0604020202020204" pitchFamily="34" charset="0"/>
              </a:endParaRPr>
            </a:p>
          </p:txBody>
        </p:sp>
        <p:sp>
          <p:nvSpPr>
            <p:cNvPr id="17" name="Rectangle 16"/>
            <p:cNvSpPr/>
            <p:nvPr/>
          </p:nvSpPr>
          <p:spPr>
            <a:xfrm>
              <a:off x="1919717" y="3031079"/>
              <a:ext cx="1128284" cy="3826921"/>
            </a:xfrm>
            <a:prstGeom prst="rect">
              <a:avLst/>
            </a:prstGeom>
            <a:solidFill>
              <a:srgbClr val="5421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u="sng">
                <a:latin typeface="Arial" panose="020B0604020202020204" pitchFamily="34" charset="0"/>
                <a:cs typeface="Arial" panose="020B0604020202020204" pitchFamily="34" charset="0"/>
              </a:endParaRPr>
            </a:p>
          </p:txBody>
        </p:sp>
        <p:sp>
          <p:nvSpPr>
            <p:cNvPr id="18" name="Rectangle 17"/>
            <p:cNvSpPr/>
            <p:nvPr/>
          </p:nvSpPr>
          <p:spPr>
            <a:xfrm>
              <a:off x="1915747" y="1490249"/>
              <a:ext cx="1131337" cy="194782"/>
            </a:xfrm>
            <a:prstGeom prst="rect">
              <a:avLst/>
            </a:prstGeom>
            <a:solidFill>
              <a:srgbClr val="D2302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latin typeface="Arial" panose="020B0604020202020204" pitchFamily="34" charset="0"/>
                  <a:cs typeface="Arial" panose="020B0604020202020204" pitchFamily="34" charset="0"/>
                </a:rPr>
                <a:t>CSEE Home</a:t>
              </a:r>
              <a:endParaRPr lang="en-GB" sz="1000" dirty="0">
                <a:latin typeface="Arial" panose="020B0604020202020204" pitchFamily="34" charset="0"/>
                <a:cs typeface="Arial" panose="020B0604020202020204" pitchFamily="34" charset="0"/>
              </a:endParaRPr>
            </a:p>
          </p:txBody>
        </p:sp>
        <p:sp>
          <p:nvSpPr>
            <p:cNvPr id="19" name="Rectangle 18"/>
            <p:cNvSpPr/>
            <p:nvPr/>
          </p:nvSpPr>
          <p:spPr>
            <a:xfrm>
              <a:off x="1915746" y="1682755"/>
              <a:ext cx="1131337" cy="194782"/>
            </a:xfrm>
            <a:prstGeom prst="rect">
              <a:avLst/>
            </a:prstGeom>
            <a:solidFill>
              <a:srgbClr val="5421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latin typeface="Arial" panose="020B0604020202020204" pitchFamily="34" charset="0"/>
                  <a:cs typeface="Arial" panose="020B0604020202020204" pitchFamily="34" charset="0"/>
                </a:rPr>
                <a:t>Undergraduate Study</a:t>
              </a:r>
              <a:endParaRPr lang="en-GB" sz="1000" dirty="0">
                <a:latin typeface="Arial" panose="020B0604020202020204" pitchFamily="34" charset="0"/>
                <a:cs typeface="Arial" panose="020B0604020202020204" pitchFamily="34" charset="0"/>
              </a:endParaRPr>
            </a:p>
          </p:txBody>
        </p:sp>
        <p:sp>
          <p:nvSpPr>
            <p:cNvPr id="20" name="Rectangle 19"/>
            <p:cNvSpPr/>
            <p:nvPr/>
          </p:nvSpPr>
          <p:spPr>
            <a:xfrm>
              <a:off x="1915746" y="1875261"/>
              <a:ext cx="1131337" cy="194782"/>
            </a:xfrm>
            <a:prstGeom prst="rect">
              <a:avLst/>
            </a:prstGeom>
            <a:solidFill>
              <a:srgbClr val="5421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latin typeface="Arial" panose="020B0604020202020204" pitchFamily="34" charset="0"/>
                  <a:cs typeface="Arial" panose="020B0604020202020204" pitchFamily="34" charset="0"/>
                </a:rPr>
                <a:t>Postgraduate Study</a:t>
              </a:r>
              <a:endParaRPr lang="en-GB" sz="1000" dirty="0">
                <a:latin typeface="Arial" panose="020B0604020202020204" pitchFamily="34" charset="0"/>
                <a:cs typeface="Arial" panose="020B0604020202020204" pitchFamily="34" charset="0"/>
              </a:endParaRPr>
            </a:p>
          </p:txBody>
        </p:sp>
        <p:sp>
          <p:nvSpPr>
            <p:cNvPr id="21" name="Rectangle 20"/>
            <p:cNvSpPr/>
            <p:nvPr/>
          </p:nvSpPr>
          <p:spPr>
            <a:xfrm>
              <a:off x="1915746" y="2067767"/>
              <a:ext cx="1131337" cy="194782"/>
            </a:xfrm>
            <a:prstGeom prst="rect">
              <a:avLst/>
            </a:prstGeom>
            <a:solidFill>
              <a:srgbClr val="5421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latin typeface="Arial" panose="020B0604020202020204" pitchFamily="34" charset="0"/>
                  <a:cs typeface="Arial" panose="020B0604020202020204" pitchFamily="34" charset="0"/>
                </a:rPr>
                <a:t>How to Apply</a:t>
              </a:r>
              <a:endParaRPr lang="en-GB" sz="1000" dirty="0">
                <a:latin typeface="Arial" panose="020B0604020202020204" pitchFamily="34" charset="0"/>
                <a:cs typeface="Arial" panose="020B0604020202020204" pitchFamily="34" charset="0"/>
              </a:endParaRPr>
            </a:p>
          </p:txBody>
        </p:sp>
        <p:sp>
          <p:nvSpPr>
            <p:cNvPr id="22" name="Rectangle 21"/>
            <p:cNvSpPr/>
            <p:nvPr/>
          </p:nvSpPr>
          <p:spPr>
            <a:xfrm>
              <a:off x="1915746" y="2257997"/>
              <a:ext cx="1131337" cy="194782"/>
            </a:xfrm>
            <a:prstGeom prst="rect">
              <a:avLst/>
            </a:prstGeom>
            <a:solidFill>
              <a:srgbClr val="5421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latin typeface="Arial" panose="020B0604020202020204" pitchFamily="34" charset="0"/>
                  <a:cs typeface="Arial" panose="020B0604020202020204" pitchFamily="34" charset="0"/>
                </a:rPr>
                <a:t>Research</a:t>
              </a:r>
              <a:endParaRPr lang="en-GB" sz="1000" dirty="0">
                <a:latin typeface="Arial" panose="020B0604020202020204" pitchFamily="34" charset="0"/>
                <a:cs typeface="Arial" panose="020B0604020202020204" pitchFamily="34" charset="0"/>
              </a:endParaRPr>
            </a:p>
          </p:txBody>
        </p:sp>
        <p:sp>
          <p:nvSpPr>
            <p:cNvPr id="23" name="Rectangle 22"/>
            <p:cNvSpPr/>
            <p:nvPr/>
          </p:nvSpPr>
          <p:spPr>
            <a:xfrm>
              <a:off x="1915746" y="2450503"/>
              <a:ext cx="1131337" cy="194782"/>
            </a:xfrm>
            <a:prstGeom prst="rect">
              <a:avLst/>
            </a:prstGeom>
            <a:solidFill>
              <a:srgbClr val="5421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latin typeface="Arial" panose="020B0604020202020204" pitchFamily="34" charset="0"/>
                  <a:cs typeface="Arial" panose="020B0604020202020204" pitchFamily="34" charset="0"/>
                </a:rPr>
                <a:t>Staff</a:t>
              </a:r>
              <a:endParaRPr lang="en-GB" sz="1000" dirty="0">
                <a:latin typeface="Arial" panose="020B0604020202020204" pitchFamily="34" charset="0"/>
                <a:cs typeface="Arial" panose="020B0604020202020204" pitchFamily="34" charset="0"/>
              </a:endParaRPr>
            </a:p>
          </p:txBody>
        </p:sp>
        <p:sp>
          <p:nvSpPr>
            <p:cNvPr id="5" name="Rectangle 4"/>
            <p:cNvSpPr/>
            <p:nvPr/>
          </p:nvSpPr>
          <p:spPr>
            <a:xfrm>
              <a:off x="3124200" y="2737177"/>
              <a:ext cx="4090851" cy="412082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900" b="1" u="sng" dirty="0" smtClean="0">
                  <a:solidFill>
                    <a:schemeClr val="tx1"/>
                  </a:solidFill>
                  <a:latin typeface="Arial" panose="020B0604020202020204" pitchFamily="34" charset="0"/>
                  <a:cs typeface="Arial" panose="020B0604020202020204" pitchFamily="34" charset="0"/>
                </a:rPr>
                <a:t>Biography</a:t>
              </a:r>
              <a:r>
                <a:rPr lang="en-GB" sz="900" b="1" dirty="0">
                  <a:solidFill>
                    <a:schemeClr val="tx1"/>
                  </a:solidFill>
                  <a:latin typeface="Arial" panose="020B0604020202020204" pitchFamily="34" charset="0"/>
                  <a:cs typeface="Arial" panose="020B0604020202020204" pitchFamily="34" charset="0"/>
                </a:rPr>
                <a:t/>
              </a:r>
              <a:br>
                <a:rPr lang="en-GB" sz="900" b="1" dirty="0">
                  <a:solidFill>
                    <a:schemeClr val="tx1"/>
                  </a:solidFill>
                  <a:latin typeface="Arial" panose="020B0604020202020204" pitchFamily="34" charset="0"/>
                  <a:cs typeface="Arial" panose="020B0604020202020204" pitchFamily="34" charset="0"/>
                </a:rPr>
              </a:br>
              <a:r>
                <a:rPr lang="en-GB" sz="900" dirty="0">
                  <a:solidFill>
                    <a:schemeClr val="tx1"/>
                  </a:solidFill>
                  <a:latin typeface="Arial" panose="020B0604020202020204" pitchFamily="34" charset="0"/>
                  <a:cs typeface="Arial" panose="020B0604020202020204" pitchFamily="34" charset="0"/>
                </a:rPr>
                <a:t>Dr Richard A. Bartle is Senior Lecturer and Honorary Professor of Computer Game Design at the University of Essex, UK. He is best known for having co-written in 1978 the first virtual world, MUD, and for his 1996 Player Types model which has seen widespread adoption by the MMO industry. His 2003 book, "Designing Virtual Worlds", is the standard text on the subject, and he is an influential writer on all aspects of MMO design and development. In 2010, he was the first recipient of the prestigious GDC "Online Game Legend" award</a:t>
              </a:r>
              <a:r>
                <a:rPr lang="en-GB" sz="900" dirty="0" smtClean="0">
                  <a:solidFill>
                    <a:schemeClr val="tx1"/>
                  </a:solidFill>
                  <a:latin typeface="Arial" panose="020B0604020202020204" pitchFamily="34" charset="0"/>
                  <a:cs typeface="Arial" panose="020B0604020202020204" pitchFamily="34" charset="0"/>
                </a:rPr>
                <a:t>.</a:t>
              </a:r>
              <a:br>
                <a:rPr lang="en-GB" sz="900" dirty="0" smtClean="0">
                  <a:solidFill>
                    <a:schemeClr val="tx1"/>
                  </a:solidFill>
                  <a:latin typeface="Arial" panose="020B0604020202020204" pitchFamily="34" charset="0"/>
                  <a:cs typeface="Arial" panose="020B0604020202020204" pitchFamily="34" charset="0"/>
                </a:rPr>
              </a:br>
              <a:endParaRPr lang="en-GB" sz="900" b="1" dirty="0">
                <a:solidFill>
                  <a:schemeClr val="tx1"/>
                </a:solidFill>
                <a:latin typeface="Arial" panose="020B0604020202020204" pitchFamily="34" charset="0"/>
                <a:cs typeface="Arial" panose="020B0604020202020204" pitchFamily="34" charset="0"/>
              </a:endParaRPr>
            </a:p>
            <a:p>
              <a:r>
                <a:rPr lang="en-GB" sz="900" b="1" u="sng" dirty="0">
                  <a:solidFill>
                    <a:schemeClr val="tx1"/>
                  </a:solidFill>
                  <a:latin typeface="Arial" panose="020B0604020202020204" pitchFamily="34" charset="0"/>
                  <a:cs typeface="Arial" panose="020B0604020202020204" pitchFamily="34" charset="0"/>
                </a:rPr>
                <a:t>Qualifications</a:t>
              </a:r>
              <a:r>
                <a:rPr lang="en-GB" sz="900" b="1" dirty="0">
                  <a:solidFill>
                    <a:schemeClr val="tx1"/>
                  </a:solidFill>
                  <a:latin typeface="Arial" panose="020B0604020202020204" pitchFamily="34" charset="0"/>
                  <a:cs typeface="Arial" panose="020B0604020202020204" pitchFamily="34" charset="0"/>
                </a:rPr>
                <a:t> </a:t>
              </a:r>
              <a:r>
                <a:rPr lang="en-GB" sz="900" dirty="0">
                  <a:solidFill>
                    <a:schemeClr val="tx1"/>
                  </a:solidFill>
                  <a:latin typeface="Arial" panose="020B0604020202020204" pitchFamily="34" charset="0"/>
                  <a:cs typeface="Arial" panose="020B0604020202020204" pitchFamily="34" charset="0"/>
                </a:rPr>
                <a:t/>
              </a:r>
              <a:br>
                <a:rPr lang="en-GB" sz="900" dirty="0">
                  <a:solidFill>
                    <a:schemeClr val="tx1"/>
                  </a:solidFill>
                  <a:latin typeface="Arial" panose="020B0604020202020204" pitchFamily="34" charset="0"/>
                  <a:cs typeface="Arial" panose="020B0604020202020204" pitchFamily="34" charset="0"/>
                </a:rPr>
              </a:br>
              <a:r>
                <a:rPr lang="en-GB" sz="900" dirty="0">
                  <a:solidFill>
                    <a:schemeClr val="tx1"/>
                  </a:solidFill>
                  <a:latin typeface="Arial" panose="020B0604020202020204" pitchFamily="34" charset="0"/>
                  <a:cs typeface="Arial" panose="020B0604020202020204" pitchFamily="34" charset="0"/>
                </a:rPr>
                <a:t>BSc Hons (1st class) Computer Science, Essex University, 1981.</a:t>
              </a:r>
              <a:br>
                <a:rPr lang="en-GB" sz="900" dirty="0">
                  <a:solidFill>
                    <a:schemeClr val="tx1"/>
                  </a:solidFill>
                  <a:latin typeface="Arial" panose="020B0604020202020204" pitchFamily="34" charset="0"/>
                  <a:cs typeface="Arial" panose="020B0604020202020204" pitchFamily="34" charset="0"/>
                </a:rPr>
              </a:br>
              <a:r>
                <a:rPr lang="en-GB" sz="900" dirty="0">
                  <a:solidFill>
                    <a:schemeClr val="tx1"/>
                  </a:solidFill>
                  <a:latin typeface="Arial" panose="020B0604020202020204" pitchFamily="34" charset="0"/>
                  <a:cs typeface="Arial" panose="020B0604020202020204" pitchFamily="34" charset="0"/>
                </a:rPr>
                <a:t>PhD Artificial Intelligence, Essex University, 1988</a:t>
              </a:r>
            </a:p>
            <a:p>
              <a:r>
                <a:rPr lang="en-GB" sz="900" dirty="0">
                  <a:solidFill>
                    <a:schemeClr val="tx1"/>
                  </a:solidFill>
                  <a:latin typeface="Arial" panose="020B0604020202020204" pitchFamily="34" charset="0"/>
                  <a:cs typeface="Arial" panose="020B0604020202020204" pitchFamily="34" charset="0"/>
                </a:rPr>
                <a:t>Additionally here is a blog I update daily: http://www.youhaventlived.com/qblog/index.html</a:t>
              </a:r>
            </a:p>
          </p:txBody>
        </p:sp>
        <p:sp>
          <p:nvSpPr>
            <p:cNvPr id="25" name="Rectangle 24"/>
            <p:cNvSpPr/>
            <p:nvPr/>
          </p:nvSpPr>
          <p:spPr>
            <a:xfrm>
              <a:off x="1915645" y="2644538"/>
              <a:ext cx="1131337" cy="194782"/>
            </a:xfrm>
            <a:prstGeom prst="rect">
              <a:avLst/>
            </a:prstGeom>
            <a:solidFill>
              <a:srgbClr val="5421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latin typeface="Arial" panose="020B0604020202020204" pitchFamily="34" charset="0"/>
                  <a:cs typeface="Arial" panose="020B0604020202020204" pitchFamily="34" charset="0"/>
                </a:rPr>
                <a:t>About Us</a:t>
              </a:r>
              <a:endParaRPr lang="en-GB" sz="1000" dirty="0">
                <a:latin typeface="Arial" panose="020B0604020202020204" pitchFamily="34" charset="0"/>
                <a:cs typeface="Arial" panose="020B0604020202020204" pitchFamily="34" charset="0"/>
              </a:endParaRPr>
            </a:p>
          </p:txBody>
        </p:sp>
        <p:sp>
          <p:nvSpPr>
            <p:cNvPr id="30" name="Rectangle 29"/>
            <p:cNvSpPr/>
            <p:nvPr/>
          </p:nvSpPr>
          <p:spPr>
            <a:xfrm>
              <a:off x="1918548" y="2833239"/>
              <a:ext cx="1131337" cy="194782"/>
            </a:xfrm>
            <a:prstGeom prst="rect">
              <a:avLst/>
            </a:prstGeom>
            <a:solidFill>
              <a:srgbClr val="54216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smtClean="0">
                  <a:latin typeface="Arial" panose="020B0604020202020204" pitchFamily="34" charset="0"/>
                  <a:cs typeface="Arial" panose="020B0604020202020204" pitchFamily="34" charset="0"/>
                </a:rPr>
                <a:t>Contact Us</a:t>
              </a:r>
              <a:endParaRPr lang="en-GB" sz="1000" dirty="0">
                <a:latin typeface="Arial" panose="020B0604020202020204" pitchFamily="34" charset="0"/>
                <a:cs typeface="Arial" panose="020B0604020202020204" pitchFamily="34" charset="0"/>
              </a:endParaRPr>
            </a:p>
          </p:txBody>
        </p:sp>
        <p:pic>
          <p:nvPicPr>
            <p:cNvPr id="33" name="Picture 32"/>
            <p:cNvPicPr>
              <a:picLocks noChangeAspect="1"/>
            </p:cNvPicPr>
            <p:nvPr/>
          </p:nvPicPr>
          <p:blipFill rotWithShape="1">
            <a:blip r:embed="rId3" cstate="print">
              <a:extLst>
                <a:ext uri="{28A0092B-C50C-407E-A947-70E740481C1C}">
                  <a14:useLocalDpi xmlns:a14="http://schemas.microsoft.com/office/drawing/2010/main" val="0"/>
                </a:ext>
              </a:extLst>
            </a:blip>
            <a:srcRect t="20966"/>
            <a:stretch/>
          </p:blipFill>
          <p:spPr>
            <a:xfrm>
              <a:off x="1940924" y="0"/>
              <a:ext cx="5286102" cy="1462244"/>
            </a:xfrm>
            <a:prstGeom prst="rect">
              <a:avLst/>
            </a:prstGeom>
          </p:spPr>
        </p:pic>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8949" y="0"/>
              <a:ext cx="1426425" cy="452281"/>
            </a:xfrm>
            <a:prstGeom prst="rect">
              <a:avLst/>
            </a:prstGeom>
          </p:spPr>
        </p:pic>
      </p:grpSp>
    </p:spTree>
    <p:extLst>
      <p:ext uri="{BB962C8B-B14F-4D97-AF65-F5344CB8AC3E}">
        <p14:creationId xmlns:p14="http://schemas.microsoft.com/office/powerpoint/2010/main" val="1204194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2590800" y="304800"/>
            <a:ext cx="4068432" cy="3059769"/>
            <a:chOff x="-4212" y="-11769"/>
            <a:chExt cx="9148212" cy="6880148"/>
          </a:xfrm>
        </p:grpSpPr>
        <p:sp>
          <p:nvSpPr>
            <p:cNvPr id="36" name="Rectangle 35"/>
            <p:cNvSpPr/>
            <p:nvPr/>
          </p:nvSpPr>
          <p:spPr>
            <a:xfrm>
              <a:off x="0" y="0"/>
              <a:ext cx="1905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b="1" dirty="0" smtClean="0">
                  <a:solidFill>
                    <a:schemeClr val="tx1"/>
                  </a:solidFill>
                  <a:latin typeface="Arial Narrow" panose="020B0606020202030204" pitchFamily="34" charset="0"/>
                </a:rPr>
                <a:t>MARGIN</a:t>
              </a:r>
              <a:endParaRPr lang="en-GB" sz="600" b="1" dirty="0">
                <a:solidFill>
                  <a:schemeClr val="tx1"/>
                </a:solidFill>
                <a:latin typeface="Arial Narrow" panose="020B0606020202030204" pitchFamily="34" charset="0"/>
              </a:endParaRPr>
            </a:p>
          </p:txBody>
        </p:sp>
        <p:sp>
          <p:nvSpPr>
            <p:cNvPr id="37" name="Rectangle 36"/>
            <p:cNvSpPr/>
            <p:nvPr/>
          </p:nvSpPr>
          <p:spPr>
            <a:xfrm>
              <a:off x="7239000" y="0"/>
              <a:ext cx="1905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b="1" dirty="0" smtClean="0">
                  <a:solidFill>
                    <a:schemeClr val="tx1"/>
                  </a:solidFill>
                  <a:latin typeface="Arial Narrow" panose="020B0606020202030204" pitchFamily="34" charset="0"/>
                </a:rPr>
                <a:t>MARGIN</a:t>
              </a:r>
              <a:endParaRPr lang="en-GB" sz="600" b="1" dirty="0">
                <a:solidFill>
                  <a:schemeClr val="tx1"/>
                </a:solidFill>
                <a:latin typeface="Arial Narrow" panose="020B0606020202030204" pitchFamily="34" charset="0"/>
              </a:endParaRPr>
            </a:p>
          </p:txBody>
        </p:sp>
        <p:sp>
          <p:nvSpPr>
            <p:cNvPr id="38" name="Rectangle 37"/>
            <p:cNvSpPr/>
            <p:nvPr/>
          </p:nvSpPr>
          <p:spPr>
            <a:xfrm>
              <a:off x="1981200" y="-3059"/>
              <a:ext cx="5181600" cy="1455206"/>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b="1" dirty="0" smtClean="0">
                  <a:solidFill>
                    <a:schemeClr val="tx1"/>
                  </a:solidFill>
                  <a:latin typeface="Arial Narrow" panose="020B0606020202030204" pitchFamily="34" charset="0"/>
                </a:rPr>
                <a:t>PICTURE BANNER</a:t>
              </a:r>
              <a:br>
                <a:rPr lang="en-GB" sz="600" b="1" dirty="0" smtClean="0">
                  <a:solidFill>
                    <a:schemeClr val="tx1"/>
                  </a:solidFill>
                  <a:latin typeface="Arial Narrow" panose="020B0606020202030204" pitchFamily="34" charset="0"/>
                </a:rPr>
              </a:br>
              <a:endParaRPr lang="en-GB" sz="600" b="1" dirty="0">
                <a:solidFill>
                  <a:schemeClr val="tx1"/>
                </a:solidFill>
                <a:latin typeface="Arial Narrow" panose="020B0606020202030204" pitchFamily="34" charset="0"/>
              </a:endParaRPr>
            </a:p>
          </p:txBody>
        </p:sp>
        <p:sp>
          <p:nvSpPr>
            <p:cNvPr id="39" name="Rectangle 38"/>
            <p:cNvSpPr/>
            <p:nvPr/>
          </p:nvSpPr>
          <p:spPr>
            <a:xfrm>
              <a:off x="1981200" y="1523998"/>
              <a:ext cx="1098746" cy="5344381"/>
            </a:xfrm>
            <a:prstGeom prst="rect">
              <a:avLst/>
            </a:prstGeom>
            <a:solidFill>
              <a:srgbClr val="5421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b="1" dirty="0" smtClean="0">
                  <a:solidFill>
                    <a:schemeClr val="bg1"/>
                  </a:solidFill>
                  <a:latin typeface="Arial Narrow" panose="020B0606020202030204" pitchFamily="34" charset="0"/>
                </a:rPr>
                <a:t>VERTI</a:t>
              </a:r>
            </a:p>
            <a:p>
              <a:r>
                <a:rPr lang="en-GB" sz="600" b="1" dirty="0" smtClean="0">
                  <a:solidFill>
                    <a:schemeClr val="bg1"/>
                  </a:solidFill>
                  <a:latin typeface="Arial Narrow" panose="020B0606020202030204" pitchFamily="34" charset="0"/>
                </a:rPr>
                <a:t>NAV MENU</a:t>
              </a:r>
              <a:endParaRPr lang="en-GB" sz="600" b="1" dirty="0">
                <a:solidFill>
                  <a:schemeClr val="bg1"/>
                </a:solidFill>
                <a:latin typeface="Arial Narrow" panose="020B0606020202030204" pitchFamily="34" charset="0"/>
              </a:endParaRPr>
            </a:p>
          </p:txBody>
        </p:sp>
        <p:sp>
          <p:nvSpPr>
            <p:cNvPr id="40" name="Rectangle 39"/>
            <p:cNvSpPr/>
            <p:nvPr/>
          </p:nvSpPr>
          <p:spPr>
            <a:xfrm>
              <a:off x="3174155" y="1523998"/>
              <a:ext cx="813907" cy="1016733"/>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b="1" dirty="0" smtClean="0">
                  <a:solidFill>
                    <a:schemeClr val="tx1"/>
                  </a:solidFill>
                  <a:latin typeface="Arial Narrow" panose="020B0606020202030204" pitchFamily="34" charset="0"/>
                </a:rPr>
                <a:t>PIC</a:t>
              </a:r>
              <a:endParaRPr lang="en-GB" sz="600" b="1" dirty="0">
                <a:solidFill>
                  <a:schemeClr val="tx1"/>
                </a:solidFill>
                <a:latin typeface="Arial Narrow" panose="020B0606020202030204" pitchFamily="34" charset="0"/>
              </a:endParaRPr>
            </a:p>
          </p:txBody>
        </p:sp>
        <p:sp>
          <p:nvSpPr>
            <p:cNvPr id="41" name="Rectangle 40"/>
            <p:cNvSpPr/>
            <p:nvPr/>
          </p:nvSpPr>
          <p:spPr>
            <a:xfrm>
              <a:off x="3988062" y="1523998"/>
              <a:ext cx="3174738" cy="1016733"/>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b="1" dirty="0" smtClean="0">
                  <a:solidFill>
                    <a:schemeClr val="tx1"/>
                  </a:solidFill>
                  <a:latin typeface="Arial Narrow" panose="020B0606020202030204" pitchFamily="34" charset="0"/>
                </a:rPr>
                <a:t>IMPORTANT INFORMATION</a:t>
              </a:r>
            </a:p>
          </p:txBody>
        </p:sp>
        <p:sp>
          <p:nvSpPr>
            <p:cNvPr id="42" name="Rectangle 41"/>
            <p:cNvSpPr/>
            <p:nvPr/>
          </p:nvSpPr>
          <p:spPr>
            <a:xfrm>
              <a:off x="3156146" y="2811690"/>
              <a:ext cx="4002442" cy="405668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600" b="1" dirty="0" smtClean="0">
                  <a:solidFill>
                    <a:schemeClr val="tx1"/>
                  </a:solidFill>
                  <a:latin typeface="Arial Narrow" panose="020B0606020202030204" pitchFamily="34" charset="0"/>
                </a:rPr>
                <a:t>CONTENT PANEL</a:t>
              </a:r>
              <a:endParaRPr lang="en-GB" sz="600" b="1" dirty="0">
                <a:solidFill>
                  <a:schemeClr val="tx1"/>
                </a:solidFill>
                <a:latin typeface="Arial Narrow" panose="020B0606020202030204" pitchFamily="34" charset="0"/>
              </a:endParaRPr>
            </a:p>
          </p:txBody>
        </p:sp>
        <p:sp>
          <p:nvSpPr>
            <p:cNvPr id="43" name="Rectangle 42"/>
            <p:cNvSpPr/>
            <p:nvPr/>
          </p:nvSpPr>
          <p:spPr>
            <a:xfrm>
              <a:off x="3156146" y="2612583"/>
              <a:ext cx="4002444" cy="199105"/>
            </a:xfrm>
            <a:prstGeom prst="rect">
              <a:avLst/>
            </a:prstGeom>
            <a:solidFill>
              <a:srgbClr val="5421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600" b="1" dirty="0" smtClean="0">
                  <a:solidFill>
                    <a:schemeClr val="bg1"/>
                  </a:solidFill>
                  <a:latin typeface="Arial Narrow" panose="020B0606020202030204" pitchFamily="34" charset="0"/>
                </a:rPr>
                <a:t>HORIZONTAL NAVIGATION MENU</a:t>
              </a:r>
              <a:endParaRPr lang="en-GB" sz="600" b="1" dirty="0">
                <a:solidFill>
                  <a:schemeClr val="bg1"/>
                </a:solidFill>
                <a:latin typeface="Arial Narrow" panose="020B0606020202030204" pitchFamily="34" charset="0"/>
              </a:endParaRPr>
            </a:p>
          </p:txBody>
        </p:sp>
        <p:sp>
          <p:nvSpPr>
            <p:cNvPr id="44" name="Rectangle 43"/>
            <p:cNvSpPr/>
            <p:nvPr/>
          </p:nvSpPr>
          <p:spPr>
            <a:xfrm>
              <a:off x="-4212" y="-11769"/>
              <a:ext cx="9148212" cy="68801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600" b="1" dirty="0">
                <a:solidFill>
                  <a:schemeClr val="tx1"/>
                </a:solidFill>
                <a:latin typeface="Arial Narrow" panose="020B0606020202030204" pitchFamily="34" charset="0"/>
              </a:endParaRPr>
            </a:p>
          </p:txBody>
        </p:sp>
      </p:grpSp>
      <p:sp>
        <p:nvSpPr>
          <p:cNvPr id="14" name="TextBox 13"/>
          <p:cNvSpPr txBox="1"/>
          <p:nvPr/>
        </p:nvSpPr>
        <p:spPr>
          <a:xfrm>
            <a:off x="228600" y="3505200"/>
            <a:ext cx="8686800" cy="3200400"/>
          </a:xfrm>
          <a:prstGeom prst="rect">
            <a:avLst/>
          </a:prstGeom>
          <a:noFill/>
        </p:spPr>
        <p:txBody>
          <a:bodyPr wrap="square" rtlCol="0">
            <a:normAutofit lnSpcReduction="10000"/>
          </a:bodyPr>
          <a:lstStyle/>
          <a:p>
            <a:r>
              <a:rPr lang="en-GB" sz="1400" b="1" u="sng" dirty="0" smtClean="0">
                <a:latin typeface="Arial Narrow" panose="020B0606020202030204" pitchFamily="34" charset="0"/>
              </a:rPr>
              <a:t>Basic information:</a:t>
            </a:r>
            <a:r>
              <a:rPr lang="en-GB" sz="1400" dirty="0" smtClean="0">
                <a:latin typeface="Arial Narrow" panose="020B0606020202030204" pitchFamily="34" charset="0"/>
              </a:rPr>
              <a:t/>
            </a:r>
            <a:br>
              <a:rPr lang="en-GB" sz="1400" dirty="0" smtClean="0">
                <a:latin typeface="Arial Narrow" panose="020B0606020202030204" pitchFamily="34" charset="0"/>
              </a:rPr>
            </a:br>
            <a:r>
              <a:rPr lang="en-GB" sz="1400" dirty="0" smtClean="0">
                <a:latin typeface="Arial Narrow" panose="020B0606020202030204" pitchFamily="34" charset="0"/>
              </a:rPr>
              <a:t>Picture banner consists of the university logo overlaying a picture of the university.</a:t>
            </a:r>
            <a:br>
              <a:rPr lang="en-GB" sz="1400" dirty="0" smtClean="0">
                <a:latin typeface="Arial Narrow" panose="020B0606020202030204" pitchFamily="34" charset="0"/>
              </a:rPr>
            </a:br>
            <a:r>
              <a:rPr lang="en-GB" sz="1400" dirty="0" smtClean="0">
                <a:latin typeface="Arial Narrow" panose="020B0606020202030204" pitchFamily="34" charset="0"/>
              </a:rPr>
              <a:t>Content is centred hence the margins.</a:t>
            </a:r>
            <a:br>
              <a:rPr lang="en-GB" sz="1400" dirty="0" smtClean="0">
                <a:latin typeface="Arial Narrow" panose="020B0606020202030204" pitchFamily="34" charset="0"/>
              </a:rPr>
            </a:br>
            <a:r>
              <a:rPr lang="en-GB" sz="1400" dirty="0" smtClean="0">
                <a:latin typeface="Arial Narrow" panose="020B0606020202030204" pitchFamily="34" charset="0"/>
              </a:rPr>
              <a:t>Vertical navigation menu has links relating to the computer science department.</a:t>
            </a:r>
            <a:br>
              <a:rPr lang="en-GB" sz="1400" dirty="0" smtClean="0">
                <a:latin typeface="Arial Narrow" panose="020B0606020202030204" pitchFamily="34" charset="0"/>
              </a:rPr>
            </a:br>
            <a:r>
              <a:rPr lang="en-GB" sz="1400" dirty="0" smtClean="0">
                <a:latin typeface="Arial Narrow" panose="020B0606020202030204" pitchFamily="34" charset="0"/>
              </a:rPr>
              <a:t>Pic is a 107x133 image of the lecturer.</a:t>
            </a:r>
            <a:br>
              <a:rPr lang="en-GB" sz="1400" dirty="0" smtClean="0">
                <a:latin typeface="Arial Narrow" panose="020B0606020202030204" pitchFamily="34" charset="0"/>
              </a:rPr>
            </a:br>
            <a:r>
              <a:rPr lang="en-GB" sz="1400" dirty="0" smtClean="0">
                <a:latin typeface="Arial Narrow" panose="020B0606020202030204" pitchFamily="34" charset="0"/>
              </a:rPr>
              <a:t>Important information is name, job, department and contact details.</a:t>
            </a:r>
          </a:p>
          <a:p>
            <a:r>
              <a:rPr lang="en-GB" sz="1400" b="1" u="sng" dirty="0" smtClean="0">
                <a:latin typeface="Arial Narrow" panose="020B0606020202030204" pitchFamily="34" charset="0"/>
              </a:rPr>
              <a:t>Colours:</a:t>
            </a:r>
            <a:r>
              <a:rPr lang="en-GB" sz="1400" dirty="0" smtClean="0">
                <a:latin typeface="Arial Narrow" panose="020B0606020202030204" pitchFamily="34" charset="0"/>
              </a:rPr>
              <a:t/>
            </a:r>
            <a:br>
              <a:rPr lang="en-GB" sz="1400" dirty="0" smtClean="0">
                <a:latin typeface="Arial Narrow" panose="020B0606020202030204" pitchFamily="34" charset="0"/>
              </a:rPr>
            </a:br>
            <a:r>
              <a:rPr lang="en-GB" sz="1400" dirty="0" smtClean="0">
                <a:latin typeface="Arial Narrow" panose="020B0606020202030204" pitchFamily="34" charset="0"/>
              </a:rPr>
              <a:t>Page background will be white (#FFFFFF).</a:t>
            </a:r>
            <a:br>
              <a:rPr lang="en-GB" sz="1400" dirty="0" smtClean="0">
                <a:latin typeface="Arial Narrow" panose="020B0606020202030204" pitchFamily="34" charset="0"/>
              </a:rPr>
            </a:br>
            <a:r>
              <a:rPr lang="en-GB" sz="1400" dirty="0" smtClean="0">
                <a:latin typeface="Arial Narrow" panose="020B0606020202030204" pitchFamily="34" charset="0"/>
              </a:rPr>
              <a:t>Menus will be </a:t>
            </a:r>
            <a:r>
              <a:rPr lang="en-GB" sz="1400" dirty="0">
                <a:latin typeface="Arial Narrow" panose="020B0606020202030204" pitchFamily="34" charset="0"/>
              </a:rPr>
              <a:t>purple </a:t>
            </a:r>
            <a:r>
              <a:rPr lang="en-GB" sz="1400" dirty="0" smtClean="0">
                <a:latin typeface="Arial Narrow" panose="020B0606020202030204" pitchFamily="34" charset="0"/>
              </a:rPr>
              <a:t>(#542163</a:t>
            </a:r>
            <a:r>
              <a:rPr lang="en-GB" sz="1400" dirty="0">
                <a:latin typeface="Arial Narrow" panose="020B0606020202030204" pitchFamily="34" charset="0"/>
              </a:rPr>
              <a:t>), </a:t>
            </a:r>
            <a:r>
              <a:rPr lang="en-GB" sz="1400" dirty="0" smtClean="0">
                <a:latin typeface="Arial Narrow" panose="020B0606020202030204" pitchFamily="34" charset="0"/>
              </a:rPr>
              <a:t>then </a:t>
            </a:r>
            <a:r>
              <a:rPr lang="en-GB" sz="1400" dirty="0">
                <a:latin typeface="Arial Narrow" panose="020B0606020202030204" pitchFamily="34" charset="0"/>
              </a:rPr>
              <a:t>red (#D2302F) </a:t>
            </a:r>
            <a:r>
              <a:rPr lang="en-GB" sz="1400" dirty="0" smtClean="0">
                <a:latin typeface="Arial Narrow" panose="020B0606020202030204" pitchFamily="34" charset="0"/>
              </a:rPr>
              <a:t>when selected or hovering. These are the colours used in the university logo</a:t>
            </a:r>
          </a:p>
          <a:p>
            <a:r>
              <a:rPr lang="en-GB" sz="1400" dirty="0" smtClean="0">
                <a:latin typeface="Arial Narrow" panose="020B0606020202030204" pitchFamily="34" charset="0"/>
              </a:rPr>
              <a:t>Pictures will be green when pictures can’t load, else will contain said picture.</a:t>
            </a:r>
            <a:br>
              <a:rPr lang="en-GB" sz="1400" dirty="0" smtClean="0">
                <a:latin typeface="Arial Narrow" panose="020B0606020202030204" pitchFamily="34" charset="0"/>
              </a:rPr>
            </a:br>
            <a:r>
              <a:rPr lang="en-GB" sz="1400" dirty="0" smtClean="0">
                <a:latin typeface="Arial Narrow" panose="020B0606020202030204" pitchFamily="34" charset="0"/>
              </a:rPr>
              <a:t>Information and content background colour will be a pale grey (#DCDCDC), to separate it from the background and other elements.</a:t>
            </a:r>
            <a:br>
              <a:rPr lang="en-GB" sz="1400" dirty="0" smtClean="0">
                <a:latin typeface="Arial Narrow" panose="020B0606020202030204" pitchFamily="34" charset="0"/>
              </a:rPr>
            </a:br>
            <a:r>
              <a:rPr lang="en-GB" sz="1400" b="1" u="sng" dirty="0" smtClean="0">
                <a:latin typeface="Arial Narrow" panose="020B0606020202030204" pitchFamily="34" charset="0"/>
              </a:rPr>
              <a:t>Font:</a:t>
            </a:r>
          </a:p>
          <a:p>
            <a:r>
              <a:rPr lang="en-GB" sz="1400" dirty="0" smtClean="0">
                <a:latin typeface="Arial Narrow" panose="020B0606020202030204" pitchFamily="34" charset="0"/>
              </a:rPr>
              <a:t>Menu font will be white (#FFFFFF), the rest will be black (#000000). This provides contrast against background.</a:t>
            </a:r>
            <a:br>
              <a:rPr lang="en-GB" sz="1400" dirty="0" smtClean="0">
                <a:latin typeface="Arial Narrow" panose="020B0606020202030204" pitchFamily="34" charset="0"/>
              </a:rPr>
            </a:br>
            <a:r>
              <a:rPr lang="en-GB" sz="1400" dirty="0" smtClean="0">
                <a:latin typeface="Arial Narrow" panose="020B0606020202030204" pitchFamily="34" charset="0"/>
              </a:rPr>
              <a:t>Font style will be Arial as it’s a commonly used browser font.</a:t>
            </a:r>
          </a:p>
          <a:p>
            <a:r>
              <a:rPr lang="en-GB" sz="1400" b="1" u="sng" dirty="0" smtClean="0">
                <a:latin typeface="Arial Narrow" panose="020B0606020202030204" pitchFamily="34" charset="0"/>
              </a:rPr>
              <a:t>Whitespace:</a:t>
            </a:r>
          </a:p>
          <a:p>
            <a:r>
              <a:rPr lang="en-GB" sz="1400" dirty="0" smtClean="0">
                <a:latin typeface="Arial Narrow" panose="020B0606020202030204" pitchFamily="34" charset="0"/>
              </a:rPr>
              <a:t>Whitespace created by padding around vertical navigation menu, pic with important information, and horizontal menu with content.</a:t>
            </a:r>
          </a:p>
        </p:txBody>
      </p:sp>
    </p:spTree>
    <p:extLst>
      <p:ext uri="{BB962C8B-B14F-4D97-AF65-F5344CB8AC3E}">
        <p14:creationId xmlns:p14="http://schemas.microsoft.com/office/powerpoint/2010/main" val="2279886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TotalTime>
  <Words>41</Words>
  <Application>Microsoft Office PowerPoint</Application>
  <PresentationFormat>On-screen Show (4:3)</PresentationFormat>
  <Paragraphs>30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Arial Narrow</vt:lpstr>
      <vt:lpstr>Calibri</vt:lpstr>
      <vt:lpstr>Office Theme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dc:creator>
  <cp:lastModifiedBy>Ebbage, Alexander</cp:lastModifiedBy>
  <cp:revision>28</cp:revision>
  <dcterms:created xsi:type="dcterms:W3CDTF">2016-11-12T22:34:06Z</dcterms:created>
  <dcterms:modified xsi:type="dcterms:W3CDTF">2016-11-17T01:41:18Z</dcterms:modified>
</cp:coreProperties>
</file>