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44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5DEC5F-6EEA-4223-B488-88585C7E5B25}"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B55FA-DA1D-4127-A11A-31B47632A8C8}" type="slidenum">
              <a:rPr lang="en-US" smtClean="0"/>
              <a:t>‹#›</a:t>
            </a:fld>
            <a:endParaRPr lang="en-US"/>
          </a:p>
        </p:txBody>
      </p:sp>
    </p:spTree>
    <p:extLst>
      <p:ext uri="{BB962C8B-B14F-4D97-AF65-F5344CB8AC3E}">
        <p14:creationId xmlns:p14="http://schemas.microsoft.com/office/powerpoint/2010/main" val="1999956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5DEC5F-6EEA-4223-B488-88585C7E5B25}"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B55FA-DA1D-4127-A11A-31B47632A8C8}" type="slidenum">
              <a:rPr lang="en-US" smtClean="0"/>
              <a:t>‹#›</a:t>
            </a:fld>
            <a:endParaRPr lang="en-US"/>
          </a:p>
        </p:txBody>
      </p:sp>
    </p:spTree>
    <p:extLst>
      <p:ext uri="{BB962C8B-B14F-4D97-AF65-F5344CB8AC3E}">
        <p14:creationId xmlns:p14="http://schemas.microsoft.com/office/powerpoint/2010/main" val="2640524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5DEC5F-6EEA-4223-B488-88585C7E5B25}"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B55FA-DA1D-4127-A11A-31B47632A8C8}" type="slidenum">
              <a:rPr lang="en-US" smtClean="0"/>
              <a:t>‹#›</a:t>
            </a:fld>
            <a:endParaRPr lang="en-US"/>
          </a:p>
        </p:txBody>
      </p:sp>
    </p:spTree>
    <p:extLst>
      <p:ext uri="{BB962C8B-B14F-4D97-AF65-F5344CB8AC3E}">
        <p14:creationId xmlns:p14="http://schemas.microsoft.com/office/powerpoint/2010/main" val="250431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5DEC5F-6EEA-4223-B488-88585C7E5B25}"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B55FA-DA1D-4127-A11A-31B47632A8C8}" type="slidenum">
              <a:rPr lang="en-US" smtClean="0"/>
              <a:t>‹#›</a:t>
            </a:fld>
            <a:endParaRPr lang="en-US"/>
          </a:p>
        </p:txBody>
      </p:sp>
    </p:spTree>
    <p:extLst>
      <p:ext uri="{BB962C8B-B14F-4D97-AF65-F5344CB8AC3E}">
        <p14:creationId xmlns:p14="http://schemas.microsoft.com/office/powerpoint/2010/main" val="433301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5DEC5F-6EEA-4223-B488-88585C7E5B25}"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B55FA-DA1D-4127-A11A-31B47632A8C8}" type="slidenum">
              <a:rPr lang="en-US" smtClean="0"/>
              <a:t>‹#›</a:t>
            </a:fld>
            <a:endParaRPr lang="en-US"/>
          </a:p>
        </p:txBody>
      </p:sp>
    </p:spTree>
    <p:extLst>
      <p:ext uri="{BB962C8B-B14F-4D97-AF65-F5344CB8AC3E}">
        <p14:creationId xmlns:p14="http://schemas.microsoft.com/office/powerpoint/2010/main" val="962405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5DEC5F-6EEA-4223-B488-88585C7E5B25}" type="datetimeFigureOut">
              <a:rPr lang="en-US" smtClean="0"/>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CB55FA-DA1D-4127-A11A-31B47632A8C8}" type="slidenum">
              <a:rPr lang="en-US" smtClean="0"/>
              <a:t>‹#›</a:t>
            </a:fld>
            <a:endParaRPr lang="en-US"/>
          </a:p>
        </p:txBody>
      </p:sp>
    </p:spTree>
    <p:extLst>
      <p:ext uri="{BB962C8B-B14F-4D97-AF65-F5344CB8AC3E}">
        <p14:creationId xmlns:p14="http://schemas.microsoft.com/office/powerpoint/2010/main" val="2018544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5DEC5F-6EEA-4223-B488-88585C7E5B25}" type="datetimeFigureOut">
              <a:rPr lang="en-US" smtClean="0"/>
              <a:t>11/17/2016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CB55FA-DA1D-4127-A11A-31B47632A8C8}" type="slidenum">
              <a:rPr lang="en-US" smtClean="0"/>
              <a:t>‹#›</a:t>
            </a:fld>
            <a:endParaRPr lang="en-US"/>
          </a:p>
        </p:txBody>
      </p:sp>
    </p:spTree>
    <p:extLst>
      <p:ext uri="{BB962C8B-B14F-4D97-AF65-F5344CB8AC3E}">
        <p14:creationId xmlns:p14="http://schemas.microsoft.com/office/powerpoint/2010/main" val="669281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5DEC5F-6EEA-4223-B488-88585C7E5B25}" type="datetimeFigureOut">
              <a:rPr lang="en-US" smtClean="0"/>
              <a:t>11/17/2016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CB55FA-DA1D-4127-A11A-31B47632A8C8}" type="slidenum">
              <a:rPr lang="en-US" smtClean="0"/>
              <a:t>‹#›</a:t>
            </a:fld>
            <a:endParaRPr lang="en-US"/>
          </a:p>
        </p:txBody>
      </p:sp>
    </p:spTree>
    <p:extLst>
      <p:ext uri="{BB962C8B-B14F-4D97-AF65-F5344CB8AC3E}">
        <p14:creationId xmlns:p14="http://schemas.microsoft.com/office/powerpoint/2010/main" val="3651520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5DEC5F-6EEA-4223-B488-88585C7E5B25}" type="datetimeFigureOut">
              <a:rPr lang="en-US" smtClean="0"/>
              <a:t>11/17/2016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CB55FA-DA1D-4127-A11A-31B47632A8C8}" type="slidenum">
              <a:rPr lang="en-US" smtClean="0"/>
              <a:t>‹#›</a:t>
            </a:fld>
            <a:endParaRPr lang="en-US"/>
          </a:p>
        </p:txBody>
      </p:sp>
    </p:spTree>
    <p:extLst>
      <p:ext uri="{BB962C8B-B14F-4D97-AF65-F5344CB8AC3E}">
        <p14:creationId xmlns:p14="http://schemas.microsoft.com/office/powerpoint/2010/main" val="1279651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5DEC5F-6EEA-4223-B488-88585C7E5B25}" type="datetimeFigureOut">
              <a:rPr lang="en-US" smtClean="0"/>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CB55FA-DA1D-4127-A11A-31B47632A8C8}" type="slidenum">
              <a:rPr lang="en-US" smtClean="0"/>
              <a:t>‹#›</a:t>
            </a:fld>
            <a:endParaRPr lang="en-US"/>
          </a:p>
        </p:txBody>
      </p:sp>
    </p:spTree>
    <p:extLst>
      <p:ext uri="{BB962C8B-B14F-4D97-AF65-F5344CB8AC3E}">
        <p14:creationId xmlns:p14="http://schemas.microsoft.com/office/powerpoint/2010/main" val="286183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5DEC5F-6EEA-4223-B488-88585C7E5B25}" type="datetimeFigureOut">
              <a:rPr lang="en-US" smtClean="0"/>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CB55FA-DA1D-4127-A11A-31B47632A8C8}" type="slidenum">
              <a:rPr lang="en-US" smtClean="0"/>
              <a:t>‹#›</a:t>
            </a:fld>
            <a:endParaRPr lang="en-US"/>
          </a:p>
        </p:txBody>
      </p:sp>
    </p:spTree>
    <p:extLst>
      <p:ext uri="{BB962C8B-B14F-4D97-AF65-F5344CB8AC3E}">
        <p14:creationId xmlns:p14="http://schemas.microsoft.com/office/powerpoint/2010/main" val="208018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DEC5F-6EEA-4223-B488-88585C7E5B25}" type="datetimeFigureOut">
              <a:rPr lang="en-US" smtClean="0"/>
              <a:t>11/17/2016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CB55FA-DA1D-4127-A11A-31B47632A8C8}" type="slidenum">
              <a:rPr lang="en-US" smtClean="0"/>
              <a:t>‹#›</a:t>
            </a:fld>
            <a:endParaRPr lang="en-US"/>
          </a:p>
        </p:txBody>
      </p:sp>
    </p:spTree>
    <p:extLst>
      <p:ext uri="{BB962C8B-B14F-4D97-AF65-F5344CB8AC3E}">
        <p14:creationId xmlns:p14="http://schemas.microsoft.com/office/powerpoint/2010/main" val="286890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abartle@essex.ac.uk"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919082" y="0"/>
            <a:ext cx="5305835" cy="6858000"/>
            <a:chOff x="1915746" y="0"/>
            <a:chExt cx="5305835" cy="6858000"/>
          </a:xfrm>
        </p:grpSpPr>
        <p:sp>
          <p:nvSpPr>
            <p:cNvPr id="3" name="Rectangle 2"/>
            <p:cNvSpPr/>
            <p:nvPr/>
          </p:nvSpPr>
          <p:spPr>
            <a:xfrm>
              <a:off x="4082409" y="2578834"/>
              <a:ext cx="912414" cy="255803"/>
            </a:xfrm>
            <a:prstGeom prst="rect">
              <a:avLst/>
            </a:prstGeom>
            <a:solidFill>
              <a:srgbClr val="5421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100" dirty="0" smtClean="0"/>
                <a:t>Publications</a:t>
              </a:r>
              <a:endParaRPr lang="en-GB" sz="1600" dirty="0"/>
            </a:p>
          </p:txBody>
        </p:sp>
        <p:sp>
          <p:nvSpPr>
            <p:cNvPr id="4" name="Rectangle 3"/>
            <p:cNvSpPr/>
            <p:nvPr/>
          </p:nvSpPr>
          <p:spPr>
            <a:xfrm>
              <a:off x="4994823" y="2578834"/>
              <a:ext cx="710522" cy="255803"/>
            </a:xfrm>
            <a:prstGeom prst="rect">
              <a:avLst/>
            </a:prstGeom>
            <a:solidFill>
              <a:srgbClr val="5421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100" dirty="0" smtClean="0"/>
                <a:t>Research</a:t>
              </a:r>
              <a:endParaRPr lang="en-GB" sz="1600" dirty="0"/>
            </a:p>
          </p:txBody>
        </p:sp>
        <p:sp>
          <p:nvSpPr>
            <p:cNvPr id="5" name="Rectangle 4"/>
            <p:cNvSpPr/>
            <p:nvPr/>
          </p:nvSpPr>
          <p:spPr>
            <a:xfrm>
              <a:off x="3350985" y="2578834"/>
              <a:ext cx="733698" cy="255803"/>
            </a:xfrm>
            <a:prstGeom prst="rect">
              <a:avLst/>
            </a:prstGeom>
            <a:solidFill>
              <a:srgbClr val="D230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100" dirty="0" smtClean="0"/>
                <a:t>Overview</a:t>
              </a:r>
              <a:endParaRPr lang="en-GB" sz="1600" dirty="0"/>
            </a:p>
          </p:txBody>
        </p:sp>
        <p:sp>
          <p:nvSpPr>
            <p:cNvPr id="6" name="Rectangle 5"/>
            <p:cNvSpPr/>
            <p:nvPr/>
          </p:nvSpPr>
          <p:spPr>
            <a:xfrm>
              <a:off x="3363684" y="1490250"/>
              <a:ext cx="818342" cy="1050484"/>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7" name="Rectangle 6"/>
            <p:cNvSpPr/>
            <p:nvPr/>
          </p:nvSpPr>
          <p:spPr>
            <a:xfrm>
              <a:off x="4182025" y="1490251"/>
              <a:ext cx="3039556" cy="10504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b="1" dirty="0" smtClean="0">
                  <a:solidFill>
                    <a:schemeClr val="tx1"/>
                  </a:solidFill>
                </a:rPr>
                <a:t>Professor Richard Bartle FRSA</a:t>
              </a:r>
              <a:r>
                <a:rPr lang="en-GB" sz="1050" dirty="0" smtClean="0">
                  <a:solidFill>
                    <a:schemeClr val="tx1"/>
                  </a:solidFill>
                </a:rPr>
                <a:t/>
              </a:r>
              <a:br>
                <a:rPr lang="en-GB" sz="1050" dirty="0" smtClean="0">
                  <a:solidFill>
                    <a:schemeClr val="tx1"/>
                  </a:solidFill>
                </a:rPr>
              </a:br>
              <a:r>
                <a:rPr lang="en-GB" sz="1200" dirty="0" smtClean="0">
                  <a:solidFill>
                    <a:schemeClr val="tx1"/>
                  </a:solidFill>
                </a:rPr>
                <a:t>Senior Lecturer &amp; Honorary Professor</a:t>
              </a:r>
              <a:r>
                <a:rPr lang="en-GB" sz="1100" dirty="0" smtClean="0">
                  <a:solidFill>
                    <a:schemeClr val="tx1"/>
                  </a:solidFill>
                </a:rPr>
                <a:t/>
              </a:r>
              <a:br>
                <a:rPr lang="en-GB" sz="1100" dirty="0" smtClean="0">
                  <a:solidFill>
                    <a:schemeClr val="tx1"/>
                  </a:solidFill>
                </a:rPr>
              </a:br>
              <a:r>
                <a:rPr lang="en-GB" sz="1100" dirty="0" smtClean="0">
                  <a:solidFill>
                    <a:schemeClr val="tx1"/>
                  </a:solidFill>
                </a:rPr>
                <a:t>Computer Science and Electronic Engineering</a:t>
              </a:r>
              <a:r>
                <a:rPr lang="en-GB" sz="1000" dirty="0" smtClean="0">
                  <a:solidFill>
                    <a:schemeClr val="tx1"/>
                  </a:solidFill>
                </a:rPr>
                <a:t/>
              </a:r>
              <a:br>
                <a:rPr lang="en-GB" sz="1000" dirty="0" smtClean="0">
                  <a:solidFill>
                    <a:schemeClr val="tx1"/>
                  </a:solidFill>
                </a:rPr>
              </a:br>
              <a:r>
                <a:rPr lang="en-GB" sz="1050" dirty="0" smtClean="0">
                  <a:solidFill>
                    <a:schemeClr val="tx1"/>
                  </a:solidFill>
                  <a:hlinkClick r:id="rId3"/>
                </a:rPr>
                <a:t>rabartle@essex.ac.uk</a:t>
              </a:r>
              <a:r>
                <a:rPr lang="en-GB" sz="1050" dirty="0" smtClean="0">
                  <a:solidFill>
                    <a:schemeClr val="tx1"/>
                  </a:solidFill>
                </a:rPr>
                <a:t/>
              </a:r>
              <a:br>
                <a:rPr lang="en-GB" sz="1050" dirty="0" smtClean="0">
                  <a:solidFill>
                    <a:schemeClr val="tx1"/>
                  </a:solidFill>
                </a:rPr>
              </a:br>
              <a:r>
                <a:rPr lang="en-GB" sz="1050" dirty="0" smtClean="0">
                  <a:solidFill>
                    <a:schemeClr val="tx1"/>
                  </a:solidFill>
                </a:rPr>
                <a:t>01206 874246</a:t>
              </a:r>
              <a:endParaRPr lang="en-GB" sz="1050" dirty="0">
                <a:solidFill>
                  <a:schemeClr val="tx1"/>
                </a:solidFill>
              </a:endParaRPr>
            </a:p>
          </p:txBody>
        </p:sp>
        <p:sp>
          <p:nvSpPr>
            <p:cNvPr id="8" name="Rectangle 7"/>
            <p:cNvSpPr/>
            <p:nvPr/>
          </p:nvSpPr>
          <p:spPr>
            <a:xfrm>
              <a:off x="1919716" y="3482887"/>
              <a:ext cx="1415665" cy="3375113"/>
            </a:xfrm>
            <a:prstGeom prst="rect">
              <a:avLst/>
            </a:prstGeom>
            <a:solidFill>
              <a:srgbClr val="5421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u="sng"/>
            </a:p>
          </p:txBody>
        </p:sp>
        <p:sp>
          <p:nvSpPr>
            <p:cNvPr id="9" name="Rectangle 8"/>
            <p:cNvSpPr/>
            <p:nvPr/>
          </p:nvSpPr>
          <p:spPr>
            <a:xfrm>
              <a:off x="1915747" y="1490249"/>
              <a:ext cx="1419496" cy="249860"/>
            </a:xfrm>
            <a:prstGeom prst="rect">
              <a:avLst/>
            </a:prstGeom>
            <a:solidFill>
              <a:srgbClr val="D230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100" dirty="0" smtClean="0"/>
                <a:t>CSEE Home</a:t>
              </a:r>
              <a:endParaRPr lang="en-GB" sz="1600" dirty="0"/>
            </a:p>
          </p:txBody>
        </p:sp>
        <p:sp>
          <p:nvSpPr>
            <p:cNvPr id="10" name="Rectangle 9"/>
            <p:cNvSpPr/>
            <p:nvPr/>
          </p:nvSpPr>
          <p:spPr>
            <a:xfrm>
              <a:off x="1915747" y="1739814"/>
              <a:ext cx="1419496" cy="249860"/>
            </a:xfrm>
            <a:prstGeom prst="rect">
              <a:avLst/>
            </a:prstGeom>
            <a:solidFill>
              <a:srgbClr val="5421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100" dirty="0" smtClean="0"/>
                <a:t>Undergraduate Study</a:t>
              </a:r>
              <a:endParaRPr lang="en-GB" sz="1600" dirty="0"/>
            </a:p>
          </p:txBody>
        </p:sp>
        <p:sp>
          <p:nvSpPr>
            <p:cNvPr id="11" name="Rectangle 10"/>
            <p:cNvSpPr/>
            <p:nvPr/>
          </p:nvSpPr>
          <p:spPr>
            <a:xfrm>
              <a:off x="1915747" y="1989378"/>
              <a:ext cx="1419496" cy="249860"/>
            </a:xfrm>
            <a:prstGeom prst="rect">
              <a:avLst/>
            </a:prstGeom>
            <a:solidFill>
              <a:srgbClr val="5421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100" dirty="0" smtClean="0"/>
                <a:t>Postgraduate Study</a:t>
              </a:r>
              <a:endParaRPr lang="en-GB" sz="1600" dirty="0"/>
            </a:p>
          </p:txBody>
        </p:sp>
        <p:sp>
          <p:nvSpPr>
            <p:cNvPr id="12" name="Rectangle 11"/>
            <p:cNvSpPr/>
            <p:nvPr/>
          </p:nvSpPr>
          <p:spPr>
            <a:xfrm>
              <a:off x="1916024" y="2238047"/>
              <a:ext cx="1419496" cy="249860"/>
            </a:xfrm>
            <a:prstGeom prst="rect">
              <a:avLst/>
            </a:prstGeom>
            <a:solidFill>
              <a:srgbClr val="5421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100" dirty="0" smtClean="0"/>
                <a:t>How to Apply</a:t>
              </a:r>
              <a:endParaRPr lang="en-GB" sz="1600" dirty="0"/>
            </a:p>
          </p:txBody>
        </p:sp>
        <p:sp>
          <p:nvSpPr>
            <p:cNvPr id="13" name="Rectangle 12"/>
            <p:cNvSpPr/>
            <p:nvPr/>
          </p:nvSpPr>
          <p:spPr>
            <a:xfrm>
              <a:off x="1916024" y="2487612"/>
              <a:ext cx="1419496" cy="249860"/>
            </a:xfrm>
            <a:prstGeom prst="rect">
              <a:avLst/>
            </a:prstGeom>
            <a:solidFill>
              <a:srgbClr val="5421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100" dirty="0" smtClean="0"/>
                <a:t>Research</a:t>
              </a:r>
              <a:endParaRPr lang="en-GB" sz="1600" dirty="0"/>
            </a:p>
          </p:txBody>
        </p:sp>
        <p:sp>
          <p:nvSpPr>
            <p:cNvPr id="14" name="Rectangle 13"/>
            <p:cNvSpPr/>
            <p:nvPr/>
          </p:nvSpPr>
          <p:spPr>
            <a:xfrm>
              <a:off x="1916024" y="2737176"/>
              <a:ext cx="1419496" cy="249860"/>
            </a:xfrm>
            <a:prstGeom prst="rect">
              <a:avLst/>
            </a:prstGeom>
            <a:solidFill>
              <a:srgbClr val="5421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100" dirty="0" smtClean="0"/>
                <a:t>Staff</a:t>
              </a:r>
              <a:endParaRPr lang="en-GB" sz="1600" dirty="0"/>
            </a:p>
          </p:txBody>
        </p:sp>
        <p:sp>
          <p:nvSpPr>
            <p:cNvPr id="15" name="Rectangle 14"/>
            <p:cNvSpPr/>
            <p:nvPr/>
          </p:nvSpPr>
          <p:spPr>
            <a:xfrm>
              <a:off x="3363684" y="2834637"/>
              <a:ext cx="3851367" cy="4023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1200" b="1" u="sng" dirty="0">
                  <a:solidFill>
                    <a:schemeClr val="tx1"/>
                  </a:solidFill>
                  <a:cs typeface="Arial" panose="020B0604020202020204" pitchFamily="34" charset="0"/>
                </a:rPr>
                <a:t>Biography</a:t>
              </a:r>
              <a:r>
                <a:rPr lang="en-GB" sz="1200" b="1" dirty="0">
                  <a:solidFill>
                    <a:schemeClr val="tx1"/>
                  </a:solidFill>
                  <a:cs typeface="Arial" panose="020B0604020202020204" pitchFamily="34" charset="0"/>
                </a:rPr>
                <a:t/>
              </a:r>
              <a:br>
                <a:rPr lang="en-GB" sz="1200" b="1" dirty="0">
                  <a:solidFill>
                    <a:schemeClr val="tx1"/>
                  </a:solidFill>
                  <a:cs typeface="Arial" panose="020B0604020202020204" pitchFamily="34" charset="0"/>
                </a:rPr>
              </a:br>
              <a:r>
                <a:rPr lang="en-GB" sz="1200" dirty="0">
                  <a:solidFill>
                    <a:schemeClr val="tx1"/>
                  </a:solidFill>
                  <a:cs typeface="Arial" panose="020B0604020202020204" pitchFamily="34" charset="0"/>
                </a:rPr>
                <a:t>Dr Richard A. Bartle is Senior Lecturer and Honorary Professor of Computer Game Design at the University of Essex, UK. He is best known for having co-written in 1978 the first virtual world, MUD, and for his 1996 Player Types model which has seen widespread adoption by the MMO industry. His 2003 book, "Designing Virtual Worlds", is the standard text on the subject, and he is an influential writer on all aspects of MMO design and development. In 2010, he was the first recipient of the prestigious GDC "Online Game Legend" award.</a:t>
              </a:r>
              <a:br>
                <a:rPr lang="en-GB" sz="1200" dirty="0">
                  <a:solidFill>
                    <a:schemeClr val="tx1"/>
                  </a:solidFill>
                  <a:cs typeface="Arial" panose="020B0604020202020204" pitchFamily="34" charset="0"/>
                </a:rPr>
              </a:br>
              <a:endParaRPr lang="en-GB" sz="1200" b="1" dirty="0">
                <a:solidFill>
                  <a:schemeClr val="tx1"/>
                </a:solidFill>
                <a:cs typeface="Arial" panose="020B0604020202020204" pitchFamily="34" charset="0"/>
              </a:endParaRPr>
            </a:p>
            <a:p>
              <a:r>
                <a:rPr lang="en-GB" sz="1200" b="1" u="sng" dirty="0">
                  <a:solidFill>
                    <a:schemeClr val="tx1"/>
                  </a:solidFill>
                  <a:cs typeface="Arial" panose="020B0604020202020204" pitchFamily="34" charset="0"/>
                </a:rPr>
                <a:t>Qualifications</a:t>
              </a:r>
              <a:r>
                <a:rPr lang="en-GB" sz="1200" b="1" dirty="0">
                  <a:solidFill>
                    <a:schemeClr val="tx1"/>
                  </a:solidFill>
                  <a:cs typeface="Arial" panose="020B0604020202020204" pitchFamily="34" charset="0"/>
                </a:rPr>
                <a:t> </a:t>
              </a:r>
              <a:r>
                <a:rPr lang="en-GB" sz="1200" dirty="0">
                  <a:solidFill>
                    <a:schemeClr val="tx1"/>
                  </a:solidFill>
                  <a:cs typeface="Arial" panose="020B0604020202020204" pitchFamily="34" charset="0"/>
                </a:rPr>
                <a:t/>
              </a:r>
              <a:br>
                <a:rPr lang="en-GB" sz="1200" dirty="0">
                  <a:solidFill>
                    <a:schemeClr val="tx1"/>
                  </a:solidFill>
                  <a:cs typeface="Arial" panose="020B0604020202020204" pitchFamily="34" charset="0"/>
                </a:rPr>
              </a:br>
              <a:r>
                <a:rPr lang="en-GB" sz="1200" dirty="0">
                  <a:solidFill>
                    <a:schemeClr val="tx1"/>
                  </a:solidFill>
                  <a:cs typeface="Arial" panose="020B0604020202020204" pitchFamily="34" charset="0"/>
                </a:rPr>
                <a:t>BSc Hons (1st class) Computer Science, Essex University, 1981.</a:t>
              </a:r>
              <a:br>
                <a:rPr lang="en-GB" sz="1200" dirty="0">
                  <a:solidFill>
                    <a:schemeClr val="tx1"/>
                  </a:solidFill>
                  <a:cs typeface="Arial" panose="020B0604020202020204" pitchFamily="34" charset="0"/>
                </a:rPr>
              </a:br>
              <a:r>
                <a:rPr lang="en-GB" sz="1200" dirty="0">
                  <a:solidFill>
                    <a:schemeClr val="tx1"/>
                  </a:solidFill>
                  <a:cs typeface="Arial" panose="020B0604020202020204" pitchFamily="34" charset="0"/>
                </a:rPr>
                <a:t>PhD Artificial Intelligence, Essex University, 1988</a:t>
              </a:r>
            </a:p>
            <a:p>
              <a:r>
                <a:rPr lang="en-GB" sz="1200" dirty="0">
                  <a:solidFill>
                    <a:schemeClr val="tx1"/>
                  </a:solidFill>
                  <a:cs typeface="Arial" panose="020B0604020202020204" pitchFamily="34" charset="0"/>
                </a:rPr>
                <a:t>Additionally here is a blog I update daily: http://www.youhaventlived.com/qblog/index.html</a:t>
              </a:r>
            </a:p>
          </p:txBody>
        </p:sp>
        <p:sp>
          <p:nvSpPr>
            <p:cNvPr id="16" name="Rectangle 15"/>
            <p:cNvSpPr/>
            <p:nvPr/>
          </p:nvSpPr>
          <p:spPr>
            <a:xfrm>
              <a:off x="1915746" y="2985845"/>
              <a:ext cx="1419496" cy="249860"/>
            </a:xfrm>
            <a:prstGeom prst="rect">
              <a:avLst/>
            </a:prstGeom>
            <a:solidFill>
              <a:srgbClr val="5421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100" dirty="0" smtClean="0"/>
                <a:t>About Us</a:t>
              </a:r>
              <a:endParaRPr lang="en-GB" sz="1600" dirty="0"/>
            </a:p>
          </p:txBody>
        </p:sp>
        <p:sp>
          <p:nvSpPr>
            <p:cNvPr id="17" name="Rectangle 16"/>
            <p:cNvSpPr/>
            <p:nvPr/>
          </p:nvSpPr>
          <p:spPr>
            <a:xfrm>
              <a:off x="1918789" y="3234218"/>
              <a:ext cx="1419496" cy="249860"/>
            </a:xfrm>
            <a:prstGeom prst="rect">
              <a:avLst/>
            </a:prstGeom>
            <a:solidFill>
              <a:srgbClr val="5421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100" dirty="0" smtClean="0"/>
                <a:t>Contact Us</a:t>
              </a:r>
              <a:endParaRPr lang="en-GB" sz="1600" dirty="0"/>
            </a:p>
          </p:txBody>
        </p:sp>
        <p:pic>
          <p:nvPicPr>
            <p:cNvPr id="18" name="Picture 17"/>
            <p:cNvPicPr>
              <a:picLocks noChangeAspect="1"/>
            </p:cNvPicPr>
            <p:nvPr/>
          </p:nvPicPr>
          <p:blipFill rotWithShape="1">
            <a:blip r:embed="rId4" cstate="print">
              <a:extLst>
                <a:ext uri="{28A0092B-C50C-407E-A947-70E740481C1C}">
                  <a14:useLocalDpi xmlns:a14="http://schemas.microsoft.com/office/drawing/2010/main" val="0"/>
                </a:ext>
              </a:extLst>
            </a:blip>
            <a:srcRect t="20966"/>
            <a:stretch/>
          </p:blipFill>
          <p:spPr>
            <a:xfrm>
              <a:off x="1928949" y="0"/>
              <a:ext cx="5286102" cy="1462244"/>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28949" y="0"/>
              <a:ext cx="1426425" cy="452281"/>
            </a:xfrm>
            <a:prstGeom prst="rect">
              <a:avLst/>
            </a:prstGeom>
          </p:spPr>
        </p:pic>
      </p:grpSp>
    </p:spTree>
    <p:extLst>
      <p:ext uri="{BB962C8B-B14F-4D97-AF65-F5344CB8AC3E}">
        <p14:creationId xmlns:p14="http://schemas.microsoft.com/office/powerpoint/2010/main" val="795684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28600"/>
            <a:ext cx="7848600" cy="1384995"/>
          </a:xfrm>
          <a:prstGeom prst="rect">
            <a:avLst/>
          </a:prstGeom>
          <a:noFill/>
        </p:spPr>
        <p:txBody>
          <a:bodyPr wrap="square" rtlCol="0">
            <a:spAutoFit/>
          </a:bodyPr>
          <a:lstStyle/>
          <a:p>
            <a:r>
              <a:rPr lang="en-GB" sz="1400" b="1" dirty="0" smtClean="0">
                <a:latin typeface="Arial Narrow" panose="020B0606020202030204" pitchFamily="34" charset="0"/>
              </a:rPr>
              <a:t>Improvements made to improve </a:t>
            </a:r>
            <a:r>
              <a:rPr lang="en-GB" sz="1400" b="1" dirty="0" err="1" smtClean="0">
                <a:latin typeface="Arial Narrow" panose="020B0606020202030204" pitchFamily="34" charset="0"/>
              </a:rPr>
              <a:t>Fitts</a:t>
            </a:r>
            <a:r>
              <a:rPr lang="en-GB" sz="1400" b="1" dirty="0" smtClean="0">
                <a:latin typeface="Arial Narrow" panose="020B0606020202030204" pitchFamily="34" charset="0"/>
              </a:rPr>
              <a:t>’ Law results:</a:t>
            </a:r>
            <a:r>
              <a:rPr lang="en-GB" sz="1400" dirty="0" smtClean="0">
                <a:latin typeface="Arial Narrow" panose="020B0606020202030204" pitchFamily="34" charset="0"/>
              </a:rPr>
              <a:t/>
            </a:r>
            <a:br>
              <a:rPr lang="en-GB" sz="1400" dirty="0" smtClean="0">
                <a:latin typeface="Arial Narrow" panose="020B0606020202030204" pitchFamily="34" charset="0"/>
              </a:rPr>
            </a:br>
            <a:r>
              <a:rPr lang="en-GB" sz="1400" dirty="0" smtClean="0">
                <a:latin typeface="Arial Narrow" panose="020B0606020202030204" pitchFamily="34" charset="0"/>
              </a:rPr>
              <a:t>-Increased the width and height of the vertical navigation menu icons.</a:t>
            </a:r>
            <a:br>
              <a:rPr lang="en-GB" sz="1400" dirty="0" smtClean="0">
                <a:latin typeface="Arial Narrow" panose="020B0606020202030204" pitchFamily="34" charset="0"/>
              </a:rPr>
            </a:br>
            <a:r>
              <a:rPr lang="en-GB" sz="1400" dirty="0" smtClean="0">
                <a:latin typeface="Arial Narrow" panose="020B0606020202030204" pitchFamily="34" charset="0"/>
              </a:rPr>
              <a:t>-Increasing the width of the vertical menu pushes the centre closer to all of them.</a:t>
            </a:r>
            <a:br>
              <a:rPr lang="en-GB" sz="1400" dirty="0" smtClean="0">
                <a:latin typeface="Arial Narrow" panose="020B0606020202030204" pitchFamily="34" charset="0"/>
              </a:rPr>
            </a:br>
            <a:r>
              <a:rPr lang="en-GB" sz="1400" dirty="0" smtClean="0">
                <a:latin typeface="Arial Narrow" panose="020B0606020202030204" pitchFamily="34" charset="0"/>
              </a:rPr>
              <a:t>-Increased the width and height of the horizontal navigation menu icons.</a:t>
            </a:r>
            <a:br>
              <a:rPr lang="en-GB" sz="1400" dirty="0" smtClean="0">
                <a:latin typeface="Arial Narrow" panose="020B0606020202030204" pitchFamily="34" charset="0"/>
              </a:rPr>
            </a:br>
            <a:r>
              <a:rPr lang="en-GB" sz="1400" dirty="0" smtClean="0">
                <a:latin typeface="Arial Narrow" panose="020B0606020202030204" pitchFamily="34" charset="0"/>
              </a:rPr>
              <a:t>-Increasing the text size should improve the result for external links and generally improve the readability of the content.</a:t>
            </a:r>
            <a:endParaRPr lang="en-GB" sz="1400" dirty="0">
              <a:latin typeface="Arial Narrow" panose="020B0606020202030204" pitchFamily="34" charset="0"/>
            </a:endParaRPr>
          </a:p>
        </p:txBody>
      </p:sp>
    </p:spTree>
    <p:extLst>
      <p:ext uri="{BB962C8B-B14F-4D97-AF65-F5344CB8AC3E}">
        <p14:creationId xmlns:p14="http://schemas.microsoft.com/office/powerpoint/2010/main" val="1032785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32</Words>
  <Application>Microsoft Office PowerPoint</Application>
  <PresentationFormat>On-screen Show (4:3)</PresentationFormat>
  <Paragraphs>16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Arial Narrow</vt:lpstr>
      <vt:lpstr>Calibri</vt:lpstr>
      <vt:lpstr>Office Theme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dc:creator>
  <cp:lastModifiedBy>Ebbage, Alexander</cp:lastModifiedBy>
  <cp:revision>4</cp:revision>
  <dcterms:created xsi:type="dcterms:W3CDTF">2016-11-12T22:34:06Z</dcterms:created>
  <dcterms:modified xsi:type="dcterms:W3CDTF">2016-11-17T03:22:50Z</dcterms:modified>
</cp:coreProperties>
</file>