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sldIdLst>
    <p:sldId id="256" r:id="rId2"/>
    <p:sldId id="257" r:id="rId3"/>
    <p:sldId id="258" r:id="rId4"/>
    <p:sldId id="267" r:id="rId5"/>
    <p:sldId id="269" r:id="rId6"/>
    <p:sldId id="268" r:id="rId7"/>
    <p:sldId id="274" r:id="rId8"/>
    <p:sldId id="275" r:id="rId9"/>
    <p:sldId id="276" r:id="rId10"/>
    <p:sldId id="272" r:id="rId11"/>
    <p:sldId id="261" r:id="rId12"/>
    <p:sldId id="259" r:id="rId13"/>
    <p:sldId id="264" r:id="rId14"/>
    <p:sldId id="262" r:id="rId15"/>
    <p:sldId id="270" r:id="rId16"/>
    <p:sldId id="271" r:id="rId17"/>
    <p:sldId id="266" r:id="rId18"/>
    <p:sldId id="273" r:id="rId19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039"/>
    <a:srgbClr val="BC2A33"/>
    <a:srgbClr val="66CCFF"/>
    <a:srgbClr val="F8F8F8"/>
    <a:srgbClr val="E5C9CE"/>
    <a:srgbClr val="990033"/>
    <a:srgbClr val="005A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19" autoAdjust="0"/>
    <p:restoredTop sz="94611" autoAdjust="0"/>
  </p:normalViewPr>
  <p:slideViewPr>
    <p:cSldViewPr snapToGrid="0">
      <p:cViewPr>
        <p:scale>
          <a:sx n="75" d="100"/>
          <a:sy n="75" d="100"/>
        </p:scale>
        <p:origin x="-1344" y="-72"/>
      </p:cViewPr>
      <p:guideLst>
        <p:guide orient="horz" pos="456"/>
        <p:guide pos="40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3E79F10-1393-4B55-803B-C95A21D27D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1176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E79F10-1393-4B55-803B-C95A21D27D26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451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FI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976438"/>
            <a:ext cx="64833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1601788"/>
            <a:ext cx="9144000" cy="381000"/>
          </a:xfrm>
          <a:prstGeom prst="rect">
            <a:avLst/>
          </a:prstGeom>
          <a:solidFill>
            <a:srgbClr val="FFD5AD"/>
          </a:solidFill>
          <a:ln w="12700">
            <a:solidFill>
              <a:srgbClr val="FFC69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pic>
        <p:nvPicPr>
          <p:cNvPr id="5" name="Picture 2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113" y="228600"/>
            <a:ext cx="2624137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4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43000" y="10922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1782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809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81813" y="931863"/>
            <a:ext cx="1873250" cy="46037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58888" y="931863"/>
            <a:ext cx="5470525" cy="46037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625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37354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70217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58888" y="2200275"/>
            <a:ext cx="3619500" cy="3335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0788" y="2200275"/>
            <a:ext cx="3619500" cy="3335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616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37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672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367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39601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1511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2200275"/>
            <a:ext cx="7391400" cy="333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</p:txBody>
      </p:sp>
      <p:sp>
        <p:nvSpPr>
          <p:cNvPr id="1027" name="Rectangle 7"/>
          <p:cNvSpPr>
            <a:spLocks noChangeArrowheads="1"/>
          </p:cNvSpPr>
          <p:nvPr userDrawn="1"/>
        </p:nvSpPr>
        <p:spPr bwMode="auto">
          <a:xfrm>
            <a:off x="0" y="1306513"/>
            <a:ext cx="9144000" cy="381000"/>
          </a:xfrm>
          <a:prstGeom prst="rect">
            <a:avLst/>
          </a:prstGeom>
          <a:solidFill>
            <a:srgbClr val="FFD5AD"/>
          </a:solidFill>
          <a:ln w="12700">
            <a:solidFill>
              <a:srgbClr val="FFC69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931863"/>
            <a:ext cx="74961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29" name="Rectangle 9"/>
          <p:cNvSpPr>
            <a:spLocks noChangeArrowheads="1"/>
          </p:cNvSpPr>
          <p:nvPr userDrawn="1"/>
        </p:nvSpPr>
        <p:spPr bwMode="auto">
          <a:xfrm>
            <a:off x="457200" y="6400800"/>
            <a:ext cx="829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tabLst>
                <a:tab pos="3402013" algn="l"/>
                <a:tab pos="8067675" algn="r"/>
              </a:tabLst>
            </a:pPr>
            <a:r>
              <a:rPr lang="de-DE" altLang="de-DE" sz="1000" dirty="0" smtClean="0">
                <a:solidFill>
                  <a:schemeClr val="bg2"/>
                </a:solidFill>
              </a:rPr>
              <a:t>11.11.2013</a:t>
            </a:r>
            <a:r>
              <a:rPr lang="de-DE" altLang="de-DE" sz="1000" dirty="0">
                <a:solidFill>
                  <a:schemeClr val="bg2"/>
                </a:solidFill>
              </a:rPr>
              <a:t>	</a:t>
            </a:r>
            <a:r>
              <a:rPr lang="de-DE" altLang="de-DE" sz="1000" dirty="0" smtClean="0">
                <a:solidFill>
                  <a:schemeClr val="bg2"/>
                </a:solidFill>
              </a:rPr>
              <a:t>Alexander </a:t>
            </a:r>
            <a:r>
              <a:rPr lang="de-DE" altLang="de-DE" sz="1000" dirty="0" err="1" smtClean="0">
                <a:solidFill>
                  <a:schemeClr val="bg2"/>
                </a:solidFill>
              </a:rPr>
              <a:t>Ermer</a:t>
            </a:r>
            <a:r>
              <a:rPr lang="de-DE" altLang="de-DE" sz="1000" dirty="0" smtClean="0">
                <a:solidFill>
                  <a:schemeClr val="bg2"/>
                </a:solidFill>
              </a:rPr>
              <a:t> 	</a:t>
            </a:r>
            <a:fld id="{DD83B5EB-643C-4325-BA98-55D2527FCD43}" type="slidenum">
              <a:rPr lang="de-DE" altLang="de-DE" sz="1000" smtClean="0">
                <a:solidFill>
                  <a:schemeClr val="bg2"/>
                </a:solidFill>
              </a:rPr>
              <a:pPr algn="l" eaLnBrk="1" hangingPunct="1">
                <a:tabLst>
                  <a:tab pos="3402013" algn="l"/>
                  <a:tab pos="8067675" algn="r"/>
                </a:tabLst>
              </a:pPr>
              <a:t>‹Nr.›</a:t>
            </a:fld>
            <a:endParaRPr lang="de-DE" altLang="de-DE" sz="1000" dirty="0">
              <a:solidFill>
                <a:schemeClr val="bg2"/>
              </a:solidFill>
            </a:endParaRPr>
          </a:p>
        </p:txBody>
      </p:sp>
      <p:sp>
        <p:nvSpPr>
          <p:cNvPr id="1030" name="Line 10"/>
          <p:cNvSpPr>
            <a:spLocks noChangeShapeType="1"/>
          </p:cNvSpPr>
          <p:nvPr userDrawn="1"/>
        </p:nvSpPr>
        <p:spPr bwMode="auto">
          <a:xfrm>
            <a:off x="152400" y="6400800"/>
            <a:ext cx="8839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1" name="Picture 11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138" y="238125"/>
            <a:ext cx="20637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5AA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5AA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5AA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5AA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5AA1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005AA1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005AA1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005AA1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005AA1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cl.indiana.edu/~md7/13/615/slides/06-tools/06-tools.pdf" TargetMode="External"/><Relationship Id="rId3" Type="http://schemas.openxmlformats.org/officeDocument/2006/relationships/hyperlink" Target="http://www.cs.jhu.edu/~jason/465/PDFSlides/lect36-tasks.pdf" TargetMode="External"/><Relationship Id="rId7" Type="http://schemas.openxmlformats.org/officeDocument/2006/relationships/hyperlink" Target="http://www.phil-fak.uni-koeln.de/fileadmin/spinfo/text-mining/tm-Sommer2010/tm01-Sommer2010.pdf" TargetMode="External"/><Relationship Id="rId2" Type="http://schemas.openxmlformats.org/officeDocument/2006/relationships/hyperlink" Target="https://www.gi.de/service/informatiklexikon/detailansicht/article/text-min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bi.h-da.de/fileadmin/personal/b.mathiak/Einf%C3%BChrung.pptx" TargetMode="External"/><Relationship Id="rId5" Type="http://schemas.openxmlformats.org/officeDocument/2006/relationships/hyperlink" Target="http://www2.gca.org/knowledgetechnologies/proceedings/presentations/treloar/nathantreloar.ppt" TargetMode="External"/><Relationship Id="rId4" Type="http://schemas.openxmlformats.org/officeDocument/2006/relationships/hyperlink" Target="http://www.cs.sunysb.edu/~cse634/presentations/TextMining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9"/>
          <p:cNvSpPr txBox="1">
            <a:spLocks noChangeArrowheads="1"/>
          </p:cNvSpPr>
          <p:nvPr/>
        </p:nvSpPr>
        <p:spPr bwMode="auto">
          <a:xfrm>
            <a:off x="2987675" y="981075"/>
            <a:ext cx="2447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de-DE" altLang="de-DE" dirty="0"/>
          </a:p>
        </p:txBody>
      </p:sp>
      <p:sp>
        <p:nvSpPr>
          <p:cNvPr id="3075" name="Text Box 19"/>
          <p:cNvSpPr txBox="1">
            <a:spLocks noChangeArrowheads="1"/>
          </p:cNvSpPr>
          <p:nvPr/>
        </p:nvSpPr>
        <p:spPr bwMode="auto">
          <a:xfrm>
            <a:off x="1189038" y="1501775"/>
            <a:ext cx="6799262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45000"/>
              </a:lnSpc>
            </a:pPr>
            <a:r>
              <a:rPr lang="de-DE" altLang="de-DE" sz="2000" dirty="0">
                <a:solidFill>
                  <a:srgbClr val="005AA1"/>
                </a:solidFill>
              </a:rPr>
              <a:t>Die </a:t>
            </a:r>
            <a:r>
              <a:rPr lang="de-DE" altLang="de-DE" sz="2000" dirty="0">
                <a:solidFill>
                  <a:srgbClr val="005AA1"/>
                </a:solidFill>
                <a:latin typeface="Arial Black" pitchFamily="34" charset="0"/>
              </a:rPr>
              <a:t>Fakultät</a:t>
            </a:r>
            <a:r>
              <a:rPr lang="de-DE" altLang="de-DE" sz="2000" b="1" dirty="0">
                <a:solidFill>
                  <a:srgbClr val="005AA1"/>
                </a:solidFill>
              </a:rPr>
              <a:t> für Informatik und Mathematik</a:t>
            </a:r>
          </a:p>
          <a:p>
            <a:pPr eaLnBrk="1" hangingPunct="1">
              <a:lnSpc>
                <a:spcPct val="145000"/>
              </a:lnSpc>
            </a:pPr>
            <a:r>
              <a:rPr lang="de-DE" altLang="de-DE" sz="2000" b="1" dirty="0">
                <a:solidFill>
                  <a:srgbClr val="990033"/>
                </a:solidFill>
              </a:rPr>
              <a:t>			</a:t>
            </a:r>
            <a:r>
              <a:rPr lang="de-DE" altLang="de-DE" sz="2000" dirty="0">
                <a:solidFill>
                  <a:schemeClr val="bg1"/>
                </a:solidFill>
              </a:rPr>
              <a:t>der Universität Passau</a:t>
            </a:r>
          </a:p>
        </p:txBody>
      </p:sp>
      <p:sp>
        <p:nvSpPr>
          <p:cNvPr id="3076" name="Text Box 21"/>
          <p:cNvSpPr txBox="1">
            <a:spLocks noChangeArrowheads="1"/>
          </p:cNvSpPr>
          <p:nvPr/>
        </p:nvSpPr>
        <p:spPr bwMode="auto">
          <a:xfrm>
            <a:off x="1187449" y="4941888"/>
            <a:ext cx="6537325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500" b="1" dirty="0" smtClean="0">
                <a:solidFill>
                  <a:schemeClr val="tx2"/>
                </a:solidFill>
              </a:rPr>
              <a:t>Anfangsvortrag für Masterarbeit</a:t>
            </a:r>
          </a:p>
          <a:p>
            <a:pPr eaLnBrk="1" hangingPunct="1"/>
            <a:r>
              <a:rPr lang="de-DE" altLang="de-DE" sz="1500" b="1" dirty="0">
                <a:solidFill>
                  <a:schemeClr val="tx2"/>
                </a:solidFill>
              </a:rPr>
              <a:t>Thema: </a:t>
            </a:r>
            <a:r>
              <a:rPr lang="de-DE" altLang="de-DE" sz="1500" b="1" dirty="0" smtClean="0">
                <a:solidFill>
                  <a:schemeClr val="tx2"/>
                </a:solidFill>
              </a:rPr>
              <a:t>Webbasierte, </a:t>
            </a:r>
            <a:r>
              <a:rPr lang="de-DE" altLang="de-DE" sz="1500" b="1" dirty="0" err="1" smtClean="0">
                <a:solidFill>
                  <a:schemeClr val="tx2"/>
                </a:solidFill>
              </a:rPr>
              <a:t>koll</a:t>
            </a:r>
            <a:r>
              <a:rPr lang="de-DE" sz="1500" b="1" dirty="0" err="1" smtClean="0">
                <a:solidFill>
                  <a:schemeClr val="tx2"/>
                </a:solidFill>
              </a:rPr>
              <a:t>aborative</a:t>
            </a:r>
            <a:r>
              <a:rPr lang="de-DE" sz="1500" b="1" dirty="0" smtClean="0">
                <a:solidFill>
                  <a:schemeClr val="tx2"/>
                </a:solidFill>
              </a:rPr>
              <a:t> Annotation </a:t>
            </a:r>
            <a:r>
              <a:rPr lang="de-DE" sz="1500" b="1" dirty="0">
                <a:solidFill>
                  <a:schemeClr val="tx2"/>
                </a:solidFill>
              </a:rPr>
              <a:t>von </a:t>
            </a:r>
            <a:r>
              <a:rPr lang="de-DE" sz="1500" b="1" dirty="0" smtClean="0">
                <a:solidFill>
                  <a:schemeClr val="tx2"/>
                </a:solidFill>
              </a:rPr>
              <a:t>PDF-Dokumenten</a:t>
            </a:r>
          </a:p>
          <a:p>
            <a:pPr eaLnBrk="1" hangingPunct="1"/>
            <a:endParaRPr lang="de-DE" altLang="de-DE" sz="1500" b="1" dirty="0">
              <a:solidFill>
                <a:schemeClr val="tx2"/>
              </a:solidFill>
            </a:endParaRPr>
          </a:p>
          <a:p>
            <a:pPr eaLnBrk="1" hangingPunct="1"/>
            <a:r>
              <a:rPr lang="de-DE" altLang="de-DE" sz="1500" dirty="0">
                <a:solidFill>
                  <a:schemeClr val="tx2"/>
                </a:solidFill>
              </a:rPr>
              <a:t>am </a:t>
            </a:r>
            <a:r>
              <a:rPr lang="de-DE" altLang="de-DE" sz="1500" dirty="0" smtClean="0">
                <a:solidFill>
                  <a:schemeClr val="tx2"/>
                </a:solidFill>
              </a:rPr>
              <a:t>Montag, </a:t>
            </a:r>
            <a:r>
              <a:rPr lang="de-DE" altLang="de-DE" sz="1500" dirty="0">
                <a:solidFill>
                  <a:schemeClr val="tx2"/>
                </a:solidFill>
              </a:rPr>
              <a:t>den </a:t>
            </a:r>
            <a:r>
              <a:rPr lang="de-DE" altLang="de-DE" sz="1500" dirty="0" smtClean="0">
                <a:solidFill>
                  <a:schemeClr val="tx2"/>
                </a:solidFill>
              </a:rPr>
              <a:t>11. November 2013</a:t>
            </a:r>
            <a:endParaRPr lang="de-DE" altLang="de-DE" sz="1500" dirty="0">
              <a:solidFill>
                <a:schemeClr val="tx2"/>
              </a:solidFill>
            </a:endParaRPr>
          </a:p>
          <a:p>
            <a:pPr eaLnBrk="1" hangingPunct="1"/>
            <a:r>
              <a:rPr lang="de-DE" altLang="de-DE" sz="1500" dirty="0">
                <a:solidFill>
                  <a:schemeClr val="tx2"/>
                </a:solidFill>
              </a:rPr>
              <a:t>von </a:t>
            </a:r>
            <a:r>
              <a:rPr lang="de-DE" altLang="de-DE" sz="1500" dirty="0" smtClean="0">
                <a:solidFill>
                  <a:schemeClr val="tx2"/>
                </a:solidFill>
              </a:rPr>
              <a:t>Alexander </a:t>
            </a:r>
            <a:r>
              <a:rPr lang="de-DE" altLang="de-DE" sz="1500" dirty="0" err="1" smtClean="0">
                <a:solidFill>
                  <a:schemeClr val="tx2"/>
                </a:solidFill>
              </a:rPr>
              <a:t>Ermer</a:t>
            </a:r>
            <a:endParaRPr lang="de-DE" altLang="de-DE" sz="15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Usecase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Wissenschaftliche Informationen </a:t>
            </a:r>
            <a:r>
              <a:rPr lang="de-DE" altLang="de-DE" dirty="0" smtClean="0"/>
              <a:t>in </a:t>
            </a:r>
            <a:r>
              <a:rPr lang="de-DE" altLang="de-DE" dirty="0"/>
              <a:t>PDFs versteckt</a:t>
            </a:r>
          </a:p>
          <a:p>
            <a:endParaRPr lang="de-DE" altLang="de-DE" dirty="0"/>
          </a:p>
          <a:p>
            <a:r>
              <a:rPr lang="de-DE" altLang="de-DE" dirty="0"/>
              <a:t>Wir wollen die interessanten Teile rausfinden</a:t>
            </a:r>
          </a:p>
          <a:p>
            <a:endParaRPr lang="de-DE" altLang="de-DE" dirty="0"/>
          </a:p>
          <a:p>
            <a:r>
              <a:rPr lang="de-DE" altLang="de-DE" b="1" dirty="0" smtClean="0"/>
              <a:t>ABER: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>Textanalysen </a:t>
            </a:r>
            <a:r>
              <a:rPr lang="de-DE" altLang="de-DE" dirty="0"/>
              <a:t>mit maschinellen Lernmethoden </a:t>
            </a:r>
            <a:r>
              <a:rPr lang="de-DE" altLang="de-DE" dirty="0" smtClean="0"/>
              <a:t>erfordern</a:t>
            </a:r>
          </a:p>
          <a:p>
            <a:pPr lvl="1"/>
            <a:r>
              <a:rPr lang="de-DE" altLang="de-DE" dirty="0" smtClean="0"/>
              <a:t>IT- </a:t>
            </a:r>
            <a:r>
              <a:rPr lang="de-DE" altLang="de-DE" dirty="0"/>
              <a:t>und/oder Textmining </a:t>
            </a:r>
            <a:r>
              <a:rPr lang="de-DE" altLang="de-DE" dirty="0" smtClean="0"/>
              <a:t>Know-how</a:t>
            </a:r>
          </a:p>
          <a:p>
            <a:pPr lvl="1"/>
            <a:r>
              <a:rPr lang="de-DE" altLang="de-DE" dirty="0" smtClean="0"/>
              <a:t>Viel Zeit zum Erstellen der Lerndaten</a:t>
            </a:r>
            <a:endParaRPr lang="de-DE" altLang="de-DE" dirty="0"/>
          </a:p>
          <a:p>
            <a:endParaRPr lang="de-DE" altLang="de-DE" dirty="0"/>
          </a:p>
          <a:p>
            <a:r>
              <a:rPr lang="de-DE" altLang="de-DE" dirty="0"/>
              <a:t>Dem soll Abhilfe geschaffen werden.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85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Kernthema meiner Arbeit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Aufbau eines webbasierten Workflows zur … </a:t>
            </a:r>
          </a:p>
          <a:p>
            <a:pPr marL="457200" lvl="1" indent="0">
              <a:buNone/>
            </a:pPr>
            <a:r>
              <a:rPr lang="de-DE" dirty="0" smtClean="0"/>
              <a:t>… Annotation von PDF Dokumenten, </a:t>
            </a:r>
            <a:br>
              <a:rPr lang="de-DE" dirty="0" smtClean="0"/>
            </a:br>
            <a:r>
              <a:rPr lang="de-DE" dirty="0" smtClean="0"/>
              <a:t>… Erstellung eigener Lernmodelle und </a:t>
            </a:r>
            <a:br>
              <a:rPr lang="de-DE" dirty="0" smtClean="0"/>
            </a:br>
            <a:r>
              <a:rPr lang="de-DE" dirty="0" smtClean="0"/>
              <a:t>… Evaluierung bei Anwendung auf weitere Texte.</a:t>
            </a:r>
          </a:p>
          <a:p>
            <a:endParaRPr lang="de-DE" dirty="0" smtClean="0"/>
          </a:p>
          <a:p>
            <a:r>
              <a:rPr lang="de-DE" dirty="0" smtClean="0"/>
              <a:t>Fokus: Effektivität des Workflows</a:t>
            </a:r>
          </a:p>
          <a:p>
            <a:endParaRPr lang="de-DE" dirty="0" smtClean="0"/>
          </a:p>
          <a:p>
            <a:r>
              <a:rPr lang="de-DE" dirty="0" smtClean="0"/>
              <a:t>Zielgruppe: Benutzer ohne größere IT-/Textmining Kenntnisse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Nebenziel Kollaboration</a:t>
            </a:r>
            <a:r>
              <a:rPr lang="de-DE" dirty="0"/>
              <a:t>: Daten </a:t>
            </a:r>
            <a:r>
              <a:rPr lang="de-DE" dirty="0" smtClean="0"/>
              <a:t>sollen gemeinsam nutzbar sein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712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Related 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Kalina</a:t>
            </a:r>
            <a:r>
              <a:rPr lang="de-DE" dirty="0" smtClean="0"/>
              <a:t> </a:t>
            </a:r>
            <a:r>
              <a:rPr lang="de-DE" dirty="0" err="1" smtClean="0"/>
              <a:t>Bontcheva</a:t>
            </a:r>
            <a:r>
              <a:rPr lang="de-DE" dirty="0" smtClean="0"/>
              <a:t>, Hamish Cunningham, Ian Roberts, </a:t>
            </a:r>
            <a:r>
              <a:rPr lang="de-DE" dirty="0" err="1" smtClean="0"/>
              <a:t>and</a:t>
            </a:r>
            <a:r>
              <a:rPr lang="de-DE" dirty="0" smtClean="0"/>
              <a:t> Valentin </a:t>
            </a:r>
            <a:r>
              <a:rPr lang="de-DE" dirty="0" err="1" smtClean="0"/>
              <a:t>Tablan</a:t>
            </a:r>
            <a:r>
              <a:rPr lang="de-DE" dirty="0" smtClean="0"/>
              <a:t>. </a:t>
            </a:r>
            <a:r>
              <a:rPr lang="de-DE" dirty="0" smtClean="0"/>
              <a:t>„</a:t>
            </a:r>
            <a:r>
              <a:rPr lang="en-US" dirty="0" smtClean="0"/>
              <a:t>Web-based </a:t>
            </a:r>
            <a:r>
              <a:rPr lang="en-US" dirty="0"/>
              <a:t>collaborative corpus annotation: Requirements and a framework </a:t>
            </a:r>
            <a:r>
              <a:rPr lang="de-DE" dirty="0" err="1"/>
              <a:t>implementation</a:t>
            </a:r>
            <a:r>
              <a:rPr lang="de-DE" dirty="0"/>
              <a:t>“,</a:t>
            </a:r>
            <a:r>
              <a:rPr lang="de-DE" dirty="0"/>
              <a:t> NLP Frameworks 2010 </a:t>
            </a:r>
            <a:r>
              <a:rPr lang="de-DE" dirty="0"/>
              <a:t>Workshop, 2010.</a:t>
            </a:r>
          </a:p>
          <a:p>
            <a:r>
              <a:rPr lang="de-DE" dirty="0" err="1" smtClean="0"/>
              <a:t>Ramakrishnan</a:t>
            </a:r>
            <a:r>
              <a:rPr lang="de-DE" dirty="0" smtClean="0"/>
              <a:t>, C. et al.,</a:t>
            </a:r>
            <a:r>
              <a:rPr lang="en-US" dirty="0" smtClean="0"/>
              <a:t> “Building </a:t>
            </a:r>
            <a:r>
              <a:rPr lang="en-US" dirty="0"/>
              <a:t>the </a:t>
            </a:r>
            <a:r>
              <a:rPr lang="en-US" dirty="0" err="1"/>
              <a:t>scientic</a:t>
            </a:r>
            <a:r>
              <a:rPr lang="en-US" dirty="0"/>
              <a:t> knowledge mine (</a:t>
            </a:r>
            <a:r>
              <a:rPr lang="en-US" dirty="0" err="1"/>
              <a:t>sciknowmine</a:t>
            </a:r>
            <a:r>
              <a:rPr lang="en-US" dirty="0" smtClean="0"/>
              <a:t>): a </a:t>
            </a:r>
            <a:r>
              <a:rPr lang="en-US" dirty="0"/>
              <a:t>community-driven framework for text mining tools in direct </a:t>
            </a:r>
            <a:r>
              <a:rPr lang="en-US" dirty="0" smtClean="0"/>
              <a:t>service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biocuration</a:t>
            </a:r>
            <a:r>
              <a:rPr lang="de-DE" dirty="0" smtClean="0"/>
              <a:t>“, 2010.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S.N.M.L. SNML-TNG </a:t>
            </a:r>
            <a:r>
              <a:rPr lang="de-DE" dirty="0" err="1"/>
              <a:t>and</a:t>
            </a:r>
            <a:r>
              <a:rPr lang="de-DE" dirty="0"/>
              <a:t> S.T.S. </a:t>
            </a:r>
            <a:r>
              <a:rPr lang="de-DE" dirty="0" err="1"/>
              <a:t>Newmedialab</a:t>
            </a:r>
            <a:r>
              <a:rPr lang="de-DE" dirty="0"/>
              <a:t>. </a:t>
            </a:r>
            <a:r>
              <a:rPr lang="de-DE" dirty="0" smtClean="0"/>
              <a:t>Qualitätssicherung bei An</a:t>
            </a:r>
            <a:r>
              <a:rPr lang="en-US" dirty="0" err="1" smtClean="0"/>
              <a:t>notationen</a:t>
            </a:r>
            <a:r>
              <a:rPr lang="en-US" dirty="0"/>
              <a:t>. Books on Demand, 2013</a:t>
            </a:r>
            <a:r>
              <a:rPr lang="en-US" dirty="0" smtClean="0"/>
              <a:t>.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8633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Geplanter Workflow</a:t>
            </a:r>
            <a:endParaRPr lang="de-DE" dirty="0"/>
          </a:p>
        </p:txBody>
      </p:sp>
      <p:sp>
        <p:nvSpPr>
          <p:cNvPr id="3" name="Fensterinhalt vertikal verschieben 2"/>
          <p:cNvSpPr/>
          <p:nvPr/>
        </p:nvSpPr>
        <p:spPr>
          <a:xfrm>
            <a:off x="1362073" y="2717006"/>
            <a:ext cx="885825" cy="7620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PDF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Fensterinhalt vertikal verschieben 5"/>
          <p:cNvSpPr/>
          <p:nvPr/>
        </p:nvSpPr>
        <p:spPr>
          <a:xfrm>
            <a:off x="5029198" y="2717006"/>
            <a:ext cx="885825" cy="7620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TXT</a:t>
            </a:r>
          </a:p>
        </p:txBody>
      </p:sp>
      <p:sp>
        <p:nvSpPr>
          <p:cNvPr id="7" name="Eingekerbter Pfeil nach rechts 6"/>
          <p:cNvSpPr/>
          <p:nvPr/>
        </p:nvSpPr>
        <p:spPr>
          <a:xfrm>
            <a:off x="2247898" y="2981325"/>
            <a:ext cx="742950" cy="23336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Eingekerbter Pfeil nach rechts 7"/>
          <p:cNvSpPr/>
          <p:nvPr/>
        </p:nvSpPr>
        <p:spPr>
          <a:xfrm>
            <a:off x="4286248" y="2981325"/>
            <a:ext cx="742950" cy="23336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Fensterinhalt vertikal verschieben 8"/>
          <p:cNvSpPr/>
          <p:nvPr/>
        </p:nvSpPr>
        <p:spPr>
          <a:xfrm>
            <a:off x="6854519" y="5004592"/>
            <a:ext cx="885825" cy="7620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ANN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3047998" y="2783681"/>
            <a:ext cx="1181100" cy="6286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Blocker-kennung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Flussdiagramm: Prozess 10"/>
          <p:cNvSpPr/>
          <p:nvPr/>
        </p:nvSpPr>
        <p:spPr>
          <a:xfrm>
            <a:off x="6706881" y="3574256"/>
            <a:ext cx="1181100" cy="6286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Brat rapid </a:t>
            </a:r>
            <a:r>
              <a:rPr lang="de-DE" sz="1400" dirty="0" err="1" smtClean="0">
                <a:solidFill>
                  <a:schemeClr val="tx1"/>
                </a:solidFill>
              </a:rPr>
              <a:t>annotator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Eingekerbter Pfeil nach rechts 11"/>
          <p:cNvSpPr/>
          <p:nvPr/>
        </p:nvSpPr>
        <p:spPr>
          <a:xfrm rot="1452816">
            <a:off x="5948757" y="3123416"/>
            <a:ext cx="742950" cy="23336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Eingekerbter Pfeil nach rechts 12"/>
          <p:cNvSpPr/>
          <p:nvPr/>
        </p:nvSpPr>
        <p:spPr>
          <a:xfrm rot="5400000">
            <a:off x="7055734" y="4398564"/>
            <a:ext cx="483394" cy="23336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Flussdiagramm: Prozess 13"/>
          <p:cNvSpPr/>
          <p:nvPr/>
        </p:nvSpPr>
        <p:spPr>
          <a:xfrm>
            <a:off x="4505323" y="5445123"/>
            <a:ext cx="1181100" cy="6286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OpenNLP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grpSp>
        <p:nvGrpSpPr>
          <p:cNvPr id="29" name="Gruppieren 28"/>
          <p:cNvGrpSpPr/>
          <p:nvPr/>
        </p:nvGrpSpPr>
        <p:grpSpPr>
          <a:xfrm>
            <a:off x="833434" y="4659311"/>
            <a:ext cx="2686051" cy="1371600"/>
            <a:chOff x="342899" y="4838700"/>
            <a:chExt cx="2686051" cy="1371600"/>
          </a:xfrm>
        </p:grpSpPr>
        <p:sp>
          <p:nvSpPr>
            <p:cNvPr id="23" name="Abgerundetes Rechteck 22"/>
            <p:cNvSpPr/>
            <p:nvPr/>
          </p:nvSpPr>
          <p:spPr>
            <a:xfrm>
              <a:off x="342899" y="4838700"/>
              <a:ext cx="2686051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Flussdiagramm: Magnetplattenspeicher 15"/>
            <p:cNvSpPr/>
            <p:nvPr/>
          </p:nvSpPr>
          <p:spPr>
            <a:xfrm>
              <a:off x="1876423" y="5088731"/>
              <a:ext cx="990599" cy="94297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Modell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grpSp>
          <p:nvGrpSpPr>
            <p:cNvPr id="22" name="Gruppieren 21"/>
            <p:cNvGrpSpPr/>
            <p:nvPr/>
          </p:nvGrpSpPr>
          <p:grpSpPr>
            <a:xfrm>
              <a:off x="419098" y="5022056"/>
              <a:ext cx="1166812" cy="1009650"/>
              <a:chOff x="419099" y="4650581"/>
              <a:chExt cx="1166812" cy="1009650"/>
            </a:xfrm>
          </p:grpSpPr>
          <p:sp>
            <p:nvSpPr>
              <p:cNvPr id="19" name="Fensterinhalt vertikal verschieben 18"/>
              <p:cNvSpPr/>
              <p:nvPr/>
            </p:nvSpPr>
            <p:spPr>
              <a:xfrm>
                <a:off x="419099" y="4650581"/>
                <a:ext cx="885825" cy="762000"/>
              </a:xfrm>
              <a:prstGeom prst="verticalScroll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PDF</a:t>
                </a:r>
                <a:endParaRPr lang="de-DE" dirty="0"/>
              </a:p>
            </p:txBody>
          </p:sp>
          <p:sp>
            <p:nvSpPr>
              <p:cNvPr id="20" name="Fensterinhalt vertikal verschieben 19"/>
              <p:cNvSpPr/>
              <p:nvPr/>
            </p:nvSpPr>
            <p:spPr>
              <a:xfrm>
                <a:off x="547686" y="4774406"/>
                <a:ext cx="885825" cy="762000"/>
              </a:xfrm>
              <a:prstGeom prst="verticalScroll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PDF</a:t>
                </a:r>
                <a:endParaRPr lang="de-DE" dirty="0"/>
              </a:p>
            </p:txBody>
          </p:sp>
          <p:sp>
            <p:nvSpPr>
              <p:cNvPr id="21" name="Fensterinhalt vertikal verschieben 20"/>
              <p:cNvSpPr/>
              <p:nvPr/>
            </p:nvSpPr>
            <p:spPr>
              <a:xfrm>
                <a:off x="700086" y="4898231"/>
                <a:ext cx="885825" cy="762000"/>
              </a:xfrm>
              <a:prstGeom prst="verticalScroll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PDF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4" name="Eingekerbter Pfeil nach rechts 23"/>
          <p:cNvSpPr/>
          <p:nvPr/>
        </p:nvSpPr>
        <p:spPr>
          <a:xfrm rot="19703546">
            <a:off x="6048372" y="2515813"/>
            <a:ext cx="742950" cy="233362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Flussdiagramm: Prozess 24"/>
          <p:cNvSpPr/>
          <p:nvPr/>
        </p:nvSpPr>
        <p:spPr>
          <a:xfrm>
            <a:off x="6797369" y="2024107"/>
            <a:ext cx="1181100" cy="6286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Blogs, </a:t>
            </a:r>
            <a:r>
              <a:rPr lang="de-DE" dirty="0" err="1">
                <a:solidFill>
                  <a:schemeClr val="tx1"/>
                </a:solidFill>
              </a:rPr>
              <a:t>Twitter</a:t>
            </a:r>
            <a:r>
              <a:rPr lang="de-DE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6" name="Flussdiagramm: Prozess 25"/>
          <p:cNvSpPr/>
          <p:nvPr/>
        </p:nvSpPr>
        <p:spPr>
          <a:xfrm>
            <a:off x="4514846" y="4690267"/>
            <a:ext cx="1181100" cy="6286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Evaluierung</a:t>
            </a:r>
          </a:p>
        </p:txBody>
      </p:sp>
      <p:sp>
        <p:nvSpPr>
          <p:cNvPr id="28" name="Eingekerbter Pfeil nach rechts 27"/>
          <p:cNvSpPr/>
          <p:nvPr/>
        </p:nvSpPr>
        <p:spPr>
          <a:xfrm>
            <a:off x="5772145" y="4887911"/>
            <a:ext cx="742950" cy="23336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Eingekerbter Pfeil nach rechts 31"/>
          <p:cNvSpPr/>
          <p:nvPr/>
        </p:nvSpPr>
        <p:spPr>
          <a:xfrm rot="10800000">
            <a:off x="3648073" y="5642767"/>
            <a:ext cx="742950" cy="23336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Eingekerbter Pfeil nach rechts 33"/>
          <p:cNvSpPr/>
          <p:nvPr/>
        </p:nvSpPr>
        <p:spPr>
          <a:xfrm>
            <a:off x="3648073" y="4875210"/>
            <a:ext cx="742950" cy="23336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Eingekerbter Pfeil nach rechts 34"/>
          <p:cNvSpPr/>
          <p:nvPr/>
        </p:nvSpPr>
        <p:spPr>
          <a:xfrm rot="10800000">
            <a:off x="5772146" y="5642767"/>
            <a:ext cx="742950" cy="23336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01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Fragestellungen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Wie lassen sich…</a:t>
            </a:r>
          </a:p>
          <a:p>
            <a:endParaRPr lang="de-DE" dirty="0" smtClean="0"/>
          </a:p>
          <a:p>
            <a:r>
              <a:rPr lang="de-DE" dirty="0" smtClean="0"/>
              <a:t>… PDFs annotieren?</a:t>
            </a:r>
          </a:p>
          <a:p>
            <a:endParaRPr lang="de-DE" dirty="0" smtClean="0"/>
          </a:p>
          <a:p>
            <a:r>
              <a:rPr lang="de-DE" dirty="0" smtClean="0"/>
              <a:t>… Annotationen effizient erstellen?</a:t>
            </a:r>
          </a:p>
          <a:p>
            <a:endParaRPr lang="de-DE" dirty="0" smtClean="0"/>
          </a:p>
          <a:p>
            <a:r>
              <a:rPr lang="de-DE" dirty="0" smtClean="0"/>
              <a:t>… Modelle benutzerfreundlich evaluieren?</a:t>
            </a:r>
          </a:p>
          <a:p>
            <a:endParaRPr lang="de-DE" dirty="0" smtClean="0"/>
          </a:p>
          <a:p>
            <a:r>
              <a:rPr lang="de-DE" dirty="0" smtClean="0"/>
              <a:t>… die erstellten Artefakte </a:t>
            </a:r>
            <a:r>
              <a:rPr lang="de-DE" dirty="0" err="1" smtClean="0"/>
              <a:t>kollaborativ</a:t>
            </a:r>
            <a:r>
              <a:rPr lang="de-DE" dirty="0" smtClean="0"/>
              <a:t> </a:t>
            </a:r>
            <a:r>
              <a:rPr lang="de-DE" dirty="0"/>
              <a:t>nutzen? (Theorie)</a:t>
            </a:r>
          </a:p>
        </p:txBody>
      </p:sp>
    </p:spTree>
    <p:extLst>
      <p:ext uri="{BB962C8B-B14F-4D97-AF65-F5344CB8AC3E}">
        <p14:creationId xmlns:p14="http://schemas.microsoft.com/office/powerpoint/2010/main" val="42877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Wie viele </a:t>
            </a:r>
            <a:r>
              <a:rPr lang="de-DE" dirty="0"/>
              <a:t>Annotationen </a:t>
            </a:r>
            <a:r>
              <a:rPr lang="de-DE" dirty="0" smtClean="0"/>
              <a:t>und annotierte Dokumente braucht man um aussagekräftige Ergebnisse zu erhalten?</a:t>
            </a:r>
          </a:p>
          <a:p>
            <a:pPr lvl="1"/>
            <a:r>
              <a:rPr lang="de-DE" dirty="0" smtClean="0"/>
              <a:t>Precision und Recall mit unterschiedlichen Datenmengen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Was passiert beim </a:t>
            </a:r>
            <a:r>
              <a:rPr lang="de-DE" dirty="0" smtClean="0"/>
              <a:t>Hinzufügen von Dokumenten anderer </a:t>
            </a:r>
            <a:r>
              <a:rPr lang="de-DE" dirty="0" smtClean="0"/>
              <a:t>Domänen?</a:t>
            </a:r>
          </a:p>
          <a:p>
            <a:endParaRPr lang="de-DE" dirty="0"/>
          </a:p>
          <a:p>
            <a:r>
              <a:rPr lang="de-DE" dirty="0" smtClean="0"/>
              <a:t>Ist mein Workflow tatsächlich „effektiv“ und benutzerfreundlich?</a:t>
            </a:r>
          </a:p>
          <a:p>
            <a:pPr lvl="1"/>
            <a:r>
              <a:rPr lang="de-DE" dirty="0" smtClean="0"/>
              <a:t>Durchführung von Usertests direkt in der Anwendung</a:t>
            </a:r>
          </a:p>
          <a:p>
            <a:pPr marL="0" indent="0">
              <a:buNone/>
            </a:pP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398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Zeitplan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Workflows</a:t>
            </a:r>
            <a:r>
              <a:rPr lang="de-DE" dirty="0"/>
              <a:t> </a:t>
            </a:r>
            <a:r>
              <a:rPr lang="de-DE" dirty="0" smtClean="0"/>
              <a:t>Integration 		Ende November</a:t>
            </a:r>
          </a:p>
          <a:p>
            <a:pPr lvl="1"/>
            <a:r>
              <a:rPr lang="de-DE" dirty="0" smtClean="0"/>
              <a:t>PDF Umwandlung und Annotation mit brat bereits umgesetzt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Evaluierung + </a:t>
            </a:r>
            <a:r>
              <a:rPr lang="de-DE" dirty="0"/>
              <a:t>Usertests </a:t>
            </a:r>
            <a:r>
              <a:rPr lang="de-DE" dirty="0" smtClean="0"/>
              <a:t>	vor Weihnachten</a:t>
            </a:r>
          </a:p>
          <a:p>
            <a:endParaRPr lang="de-DE" dirty="0" smtClean="0"/>
          </a:p>
          <a:p>
            <a:r>
              <a:rPr lang="de-DE" dirty="0" smtClean="0"/>
              <a:t>Schriftliche Ausarbeitung	Ende Februar</a:t>
            </a:r>
            <a:endParaRPr lang="de-DE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106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</a:t>
            </a:r>
            <a:r>
              <a:rPr lang="de-DE" dirty="0" err="1" smtClean="0"/>
              <a:t>DanK</a:t>
            </a:r>
            <a:r>
              <a:rPr lang="de-DE" dirty="0" smtClean="0"/>
              <a:t> für die Aufmerksamkeit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459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Referenzen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www.gi.de/service/informatiklexikon/detailansicht/article/text-mining.html</a:t>
            </a:r>
            <a:endParaRPr lang="de-DE" dirty="0" smtClean="0"/>
          </a:p>
          <a:p>
            <a:r>
              <a:rPr lang="de-DE" dirty="0">
                <a:hlinkClick r:id="rId3"/>
              </a:rPr>
              <a:t>http://www.cs.jhu.edu/~</a:t>
            </a:r>
            <a:r>
              <a:rPr lang="de-DE" dirty="0" smtClean="0">
                <a:hlinkClick r:id="rId3"/>
              </a:rPr>
              <a:t>jason/465/PDFSlides/lect36-tasks.pdf</a:t>
            </a:r>
            <a:endParaRPr lang="de-DE" dirty="0" smtClean="0"/>
          </a:p>
          <a:p>
            <a:r>
              <a:rPr lang="de-DE" dirty="0">
                <a:hlinkClick r:id="rId4"/>
              </a:rPr>
              <a:t>http://www.cs.sunysb.edu/~</a:t>
            </a:r>
            <a:r>
              <a:rPr lang="de-DE" dirty="0" smtClean="0">
                <a:hlinkClick r:id="rId4"/>
              </a:rPr>
              <a:t>cse634/presentations/TextMining.pdf</a:t>
            </a:r>
            <a:endParaRPr lang="de-DE" dirty="0" smtClean="0"/>
          </a:p>
          <a:p>
            <a:r>
              <a:rPr lang="de-DE" dirty="0">
                <a:hlinkClick r:id="rId5"/>
              </a:rPr>
              <a:t>http://</a:t>
            </a:r>
            <a:r>
              <a:rPr lang="de-DE" dirty="0" smtClean="0">
                <a:hlinkClick r:id="rId5"/>
              </a:rPr>
              <a:t>www2.gca.org/knowledgetechnologies/proceedings/presentations/treloar/nathantreloar.ppt</a:t>
            </a:r>
            <a:endParaRPr lang="de-DE" dirty="0" smtClean="0"/>
          </a:p>
          <a:p>
            <a:r>
              <a:rPr lang="de-DE" dirty="0">
                <a:hlinkClick r:id="rId6"/>
              </a:rPr>
              <a:t>https://</a:t>
            </a:r>
            <a:r>
              <a:rPr lang="de-DE" dirty="0" smtClean="0">
                <a:hlinkClick r:id="rId6"/>
              </a:rPr>
              <a:t>www.fbi.h-da.de/fileadmin/personal/b.mathiak/Einf%C3%BChrung.pptx</a:t>
            </a:r>
            <a:endParaRPr lang="de-DE" dirty="0" smtClean="0"/>
          </a:p>
          <a:p>
            <a:r>
              <a:rPr lang="de-DE" dirty="0">
                <a:hlinkClick r:id="rId7"/>
              </a:rPr>
              <a:t>http://</a:t>
            </a:r>
            <a:r>
              <a:rPr lang="de-DE" dirty="0" smtClean="0">
                <a:hlinkClick r:id="rId7"/>
              </a:rPr>
              <a:t>www.phil-fak.uni-koeln.de/fileadmin/spinfo/text-mining/tm-Sommer2010/tm01-Sommer2010.pdf</a:t>
            </a:r>
            <a:endParaRPr lang="de-DE" dirty="0" smtClean="0"/>
          </a:p>
          <a:p>
            <a:r>
              <a:rPr lang="de-DE" dirty="0">
                <a:hlinkClick r:id="rId8"/>
              </a:rPr>
              <a:t>http://cl.indiana.edu/~</a:t>
            </a:r>
            <a:r>
              <a:rPr lang="de-DE" dirty="0" smtClean="0">
                <a:hlinkClick r:id="rId8"/>
              </a:rPr>
              <a:t>md7/13/615/slides/06-tools/06-tools.pdf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50225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Agenda</a:t>
            </a:r>
            <a:endParaRPr lang="de-DE" altLang="de-DE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Motivation</a:t>
            </a:r>
          </a:p>
          <a:p>
            <a:r>
              <a:rPr lang="de-DE" altLang="de-DE" dirty="0" smtClean="0"/>
              <a:t>Text Mining</a:t>
            </a:r>
          </a:p>
          <a:p>
            <a:r>
              <a:rPr lang="de-DE" altLang="de-DE" dirty="0" err="1" smtClean="0"/>
              <a:t>Use</a:t>
            </a:r>
            <a:r>
              <a:rPr lang="de-DE" altLang="de-DE" dirty="0" smtClean="0"/>
              <a:t> Case</a:t>
            </a:r>
          </a:p>
          <a:p>
            <a:r>
              <a:rPr lang="de-DE" altLang="de-DE" dirty="0" smtClean="0"/>
              <a:t>Kernthema</a:t>
            </a:r>
          </a:p>
          <a:p>
            <a:r>
              <a:rPr lang="de-DE" altLang="de-DE" dirty="0" err="1" smtClean="0"/>
              <a:t>Related</a:t>
            </a:r>
            <a:r>
              <a:rPr lang="de-DE" altLang="de-DE" dirty="0" smtClean="0"/>
              <a:t> </a:t>
            </a:r>
            <a:r>
              <a:rPr lang="de-DE" altLang="de-DE" dirty="0" smtClean="0"/>
              <a:t>Work</a:t>
            </a:r>
            <a:endParaRPr lang="de-DE" altLang="de-DE" dirty="0" smtClean="0"/>
          </a:p>
          <a:p>
            <a:r>
              <a:rPr lang="de-DE" altLang="de-DE" dirty="0" smtClean="0"/>
              <a:t>Geplanter Workflow</a:t>
            </a:r>
            <a:endParaRPr lang="de-DE" altLang="de-DE" dirty="0" smtClean="0"/>
          </a:p>
          <a:p>
            <a:r>
              <a:rPr lang="de-DE" altLang="de-DE" dirty="0" smtClean="0"/>
              <a:t>Fragestellungen</a:t>
            </a:r>
          </a:p>
          <a:p>
            <a:r>
              <a:rPr lang="de-DE" altLang="de-DE" dirty="0" smtClean="0"/>
              <a:t>Evaluation</a:t>
            </a:r>
            <a:endParaRPr lang="de-DE" altLang="de-DE" dirty="0" smtClean="0"/>
          </a:p>
          <a:p>
            <a:r>
              <a:rPr lang="de-DE" altLang="de-DE" dirty="0" smtClean="0"/>
              <a:t>Zeitplan</a:t>
            </a:r>
          </a:p>
          <a:p>
            <a:endParaRPr lang="de-DE" alt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Motivation</a:t>
            </a:r>
            <a:endParaRPr lang="de-DE" altLang="de-DE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de-DE" dirty="0"/>
              <a:t>Don Swanson (1994</a:t>
            </a:r>
            <a:r>
              <a:rPr lang="en-US" altLang="de-DE" dirty="0" smtClean="0"/>
              <a:t>): </a:t>
            </a:r>
            <a:r>
              <a:rPr lang="en-US" altLang="de-DE" dirty="0" err="1" smtClean="0"/>
              <a:t>Titel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biomedizinischer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Artikel</a:t>
            </a:r>
            <a:endParaRPr lang="en-US" altLang="de-DE" dirty="0" smtClean="0"/>
          </a:p>
          <a:p>
            <a:endParaRPr lang="en-US" altLang="de-DE" dirty="0"/>
          </a:p>
          <a:p>
            <a:r>
              <a:rPr lang="en-US" altLang="de-DE" dirty="0" smtClean="0"/>
              <a:t> </a:t>
            </a:r>
            <a:r>
              <a:rPr lang="en-US" altLang="de-DE" dirty="0" smtClean="0">
                <a:solidFill>
                  <a:srgbClr val="FF0000"/>
                </a:solidFill>
              </a:rPr>
              <a:t>stress</a:t>
            </a:r>
            <a:r>
              <a:rPr lang="en-US" altLang="de-DE" dirty="0" smtClean="0"/>
              <a:t> </a:t>
            </a:r>
            <a:r>
              <a:rPr lang="en-US" altLang="de-DE" dirty="0"/>
              <a:t>is associated with </a:t>
            </a:r>
            <a:r>
              <a:rPr lang="en-US" altLang="de-DE" dirty="0">
                <a:solidFill>
                  <a:srgbClr val="00B050"/>
                </a:solidFill>
              </a:rPr>
              <a:t>migraines</a:t>
            </a:r>
          </a:p>
          <a:p>
            <a:r>
              <a:rPr lang="en-US" altLang="de-DE" dirty="0" smtClean="0"/>
              <a:t> </a:t>
            </a:r>
            <a:r>
              <a:rPr lang="en-US" altLang="de-DE" dirty="0" smtClean="0">
                <a:solidFill>
                  <a:srgbClr val="FF0000"/>
                </a:solidFill>
              </a:rPr>
              <a:t>stress</a:t>
            </a:r>
            <a:r>
              <a:rPr lang="en-US" altLang="de-DE" dirty="0" smtClean="0"/>
              <a:t> </a:t>
            </a:r>
            <a:r>
              <a:rPr lang="en-US" altLang="de-DE" dirty="0"/>
              <a:t>can lead to loss of </a:t>
            </a:r>
            <a:r>
              <a:rPr lang="en-US" altLang="de-DE" dirty="0">
                <a:solidFill>
                  <a:srgbClr val="0070C0"/>
                </a:solidFill>
              </a:rPr>
              <a:t>magnesium</a:t>
            </a:r>
          </a:p>
          <a:p>
            <a:r>
              <a:rPr lang="en-US" altLang="de-DE" dirty="0" smtClean="0"/>
              <a:t> </a:t>
            </a:r>
            <a:r>
              <a:rPr lang="en-US" altLang="de-DE" dirty="0" smtClean="0">
                <a:solidFill>
                  <a:srgbClr val="FFC000"/>
                </a:solidFill>
              </a:rPr>
              <a:t>calcium </a:t>
            </a:r>
            <a:r>
              <a:rPr lang="en-US" altLang="de-DE" dirty="0">
                <a:solidFill>
                  <a:srgbClr val="FFC000"/>
                </a:solidFill>
              </a:rPr>
              <a:t>channel blocker</a:t>
            </a:r>
            <a:r>
              <a:rPr lang="en-US" altLang="de-DE" dirty="0"/>
              <a:t>s prevent some </a:t>
            </a:r>
            <a:r>
              <a:rPr lang="en-US" altLang="de-DE" dirty="0">
                <a:solidFill>
                  <a:srgbClr val="00B050"/>
                </a:solidFill>
              </a:rPr>
              <a:t>migraines</a:t>
            </a:r>
            <a:r>
              <a:rPr lang="en-US" altLang="de-DE" dirty="0"/>
              <a:t> </a:t>
            </a:r>
          </a:p>
          <a:p>
            <a:r>
              <a:rPr lang="en-US" altLang="de-DE" dirty="0" smtClean="0"/>
              <a:t> </a:t>
            </a:r>
            <a:r>
              <a:rPr lang="en-US" altLang="de-DE" dirty="0" smtClean="0">
                <a:solidFill>
                  <a:srgbClr val="0070C0"/>
                </a:solidFill>
              </a:rPr>
              <a:t>magnesium</a:t>
            </a:r>
            <a:r>
              <a:rPr lang="en-US" altLang="de-DE" dirty="0" smtClean="0"/>
              <a:t> </a:t>
            </a:r>
            <a:r>
              <a:rPr lang="en-US" altLang="de-DE" dirty="0"/>
              <a:t>is a natural </a:t>
            </a:r>
            <a:r>
              <a:rPr lang="en-US" altLang="de-DE" dirty="0">
                <a:solidFill>
                  <a:srgbClr val="FFC000"/>
                </a:solidFill>
              </a:rPr>
              <a:t>calcium channel blocker </a:t>
            </a:r>
          </a:p>
          <a:p>
            <a:endParaRPr lang="de-DE" altLang="de-DE" dirty="0" smtClean="0"/>
          </a:p>
          <a:p>
            <a:pPr marL="0" indent="0">
              <a:buNone/>
            </a:pPr>
            <a:r>
              <a:rPr lang="de-DE" altLang="de-DE" dirty="0" smtClean="0"/>
              <a:t>Neue </a:t>
            </a:r>
            <a:r>
              <a:rPr lang="de-DE" altLang="de-DE" dirty="0"/>
              <a:t>medizinische Hypothese :</a:t>
            </a:r>
          </a:p>
          <a:p>
            <a:pPr marL="0" indent="0">
              <a:buNone/>
            </a:pPr>
            <a:r>
              <a:rPr lang="de-DE" altLang="de-DE" dirty="0"/>
              <a:t>→ Magnesiummangel spielt bei Migräne manchmal eine Rolle.</a:t>
            </a:r>
            <a:endParaRPr lang="de-DE" alt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Text Mining Ziel und </a:t>
            </a:r>
            <a:r>
              <a:rPr lang="de-DE" dirty="0" smtClean="0"/>
              <a:t>Anwendungsfälle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Hauptziel: </a:t>
            </a:r>
            <a:br>
              <a:rPr lang="de-DE" dirty="0" smtClean="0"/>
            </a:br>
            <a:r>
              <a:rPr lang="de-DE" dirty="0" smtClean="0"/>
              <a:t>natürlich-sprachliche Texte für den Computer </a:t>
            </a:r>
            <a:r>
              <a:rPr lang="de-DE" dirty="0" err="1" smtClean="0"/>
              <a:t>verarbeitbar</a:t>
            </a:r>
            <a:r>
              <a:rPr lang="de-DE" dirty="0" smtClean="0"/>
              <a:t> </a:t>
            </a:r>
            <a:r>
              <a:rPr lang="de-DE" dirty="0" smtClean="0"/>
              <a:t>machen</a:t>
            </a:r>
          </a:p>
          <a:p>
            <a:endParaRPr lang="de-DE" dirty="0" smtClean="0"/>
          </a:p>
          <a:p>
            <a:r>
              <a:rPr lang="de-DE" dirty="0" smtClean="0"/>
              <a:t>Anwendungsfälle:</a:t>
            </a:r>
            <a:endParaRPr lang="de-DE" dirty="0" smtClean="0"/>
          </a:p>
          <a:p>
            <a:pPr lvl="1"/>
            <a:r>
              <a:rPr lang="de-DE" dirty="0" smtClean="0"/>
              <a:t>Informationsextraktion</a:t>
            </a:r>
          </a:p>
          <a:p>
            <a:pPr lvl="1"/>
            <a:r>
              <a:rPr lang="de-DE" dirty="0" smtClean="0"/>
              <a:t>Spam- </a:t>
            </a:r>
            <a:r>
              <a:rPr lang="de-DE" dirty="0"/>
              <a:t>oder </a:t>
            </a:r>
            <a:r>
              <a:rPr lang="de-DE" dirty="0" smtClean="0"/>
              <a:t>Themaerkennung</a:t>
            </a:r>
          </a:p>
          <a:p>
            <a:pPr lvl="1"/>
            <a:r>
              <a:rPr lang="de-DE" dirty="0" smtClean="0"/>
              <a:t>(</a:t>
            </a:r>
            <a:r>
              <a:rPr lang="de-DE" dirty="0" err="1" smtClean="0"/>
              <a:t>un</a:t>
            </a:r>
            <a:r>
              <a:rPr lang="de-DE" dirty="0" smtClean="0"/>
              <a:t>-</a:t>
            </a:r>
            <a:r>
              <a:rPr lang="de-DE" dirty="0"/>
              <a:t>)ähnliche Dokumente </a:t>
            </a:r>
            <a:r>
              <a:rPr lang="de-DE" dirty="0" smtClean="0"/>
              <a:t>finden</a:t>
            </a:r>
          </a:p>
          <a:p>
            <a:pPr lvl="1"/>
            <a:r>
              <a:rPr lang="de-DE" dirty="0" smtClean="0"/>
              <a:t>Meinung </a:t>
            </a:r>
            <a:r>
              <a:rPr lang="de-DE" dirty="0"/>
              <a:t>des Autors erkennen (</a:t>
            </a:r>
            <a:r>
              <a:rPr lang="de-DE" dirty="0" smtClean="0"/>
              <a:t>positiv/negativ)</a:t>
            </a:r>
          </a:p>
          <a:p>
            <a:pPr lvl="1"/>
            <a:r>
              <a:rPr lang="de-DE" dirty="0" err="1" smtClean="0"/>
              <a:t>Uvm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703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Text Mining </a:t>
            </a:r>
            <a:r>
              <a:rPr lang="de-DE" dirty="0" smtClean="0"/>
              <a:t>Schwierigkeiten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 </a:t>
            </a:r>
            <a:r>
              <a:rPr lang="de-DE" dirty="0"/>
              <a:t>sind </a:t>
            </a:r>
            <a:r>
              <a:rPr lang="de-DE" dirty="0" smtClean="0"/>
              <a:t>unstrukturiert</a:t>
            </a:r>
          </a:p>
          <a:p>
            <a:endParaRPr lang="de-DE" dirty="0"/>
          </a:p>
          <a:p>
            <a:r>
              <a:rPr lang="de-DE" dirty="0"/>
              <a:t>Sprachliche Schwierigkeiten (z.B. Synonyme, Mehrdeutigkeiten</a:t>
            </a:r>
            <a:r>
              <a:rPr lang="de-DE" dirty="0" smtClean="0"/>
              <a:t>…)</a:t>
            </a:r>
          </a:p>
          <a:p>
            <a:endParaRPr lang="de-DE" dirty="0"/>
          </a:p>
          <a:p>
            <a:r>
              <a:rPr lang="de-DE" dirty="0"/>
              <a:t>Große Lerndatenmengen erforderlich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042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Text Mining Methodik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i="1" dirty="0"/>
              <a:t>Dokumentselektion</a:t>
            </a:r>
            <a:r>
              <a:rPr lang="de-DE" dirty="0" smtClean="0"/>
              <a:t>: Datenmaterial auswählen</a:t>
            </a:r>
          </a:p>
          <a:p>
            <a:pPr>
              <a:buFont typeface="+mj-lt"/>
              <a:buAutoNum type="arabicPeriod"/>
            </a:pPr>
            <a:r>
              <a:rPr lang="de-DE" i="1" dirty="0"/>
              <a:t>Dokumentaufbereitung</a:t>
            </a:r>
            <a:r>
              <a:rPr lang="de-DE" dirty="0" smtClean="0"/>
              <a:t>: </a:t>
            </a:r>
          </a:p>
          <a:p>
            <a:pPr lvl="1"/>
            <a:r>
              <a:rPr lang="de-DE" dirty="0" smtClean="0"/>
              <a:t>auf gleiches Format bringen und Konsistenz prüfen</a:t>
            </a:r>
          </a:p>
          <a:p>
            <a:pPr lvl="1"/>
            <a:r>
              <a:rPr lang="de-DE" dirty="0" smtClean="0"/>
              <a:t>NLP Tasks wie z.B. </a:t>
            </a:r>
            <a:r>
              <a:rPr lang="de-DE" dirty="0" err="1" smtClean="0"/>
              <a:t>Stemming</a:t>
            </a:r>
            <a:endParaRPr lang="de-DE" dirty="0" smtClean="0"/>
          </a:p>
          <a:p>
            <a:pPr lvl="1"/>
            <a:r>
              <a:rPr lang="de-DE" dirty="0" smtClean="0"/>
              <a:t>Annotationen erstellen</a:t>
            </a:r>
            <a:r>
              <a:rPr lang="de-DE" dirty="0"/>
              <a:t> </a:t>
            </a:r>
            <a:r>
              <a:rPr lang="de-DE" dirty="0" smtClean="0"/>
              <a:t>(nächste Folie)</a:t>
            </a:r>
          </a:p>
          <a:p>
            <a:pPr>
              <a:buFont typeface="+mj-lt"/>
              <a:buAutoNum type="arabicPeriod"/>
            </a:pPr>
            <a:r>
              <a:rPr lang="de-DE" i="1" dirty="0"/>
              <a:t>(Text) Mining </a:t>
            </a:r>
            <a:r>
              <a:rPr lang="de-DE" i="1" dirty="0" smtClean="0"/>
              <a:t>Methoden: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meist Klassifikation, Clustering oder Abhängigkeitsanalysen</a:t>
            </a:r>
          </a:p>
          <a:p>
            <a:pPr>
              <a:buFont typeface="+mj-lt"/>
              <a:buAutoNum type="arabicPeriod"/>
            </a:pPr>
            <a:r>
              <a:rPr lang="de-DE" i="1" dirty="0"/>
              <a:t>Interpretation und </a:t>
            </a:r>
            <a:r>
              <a:rPr lang="de-DE" i="1" dirty="0" smtClean="0"/>
              <a:t>Evaluation</a:t>
            </a:r>
            <a:endParaRPr lang="de-DE" dirty="0" smtClean="0"/>
          </a:p>
          <a:p>
            <a:pPr>
              <a:buFont typeface="+mj-lt"/>
              <a:buAutoNum type="arabicPeriod"/>
            </a:pPr>
            <a:r>
              <a:rPr lang="de-DE" i="1" dirty="0" smtClean="0"/>
              <a:t>Visualisierung und Anwendung der Ergebnisse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0404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Annotationen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Markierung von Textausschnitten mit zusätzlichen Informationen</a:t>
            </a:r>
          </a:p>
          <a:p>
            <a:endParaRPr lang="de-DE" dirty="0"/>
          </a:p>
          <a:p>
            <a:r>
              <a:rPr lang="de-DE" dirty="0" smtClean="0"/>
              <a:t>Es gibt viele verschiedene Arten, z.B.:</a:t>
            </a:r>
          </a:p>
          <a:p>
            <a:pPr lvl="1"/>
            <a:r>
              <a:rPr lang="de-DE" dirty="0" smtClean="0"/>
              <a:t>syntaktisch</a:t>
            </a:r>
          </a:p>
          <a:p>
            <a:pPr lvl="2"/>
            <a:r>
              <a:rPr lang="de-DE" dirty="0"/>
              <a:t>Wortarten </a:t>
            </a:r>
            <a:r>
              <a:rPr lang="de-DE" dirty="0" smtClean="0"/>
              <a:t>(=</a:t>
            </a:r>
            <a:r>
              <a:rPr lang="de-DE" dirty="0"/>
              <a:t> Part-</a:t>
            </a:r>
            <a:r>
              <a:rPr lang="de-DE" dirty="0" err="1"/>
              <a:t>of</a:t>
            </a:r>
            <a:r>
              <a:rPr lang="de-DE" dirty="0"/>
              <a:t>-Speech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Satzbau</a:t>
            </a:r>
          </a:p>
          <a:p>
            <a:pPr lvl="1"/>
            <a:r>
              <a:rPr lang="de-DE" dirty="0" smtClean="0"/>
              <a:t>Semantisch (Bedeutung im Kontext, Beispiel „Bank“)</a:t>
            </a:r>
          </a:p>
          <a:p>
            <a:pPr lvl="1"/>
            <a:r>
              <a:rPr lang="de-DE" dirty="0" smtClean="0"/>
              <a:t>Sentiments (=Meinungen)</a:t>
            </a:r>
          </a:p>
          <a:p>
            <a:pPr lvl="1"/>
            <a:r>
              <a:rPr lang="de-DE" dirty="0" err="1" smtClean="0"/>
              <a:t>Named</a:t>
            </a:r>
            <a:r>
              <a:rPr lang="de-DE" dirty="0" smtClean="0"/>
              <a:t> </a:t>
            </a:r>
            <a:r>
              <a:rPr lang="de-DE" dirty="0" err="1" smtClean="0"/>
              <a:t>Entities</a:t>
            </a:r>
            <a:r>
              <a:rPr lang="de-DE" dirty="0" smtClean="0"/>
              <a:t>: z.B. Person oder Organisationen und ggf. deren Beziehungen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088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Beispiel: </a:t>
            </a:r>
            <a:r>
              <a:rPr lang="de-DE" dirty="0" smtClean="0"/>
              <a:t>Maximum-Entropie Modell für NER</a:t>
            </a:r>
            <a:r>
              <a:rPr lang="de-DE" dirty="0"/>
              <a:t> 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Zeilen sind Entitäten</a:t>
            </a:r>
            <a:endParaRPr lang="de-DE" dirty="0"/>
          </a:p>
          <a:p>
            <a:r>
              <a:rPr lang="de-DE" dirty="0" smtClean="0"/>
              <a:t>Spalten sind Wörter + Positionen</a:t>
            </a:r>
          </a:p>
          <a:p>
            <a:endParaRPr lang="de-DE" dirty="0" smtClean="0"/>
          </a:p>
          <a:p>
            <a:r>
              <a:rPr lang="de-DE" dirty="0" smtClean="0"/>
              <a:t>Wird „Dr.“ vor einem großgeschriebene Wort gefunden, ist dieses Wort mit hoher Wahrscheinlichkeit ein Vorname.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403242"/>
              </p:ext>
            </p:extLst>
          </p:nvPr>
        </p:nvGraphicFramePr>
        <p:xfrm>
          <a:off x="1373874" y="2584356"/>
          <a:ext cx="71478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957"/>
                <a:gridCol w="1786957"/>
                <a:gridCol w="1786957"/>
                <a:gridCol w="1786957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Vorname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Wort</a:t>
                      </a:r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 Pos. X-1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Wort Pos. X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Wort</a:t>
                      </a:r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 Pos. X+1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Michael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Dr.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Michael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Granitzer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Harald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Dr.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Harald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Kosch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Alexander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Alexander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Ermer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08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werden heute Annotationen erstellt?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Zahlreiche Tools </a:t>
            </a:r>
            <a:r>
              <a:rPr lang="de-DE" dirty="0" smtClean="0"/>
              <a:t>vorhanden (Auszug):</a:t>
            </a:r>
          </a:p>
          <a:p>
            <a:pPr lvl="1"/>
            <a:r>
              <a:rPr lang="de-DE" dirty="0" smtClean="0"/>
              <a:t>Desktopanwendungen &amp; Frameworks</a:t>
            </a:r>
            <a:endParaRPr lang="de-DE" dirty="0" smtClean="0"/>
          </a:p>
          <a:p>
            <a:pPr lvl="2"/>
            <a:r>
              <a:rPr lang="de-DE" dirty="0" err="1"/>
              <a:t>EXMARaLDA</a:t>
            </a:r>
            <a:r>
              <a:rPr lang="de-DE" dirty="0"/>
              <a:t> </a:t>
            </a:r>
            <a:r>
              <a:rPr lang="de-DE" dirty="0" err="1" smtClean="0"/>
              <a:t>tools</a:t>
            </a:r>
            <a:r>
              <a:rPr lang="de-DE" dirty="0" smtClean="0"/>
              <a:t>, UAM </a:t>
            </a:r>
            <a:r>
              <a:rPr lang="de-DE" dirty="0"/>
              <a:t>Corpus </a:t>
            </a:r>
            <a:r>
              <a:rPr lang="de-DE" dirty="0" smtClean="0"/>
              <a:t>Tool, MMAX2, GATE</a:t>
            </a:r>
          </a:p>
          <a:p>
            <a:pPr lvl="1"/>
            <a:r>
              <a:rPr lang="de-DE" dirty="0" smtClean="0"/>
              <a:t>Webservices</a:t>
            </a:r>
          </a:p>
          <a:p>
            <a:pPr lvl="2"/>
            <a:r>
              <a:rPr lang="de-DE" dirty="0" smtClean="0"/>
              <a:t>GENIA </a:t>
            </a:r>
            <a:r>
              <a:rPr lang="de-DE" dirty="0" err="1" smtClean="0"/>
              <a:t>Tagger</a:t>
            </a:r>
            <a:endParaRPr lang="de-DE" dirty="0"/>
          </a:p>
          <a:p>
            <a:pPr lvl="1"/>
            <a:r>
              <a:rPr lang="de-DE" dirty="0" smtClean="0"/>
              <a:t>Webbasiert</a:t>
            </a:r>
          </a:p>
          <a:p>
            <a:pPr lvl="2"/>
            <a:r>
              <a:rPr lang="de-DE" dirty="0" smtClean="0"/>
              <a:t>brat </a:t>
            </a:r>
            <a:r>
              <a:rPr lang="de-DE" dirty="0" err="1" smtClean="0"/>
              <a:t>annotation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r>
              <a:rPr lang="de-DE" dirty="0"/>
              <a:t>, Annotation </a:t>
            </a:r>
            <a:r>
              <a:rPr lang="de-DE" dirty="0" err="1"/>
              <a:t>Collection</a:t>
            </a:r>
            <a:r>
              <a:rPr lang="de-DE" dirty="0"/>
              <a:t> </a:t>
            </a:r>
            <a:r>
              <a:rPr lang="de-DE" dirty="0" smtClean="0"/>
              <a:t>Kit, </a:t>
            </a:r>
            <a:r>
              <a:rPr lang="de-DE" dirty="0" err="1" smtClean="0"/>
              <a:t>ATLAS.ti</a:t>
            </a:r>
            <a:endParaRPr lang="de-DE" dirty="0" smtClean="0"/>
          </a:p>
          <a:p>
            <a:pPr lvl="1"/>
            <a:r>
              <a:rPr lang="de-DE" dirty="0" err="1" smtClean="0"/>
              <a:t>Bookmarklets</a:t>
            </a:r>
            <a:r>
              <a:rPr lang="de-DE" dirty="0" smtClean="0"/>
              <a:t> &amp; </a:t>
            </a:r>
            <a:r>
              <a:rPr lang="de-DE" dirty="0" err="1" smtClean="0"/>
              <a:t>B</a:t>
            </a:r>
            <a:r>
              <a:rPr lang="de-DE" dirty="0" err="1" smtClean="0"/>
              <a:t>rowserextensions</a:t>
            </a:r>
            <a:endParaRPr lang="de-DE" dirty="0" smtClean="0"/>
          </a:p>
          <a:p>
            <a:pPr lvl="2"/>
            <a:r>
              <a:rPr lang="de-DE" dirty="0" smtClean="0"/>
              <a:t>Siehe BA von </a:t>
            </a:r>
            <a:r>
              <a:rPr lang="de-DE" dirty="0"/>
              <a:t>Stefan </a:t>
            </a:r>
            <a:r>
              <a:rPr lang="de-DE" dirty="0" smtClean="0"/>
              <a:t>Effenberger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89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es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526</Words>
  <Application>Microsoft Office PowerPoint</Application>
  <PresentationFormat>Bildschirmpräsentation (4:3)</PresentationFormat>
  <Paragraphs>172</Paragraphs>
  <Slides>18</Slides>
  <Notes>1</Notes>
  <HiddenSlides>2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Benutzerdefiniertes Design</vt:lpstr>
      <vt:lpstr>PowerPoint-Präsentation</vt:lpstr>
      <vt:lpstr>Agenda</vt:lpstr>
      <vt:lpstr>Motivation</vt:lpstr>
      <vt:lpstr>Text Mining Ziel und Anwendungsfälle</vt:lpstr>
      <vt:lpstr>Text Mining Schwierigkeiten</vt:lpstr>
      <vt:lpstr>Text Mining Methodik</vt:lpstr>
      <vt:lpstr>Annotationen</vt:lpstr>
      <vt:lpstr>Modelle</vt:lpstr>
      <vt:lpstr>Wie werden heute Annotationen erstellt?</vt:lpstr>
      <vt:lpstr>Usecase</vt:lpstr>
      <vt:lpstr>Kernthema meiner Arbeit</vt:lpstr>
      <vt:lpstr>Related Work</vt:lpstr>
      <vt:lpstr>Geplanter Workflow</vt:lpstr>
      <vt:lpstr>Fragestellungen</vt:lpstr>
      <vt:lpstr>Evaluierung</vt:lpstr>
      <vt:lpstr>Zeitplan</vt:lpstr>
      <vt:lpstr>Vielen DanK für die Aufmerksamkeit</vt:lpstr>
      <vt:lpstr>Referenzen</vt:lpstr>
    </vt:vector>
  </TitlesOfParts>
  <Company>Universität Passau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inst</dc:creator>
  <cp:lastModifiedBy>Alexander Ermer</cp:lastModifiedBy>
  <cp:revision>196</cp:revision>
  <dcterms:created xsi:type="dcterms:W3CDTF">2010-05-13T12:39:03Z</dcterms:created>
  <dcterms:modified xsi:type="dcterms:W3CDTF">2013-11-11T12:33:40Z</dcterms:modified>
</cp:coreProperties>
</file>