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307" r:id="rId8"/>
    <p:sldId id="1910" r:id="rId9"/>
    <p:sldId id="351" r:id="rId10"/>
    <p:sldId id="346" r:id="rId11"/>
    <p:sldId id="352" r:id="rId12"/>
    <p:sldId id="354" r:id="rId13"/>
    <p:sldId id="1922" r:id="rId14"/>
    <p:sldId id="353" r:id="rId15"/>
    <p:sldId id="1852" r:id="rId16"/>
    <p:sldId id="1856" r:id="rId17"/>
    <p:sldId id="362" r:id="rId18"/>
    <p:sldId id="1917" r:id="rId19"/>
    <p:sldId id="1923" r:id="rId20"/>
    <p:sldId id="1924" r:id="rId21"/>
    <p:sldId id="1862" r:id="rId22"/>
    <p:sldId id="1865" r:id="rId23"/>
    <p:sldId id="1857" r:id="rId24"/>
    <p:sldId id="1858" r:id="rId25"/>
    <p:sldId id="1860" r:id="rId26"/>
    <p:sldId id="1861" r:id="rId27"/>
    <p:sldId id="1866" r:id="rId28"/>
    <p:sldId id="1920" r:id="rId29"/>
    <p:sldId id="1921" r:id="rId30"/>
    <p:sldId id="1914" r:id="rId31"/>
    <p:sldId id="1913" r:id="rId32"/>
    <p:sldId id="1912" r:id="rId33"/>
    <p:sldId id="1915" r:id="rId34"/>
    <p:sldId id="1916" r:id="rId35"/>
    <p:sldId id="191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21003" autoAdjust="0"/>
    <p:restoredTop sz="86460" autoAdjust="0"/>
  </p:normalViewPr>
  <p:slideViewPr>
    <p:cSldViewPr>
      <p:cViewPr varScale="1">
        <p:scale>
          <a:sx n="74" d="100"/>
          <a:sy n="74" d="100"/>
        </p:scale>
        <p:origin x="2179" y="91"/>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Power BI Service API and provides an overview of its scope and functionality. The module explains the fundamentals of authenticating with Azure Active Directory and teaches students common programming techniques for authenticating using the Azure Active Directory Authentication Library (ADAL) and working with access tokens and refresh tokens. Students will learn how to call into the Power BI Service API using direct REST calls and also by programming with the .NET client library (Microsoft.PowerBI.Api.dll). </a:t>
            </a:r>
            <a:r>
              <a:rPr lang="en-US" sz="1200" kern="1200">
                <a:solidFill>
                  <a:schemeClr val="tx1"/>
                </a:solidFill>
                <a:effectLst/>
                <a:latin typeface="+mn-lt"/>
                <a:ea typeface="+mn-ea"/>
                <a:cs typeface="+mn-cs"/>
              </a:rPr>
              <a:t>Along the way, student will learn how to perform common tasks with the Power BI Service API including uploading PBIX files, patching datasource credentials, redirecting database connection strings and triggering data refresh.</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2577767"/>
            <a:ext cx="8229600" cy="1143000"/>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404140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2069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2" r:id="rId6"/>
    <p:sldLayoutId id="2147483663"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763000" cy="1447800"/>
          </a:xfrm>
        </p:spPr>
        <p:txBody>
          <a:bodyPr/>
          <a:lstStyle/>
          <a:p>
            <a:r>
              <a:rPr lang="en-US" sz="2000" dirty="0">
                <a:solidFill>
                  <a:schemeClr val="accent1">
                    <a:lumMod val="75000"/>
                  </a:schemeClr>
                </a:solidFill>
              </a:rPr>
              <a:t>Microsoft 365 Developer Certification</a:t>
            </a:r>
            <a:br>
              <a:rPr lang="en-US" sz="2000" dirty="0">
                <a:solidFill>
                  <a:schemeClr val="accent1">
                    <a:lumMod val="75000"/>
                  </a:schemeClr>
                </a:solidFill>
              </a:rPr>
            </a:br>
            <a:r>
              <a:rPr lang="en-US" dirty="0"/>
              <a:t>Identity and Security</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a:xfrm>
            <a:off x="266700" y="1295400"/>
            <a:ext cx="8382000" cy="5181600"/>
          </a:xfrm>
        </p:spPr>
        <p:txBody>
          <a:bodyPr>
            <a:noAutofit/>
          </a:bodyPr>
          <a:lstStyle/>
          <a:p>
            <a:pPr>
              <a:defRPr/>
            </a:pPr>
            <a:r>
              <a:rPr lang="en-US" sz="2000" b="1" dirty="0"/>
              <a:t>User Password Credential Flow</a:t>
            </a:r>
            <a:r>
              <a:rPr lang="en-US" sz="1400" dirty="0"/>
              <a:t> </a:t>
            </a:r>
            <a:r>
              <a:rPr lang="en-US" sz="1400" i="1" dirty="0">
                <a:solidFill>
                  <a:srgbClr val="C00000"/>
                </a:solidFill>
              </a:rPr>
              <a:t>(public client)</a:t>
            </a:r>
          </a:p>
          <a:p>
            <a:pPr lvl="1">
              <a:defRPr/>
            </a:pPr>
            <a:r>
              <a:rPr lang="en-US" sz="1800" dirty="0"/>
              <a:t>Used in Native clients to obtain access code </a:t>
            </a:r>
          </a:p>
          <a:p>
            <a:pPr lvl="1">
              <a:defRPr/>
            </a:pPr>
            <a:r>
              <a:rPr lang="en-US" sz="1800" dirty="0"/>
              <a:t>Requires passing user name and password across network</a:t>
            </a:r>
            <a:endParaRPr lang="en-US" sz="2000" dirty="0"/>
          </a:p>
          <a:p>
            <a:pPr>
              <a:defRPr/>
            </a:pPr>
            <a:r>
              <a:rPr lang="en-US" sz="2000" b="1" dirty="0"/>
              <a:t>Device Code Flow</a:t>
            </a:r>
            <a:r>
              <a:rPr lang="en-US" sz="1400" dirty="0"/>
              <a:t> </a:t>
            </a:r>
            <a:r>
              <a:rPr lang="en-US" sz="1400" i="1" dirty="0">
                <a:solidFill>
                  <a:srgbClr val="C00000"/>
                </a:solidFill>
              </a:rPr>
              <a:t>(public client)</a:t>
            </a:r>
            <a:endParaRPr lang="en-US" sz="1400" b="1" dirty="0"/>
          </a:p>
          <a:p>
            <a:pPr lvl="1">
              <a:defRPr/>
            </a:pPr>
            <a:r>
              <a:rPr lang="en-US" sz="1600" dirty="0"/>
              <a:t>New style of authentication introduced with Azure AD v2 Endpoint</a:t>
            </a:r>
          </a:p>
          <a:p>
            <a:pPr>
              <a:defRPr/>
            </a:pPr>
            <a:r>
              <a:rPr lang="en-US" sz="2000" b="1" dirty="0"/>
              <a:t>Client Credentials Flow</a:t>
            </a:r>
            <a:r>
              <a:rPr lang="en-US" sz="1600" dirty="0"/>
              <a:t> </a:t>
            </a:r>
            <a:r>
              <a:rPr lang="en-US" sz="1600" i="1" dirty="0">
                <a:solidFill>
                  <a:srgbClr val="C00000"/>
                </a:solidFill>
              </a:rPr>
              <a:t>(confidential client)</a:t>
            </a:r>
            <a:endParaRPr lang="en-US" sz="2000" dirty="0"/>
          </a:p>
          <a:p>
            <a:pPr lvl="1">
              <a:defRPr/>
            </a:pPr>
            <a:r>
              <a:rPr lang="en-US" sz="1800" dirty="0"/>
              <a:t>Authentication based on password or certificate held by application</a:t>
            </a:r>
          </a:p>
          <a:p>
            <a:pPr lvl="1">
              <a:defRPr/>
            </a:pPr>
            <a:r>
              <a:rPr lang="en-US" sz="1800" dirty="0"/>
              <a:t>Used to obtain app-only access tokens</a:t>
            </a:r>
          </a:p>
          <a:p>
            <a:pPr>
              <a:defRPr/>
            </a:pPr>
            <a:r>
              <a:rPr lang="en-US" sz="2000" b="1" dirty="0"/>
              <a:t>Authorization Code Flow</a:t>
            </a:r>
            <a:r>
              <a:rPr lang="en-US" sz="1600" dirty="0"/>
              <a:t> </a:t>
            </a:r>
            <a:r>
              <a:rPr lang="en-US" sz="1600" i="1" dirty="0">
                <a:solidFill>
                  <a:srgbClr val="C00000"/>
                </a:solidFill>
              </a:rPr>
              <a:t>(confidential client)</a:t>
            </a:r>
            <a:endParaRPr lang="en-US" sz="1600" dirty="0"/>
          </a:p>
          <a:p>
            <a:pPr lvl="1">
              <a:defRPr/>
            </a:pPr>
            <a:r>
              <a:rPr lang="en-US" sz="1800" dirty="0"/>
              <a:t>Client first obtains authorization code sent back to browser</a:t>
            </a:r>
          </a:p>
          <a:p>
            <a:pPr lvl="1">
              <a:defRPr/>
            </a:pPr>
            <a:r>
              <a:rPr lang="en-US" sz="1800" dirty="0"/>
              <a:t>Client then obtains access token in server-to-server call</a:t>
            </a:r>
          </a:p>
          <a:p>
            <a:pPr>
              <a:defRPr/>
            </a:pPr>
            <a:r>
              <a:rPr lang="en-US" sz="2000" b="1" dirty="0"/>
              <a:t>Implicit Flow</a:t>
            </a:r>
            <a:r>
              <a:rPr lang="en-US" sz="1600" dirty="0"/>
              <a:t> </a:t>
            </a:r>
            <a:r>
              <a:rPr lang="en-US" sz="1600" i="1" dirty="0">
                <a:solidFill>
                  <a:srgbClr val="C00000"/>
                </a:solidFill>
              </a:rPr>
              <a:t>(public client)</a:t>
            </a:r>
            <a:endParaRPr lang="en-US" sz="1600" dirty="0"/>
          </a:p>
          <a:p>
            <a:pPr lvl="1">
              <a:defRPr/>
            </a:pPr>
            <a:r>
              <a:rPr lang="en-US" sz="1800" dirty="0"/>
              <a:t>Used in SPAs built with JavaScript and AngularJS</a:t>
            </a:r>
          </a:p>
          <a:p>
            <a:pPr lvl="1">
              <a:defRPr/>
            </a:pPr>
            <a:r>
              <a:rPr lang="en-US" sz="18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you to register Azure AD applications</a:t>
            </a:r>
          </a:p>
          <a:p>
            <a:pPr lvl="1"/>
            <a:r>
              <a:rPr lang="en-US" sz="2000" dirty="0"/>
              <a:t>Azure Portal accessible at </a:t>
            </a:r>
            <a:r>
              <a:rPr lang="en-US" sz="2000" dirty="0">
                <a:hlinkClick r:id="rId2"/>
              </a:rPr>
              <a:t>https://portal.azure.com</a:t>
            </a:r>
            <a:endParaRPr lang="en-US" sz="2000" dirty="0"/>
          </a:p>
          <a:p>
            <a:pPr lvl="1"/>
            <a:r>
              <a:rPr lang="en-US" sz="2000" dirty="0"/>
              <a:t>No Azure subscription required to register applications</a:t>
            </a:r>
          </a:p>
          <a:p>
            <a:pPr lvl="1"/>
            <a:endParaRPr lang="en-US" sz="2000" dirty="0"/>
          </a:p>
        </p:txBody>
      </p:sp>
      <p:pic>
        <p:nvPicPr>
          <p:cNvPr id="3" name="Picture 2">
            <a:extLst>
              <a:ext uri="{FF2B5EF4-FFF2-40B4-BE49-F238E27FC236}">
                <a16:creationId xmlns:a16="http://schemas.microsoft.com/office/drawing/2014/main" id="{468BBF68-FFEB-4469-A2EA-4314F9BC237E}"/>
              </a:ext>
            </a:extLst>
          </p:cNvPr>
          <p:cNvPicPr>
            <a:picLocks noChangeAspect="1"/>
          </p:cNvPicPr>
          <p:nvPr/>
        </p:nvPicPr>
        <p:blipFill>
          <a:blip r:embed="rId3"/>
          <a:stretch>
            <a:fillRect/>
          </a:stretch>
        </p:blipFill>
        <p:spPr>
          <a:xfrm>
            <a:off x="685800" y="2819400"/>
            <a:ext cx="7458671" cy="3886200"/>
          </a:xfrm>
          <a:prstGeom prst="rect">
            <a:avLst/>
          </a:prstGeom>
          <a:ln>
            <a:solidFill>
              <a:schemeClr val="bg1">
                <a:lumMod val="75000"/>
              </a:schemeClr>
            </a:solidFill>
          </a:ln>
        </p:spPr>
      </p:pic>
    </p:spTree>
    <p:extLst>
      <p:ext uri="{BB962C8B-B14F-4D97-AF65-F5344CB8AC3E}">
        <p14:creationId xmlns:p14="http://schemas.microsoft.com/office/powerpoint/2010/main" val="276500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5" name="Picture 4">
            <a:extLst>
              <a:ext uri="{FF2B5EF4-FFF2-40B4-BE49-F238E27FC236}">
                <a16:creationId xmlns:a16="http://schemas.microsoft.com/office/drawing/2014/main" id="{047E4139-0B6D-42F0-9E4F-608D1F007732}"/>
              </a:ext>
            </a:extLst>
          </p:cNvPr>
          <p:cNvPicPr/>
          <p:nvPr/>
        </p:nvPicPr>
        <p:blipFill rotWithShape="1">
          <a:blip r:embed="rId2" cstate="print">
            <a:extLst>
              <a:ext uri="{28A0092B-C50C-407E-A947-70E740481C1C}">
                <a14:useLocalDpi xmlns:a14="http://schemas.microsoft.com/office/drawing/2010/main" val="0"/>
              </a:ext>
            </a:extLst>
          </a:blip>
          <a:srcRect b="27088"/>
          <a:stretch/>
        </p:blipFill>
        <p:spPr bwMode="auto">
          <a:xfrm>
            <a:off x="914400" y="3200400"/>
            <a:ext cx="7540135" cy="1752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880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Types</a:t>
            </a:r>
          </a:p>
        </p:txBody>
      </p:sp>
      <p:sp>
        <p:nvSpPr>
          <p:cNvPr id="3" name="Content Placeholder 2"/>
          <p:cNvSpPr>
            <a:spLocks noGrp="1"/>
          </p:cNvSpPr>
          <p:nvPr>
            <p:ph idx="1"/>
          </p:nvPr>
        </p:nvSpPr>
        <p:spPr/>
        <p:txBody>
          <a:bodyPr>
            <a:normAutofit/>
          </a:bodyPr>
          <a:lstStyle/>
          <a:p>
            <a:r>
              <a:rPr lang="en-US" sz="2400" dirty="0"/>
              <a:t>Azure AD Application Types</a:t>
            </a:r>
          </a:p>
          <a:p>
            <a:pPr lvl="1"/>
            <a:r>
              <a:rPr lang="en-US" sz="2000" dirty="0"/>
              <a:t>Public client (mobile and desktop)</a:t>
            </a:r>
          </a:p>
          <a:p>
            <a:pPr lvl="1"/>
            <a:r>
              <a:rPr lang="en-US" sz="2000" dirty="0"/>
              <a:t>Web</a:t>
            </a:r>
          </a:p>
        </p:txBody>
      </p:sp>
      <p:pic>
        <p:nvPicPr>
          <p:cNvPr id="2" name="Picture 1">
            <a:extLst>
              <a:ext uri="{FF2B5EF4-FFF2-40B4-BE49-F238E27FC236}">
                <a16:creationId xmlns:a16="http://schemas.microsoft.com/office/drawing/2014/main" id="{5DFC2F8A-5848-4F0D-99F2-EA53FBF0E5F2}"/>
              </a:ext>
            </a:extLst>
          </p:cNvPr>
          <p:cNvPicPr>
            <a:picLocks noChangeAspect="1"/>
          </p:cNvPicPr>
          <p:nvPr/>
        </p:nvPicPr>
        <p:blipFill>
          <a:blip r:embed="rId2"/>
          <a:stretch>
            <a:fillRect/>
          </a:stretch>
        </p:blipFill>
        <p:spPr>
          <a:xfrm>
            <a:off x="762000" y="2895600"/>
            <a:ext cx="6915982" cy="1703366"/>
          </a:xfrm>
          <a:prstGeom prst="rect">
            <a:avLst/>
          </a:prstGeom>
          <a:ln>
            <a:solidFill>
              <a:schemeClr val="tx1">
                <a:lumMod val="50000"/>
                <a:lumOff val="50000"/>
              </a:schemeClr>
            </a:solidFill>
          </a:ln>
        </p:spPr>
      </p:pic>
    </p:spTree>
    <p:extLst>
      <p:ext uri="{BB962C8B-B14F-4D97-AF65-F5344CB8AC3E}">
        <p14:creationId xmlns:p14="http://schemas.microsoft.com/office/powerpoint/2010/main" val="412610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77D1-7F86-417C-A220-2CB906C6ECD4}"/>
              </a:ext>
            </a:extLst>
          </p:cNvPr>
          <p:cNvSpPr>
            <a:spLocks noGrp="1"/>
          </p:cNvSpPr>
          <p:nvPr>
            <p:ph type="title"/>
          </p:nvPr>
        </p:nvSpPr>
        <p:spPr/>
        <p:txBody>
          <a:bodyPr/>
          <a:lstStyle/>
          <a:p>
            <a:r>
              <a:rPr lang="en-US" dirty="0"/>
              <a:t>Applications and Service Principals</a:t>
            </a:r>
          </a:p>
        </p:txBody>
      </p:sp>
      <p:sp>
        <p:nvSpPr>
          <p:cNvPr id="3" name="Content Placeholder 2">
            <a:extLst>
              <a:ext uri="{FF2B5EF4-FFF2-40B4-BE49-F238E27FC236}">
                <a16:creationId xmlns:a16="http://schemas.microsoft.com/office/drawing/2014/main" id="{9F28919E-9128-4A0F-A401-18BA68E09B5E}"/>
              </a:ext>
            </a:extLst>
          </p:cNvPr>
          <p:cNvSpPr>
            <a:spLocks noGrp="1"/>
          </p:cNvSpPr>
          <p:nvPr>
            <p:ph idx="1"/>
          </p:nvPr>
        </p:nvSpPr>
        <p:spPr>
          <a:xfrm>
            <a:off x="319454" y="1295400"/>
            <a:ext cx="8382000" cy="5181600"/>
          </a:xfrm>
        </p:spPr>
        <p:txBody>
          <a:bodyPr>
            <a:normAutofit/>
          </a:bodyPr>
          <a:lstStyle/>
          <a:p>
            <a:r>
              <a:rPr lang="en-US" sz="2400" dirty="0"/>
              <a:t>Azure AD creates service principal(s) for each application</a:t>
            </a:r>
          </a:p>
          <a:p>
            <a:pPr lvl="1"/>
            <a:r>
              <a:rPr lang="en-US" sz="2000" dirty="0"/>
              <a:t>Service principle created once per tenant</a:t>
            </a:r>
          </a:p>
          <a:p>
            <a:pPr lvl="1"/>
            <a:r>
              <a:rPr lang="en-US" sz="2000" dirty="0"/>
              <a:t>Service principle acts as first-class AAD security principal</a:t>
            </a:r>
          </a:p>
        </p:txBody>
      </p:sp>
      <p:sp>
        <p:nvSpPr>
          <p:cNvPr id="5" name="Rectangle 4">
            <a:extLst>
              <a:ext uri="{FF2B5EF4-FFF2-40B4-BE49-F238E27FC236}">
                <a16:creationId xmlns:a16="http://schemas.microsoft.com/office/drawing/2014/main" id="{663179DF-81C5-486C-A98A-645EEE1A3A91}"/>
              </a:ext>
            </a:extLst>
          </p:cNvPr>
          <p:cNvSpPr/>
          <p:nvPr/>
        </p:nvSpPr>
        <p:spPr>
          <a:xfrm>
            <a:off x="596515"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Host Tenant</a:t>
            </a:r>
          </a:p>
        </p:txBody>
      </p:sp>
      <p:sp>
        <p:nvSpPr>
          <p:cNvPr id="9" name="Rectangle 8">
            <a:extLst>
              <a:ext uri="{FF2B5EF4-FFF2-40B4-BE49-F238E27FC236}">
                <a16:creationId xmlns:a16="http://schemas.microsoft.com/office/drawing/2014/main" id="{AE090642-51DA-42D1-8724-63AC3B7D1A1B}"/>
              </a:ext>
            </a:extLst>
          </p:cNvPr>
          <p:cNvSpPr/>
          <p:nvPr/>
        </p:nvSpPr>
        <p:spPr>
          <a:xfrm>
            <a:off x="802648"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0" name="Rectangle 9">
            <a:extLst>
              <a:ext uri="{FF2B5EF4-FFF2-40B4-BE49-F238E27FC236}">
                <a16:creationId xmlns:a16="http://schemas.microsoft.com/office/drawing/2014/main" id="{A0EDAFC9-9781-45A9-954B-78F1F6F9E8E5}"/>
              </a:ext>
            </a:extLst>
          </p:cNvPr>
          <p:cNvSpPr/>
          <p:nvPr/>
        </p:nvSpPr>
        <p:spPr>
          <a:xfrm>
            <a:off x="1047113"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4" name="Rectangle 3">
            <a:extLst>
              <a:ext uri="{FF2B5EF4-FFF2-40B4-BE49-F238E27FC236}">
                <a16:creationId xmlns:a16="http://schemas.microsoft.com/office/drawing/2014/main" id="{FA7C0C03-BEE1-4693-AC92-A26F4AAA3A1B}"/>
              </a:ext>
            </a:extLst>
          </p:cNvPr>
          <p:cNvSpPr/>
          <p:nvPr/>
        </p:nvSpPr>
        <p:spPr>
          <a:xfrm>
            <a:off x="802648" y="3262831"/>
            <a:ext cx="2089248" cy="756659"/>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a:p>
            <a:pPr algn="ctr"/>
            <a:r>
              <a:rPr lang="en-US" sz="1100" b="1" dirty="0">
                <a:latin typeface="Lucida Console" panose="020B0609040504020204" pitchFamily="49" charset="0"/>
              </a:rPr>
              <a:t>Application ID</a:t>
            </a:r>
            <a:endParaRPr lang="en-US" sz="1600" b="1" dirty="0">
              <a:latin typeface="Lucida Console" panose="020B0609040504020204" pitchFamily="49" charset="0"/>
            </a:endParaRPr>
          </a:p>
        </p:txBody>
      </p:sp>
      <p:cxnSp>
        <p:nvCxnSpPr>
          <p:cNvPr id="20" name="Straight Arrow Connector 19">
            <a:extLst>
              <a:ext uri="{FF2B5EF4-FFF2-40B4-BE49-F238E27FC236}">
                <a16:creationId xmlns:a16="http://schemas.microsoft.com/office/drawing/2014/main" id="{CFE3988D-6317-4E4C-B726-0575AE1E8FCE}"/>
              </a:ext>
            </a:extLst>
          </p:cNvPr>
          <p:cNvCxnSpPr>
            <a:cxnSpLocks/>
          </p:cNvCxnSpPr>
          <p:nvPr/>
        </p:nvCxnSpPr>
        <p:spPr>
          <a:xfrm flipH="1">
            <a:off x="1847272" y="4034774"/>
            <a:ext cx="3742" cy="454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FCE1AF2-B8CF-40D5-829F-E4EBF9D02798}"/>
              </a:ext>
            </a:extLst>
          </p:cNvPr>
          <p:cNvGrpSpPr/>
          <p:nvPr/>
        </p:nvGrpSpPr>
        <p:grpSpPr>
          <a:xfrm>
            <a:off x="1866731" y="2895600"/>
            <a:ext cx="6619033" cy="3300110"/>
            <a:chOff x="1866731" y="2895600"/>
            <a:chExt cx="6619033" cy="3300110"/>
          </a:xfrm>
        </p:grpSpPr>
        <p:sp>
          <p:nvSpPr>
            <p:cNvPr id="12" name="Rectangle 11">
              <a:extLst>
                <a:ext uri="{FF2B5EF4-FFF2-40B4-BE49-F238E27FC236}">
                  <a16:creationId xmlns:a16="http://schemas.microsoft.com/office/drawing/2014/main" id="{DE996F9E-A27E-4B49-BC69-476CD0CA5BA3}"/>
                </a:ext>
              </a:extLst>
            </p:cNvPr>
            <p:cNvSpPr/>
            <p:nvPr/>
          </p:nvSpPr>
          <p:spPr>
            <a:xfrm>
              <a:off x="3276600"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2</a:t>
              </a:r>
            </a:p>
          </p:txBody>
        </p:sp>
        <p:sp>
          <p:nvSpPr>
            <p:cNvPr id="13" name="Rectangle 12">
              <a:extLst>
                <a:ext uri="{FF2B5EF4-FFF2-40B4-BE49-F238E27FC236}">
                  <a16:creationId xmlns:a16="http://schemas.microsoft.com/office/drawing/2014/main" id="{3448FCDC-ABCC-4EA4-B1CD-ECF3F21EDD1F}"/>
                </a:ext>
              </a:extLst>
            </p:cNvPr>
            <p:cNvSpPr/>
            <p:nvPr/>
          </p:nvSpPr>
          <p:spPr>
            <a:xfrm>
              <a:off x="3482734"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4" name="Rectangle 13">
              <a:extLst>
                <a:ext uri="{FF2B5EF4-FFF2-40B4-BE49-F238E27FC236}">
                  <a16:creationId xmlns:a16="http://schemas.microsoft.com/office/drawing/2014/main" id="{49A8B1D2-C351-4B5B-9608-3E6CD941CAF3}"/>
                </a:ext>
              </a:extLst>
            </p:cNvPr>
            <p:cNvSpPr/>
            <p:nvPr/>
          </p:nvSpPr>
          <p:spPr>
            <a:xfrm>
              <a:off x="3727199"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16" name="Rectangle 15">
              <a:extLst>
                <a:ext uri="{FF2B5EF4-FFF2-40B4-BE49-F238E27FC236}">
                  <a16:creationId xmlns:a16="http://schemas.microsoft.com/office/drawing/2014/main" id="{A80F25B5-A271-4CDD-9DD4-10CEF7B26DB3}"/>
                </a:ext>
              </a:extLst>
            </p:cNvPr>
            <p:cNvSpPr/>
            <p:nvPr/>
          </p:nvSpPr>
          <p:spPr>
            <a:xfrm>
              <a:off x="5984249"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3</a:t>
              </a:r>
            </a:p>
          </p:txBody>
        </p:sp>
        <p:sp>
          <p:nvSpPr>
            <p:cNvPr id="17" name="Rectangle 16">
              <a:extLst>
                <a:ext uri="{FF2B5EF4-FFF2-40B4-BE49-F238E27FC236}">
                  <a16:creationId xmlns:a16="http://schemas.microsoft.com/office/drawing/2014/main" id="{EB601105-A896-4806-9A27-6095C1358DB1}"/>
                </a:ext>
              </a:extLst>
            </p:cNvPr>
            <p:cNvSpPr/>
            <p:nvPr/>
          </p:nvSpPr>
          <p:spPr>
            <a:xfrm>
              <a:off x="6190383"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6177ED49-828D-455F-8744-702D6632A763}"/>
                </a:ext>
              </a:extLst>
            </p:cNvPr>
            <p:cNvSpPr/>
            <p:nvPr/>
          </p:nvSpPr>
          <p:spPr>
            <a:xfrm>
              <a:off x="6434848"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cxnSp>
          <p:nvCxnSpPr>
            <p:cNvPr id="21" name="Straight Arrow Connector 20">
              <a:extLst>
                <a:ext uri="{FF2B5EF4-FFF2-40B4-BE49-F238E27FC236}">
                  <a16:creationId xmlns:a16="http://schemas.microsoft.com/office/drawing/2014/main" id="{5CADF6BB-23E2-4FEC-9333-9F990AFBF218}"/>
                </a:ext>
              </a:extLst>
            </p:cNvPr>
            <p:cNvCxnSpPr>
              <a:cxnSpLocks/>
            </p:cNvCxnSpPr>
            <p:nvPr/>
          </p:nvCxnSpPr>
          <p:spPr>
            <a:xfrm>
              <a:off x="4573568" y="4203972"/>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D3D025-0DAE-48B5-BC0D-FFF1E9582393}"/>
                </a:ext>
              </a:extLst>
            </p:cNvPr>
            <p:cNvCxnSpPr>
              <a:cxnSpLocks/>
            </p:cNvCxnSpPr>
            <p:nvPr/>
          </p:nvCxnSpPr>
          <p:spPr>
            <a:xfrm>
              <a:off x="7302114" y="4223811"/>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A4559D-0603-46A9-BC5F-330E2D55F718}"/>
                </a:ext>
              </a:extLst>
            </p:cNvPr>
            <p:cNvCxnSpPr>
              <a:cxnSpLocks/>
            </p:cNvCxnSpPr>
            <p:nvPr/>
          </p:nvCxnSpPr>
          <p:spPr>
            <a:xfrm>
              <a:off x="1866731" y="4203972"/>
              <a:ext cx="5455649" cy="1053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25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DF56-968F-4EB9-9E0E-FAED7F331E13}"/>
              </a:ext>
            </a:extLst>
          </p:cNvPr>
          <p:cNvSpPr>
            <a:spLocks noGrp="1"/>
          </p:cNvSpPr>
          <p:nvPr>
            <p:ph type="title"/>
          </p:nvPr>
        </p:nvSpPr>
        <p:spPr/>
        <p:txBody>
          <a:bodyPr/>
          <a:lstStyle/>
          <a:p>
            <a:r>
              <a:rPr lang="en-US" dirty="0"/>
              <a:t>Applications versus Service Principle</a:t>
            </a:r>
          </a:p>
        </p:txBody>
      </p:sp>
      <p:sp>
        <p:nvSpPr>
          <p:cNvPr id="3" name="Content Placeholder 2">
            <a:extLst>
              <a:ext uri="{FF2B5EF4-FFF2-40B4-BE49-F238E27FC236}">
                <a16:creationId xmlns:a16="http://schemas.microsoft.com/office/drawing/2014/main" id="{9E095BBA-4826-477F-AB88-623CF7076DBA}"/>
              </a:ext>
            </a:extLst>
          </p:cNvPr>
          <p:cNvSpPr>
            <a:spLocks noGrp="1"/>
          </p:cNvSpPr>
          <p:nvPr>
            <p:ph idx="1"/>
          </p:nvPr>
        </p:nvSpPr>
        <p:spPr/>
        <p:txBody>
          <a:bodyPr/>
          <a:lstStyle/>
          <a:p>
            <a:r>
              <a:rPr lang="en-US" dirty="0"/>
              <a:t>Application defined once across all tenants</a:t>
            </a:r>
          </a:p>
          <a:p>
            <a:pPr lvl="1"/>
            <a:r>
              <a:rPr lang="en-US" dirty="0"/>
              <a:t>Identified using global Application ID</a:t>
            </a:r>
          </a:p>
          <a:p>
            <a:pPr lvl="1"/>
            <a:r>
              <a:rPr lang="en-US" dirty="0"/>
              <a:t>Application object lives in tenant where it’s registered</a:t>
            </a:r>
          </a:p>
          <a:p>
            <a:pPr lvl="1"/>
            <a:r>
              <a:rPr lang="en-US" dirty="0"/>
              <a:t>Defines auth type, secrets and required permissions</a:t>
            </a:r>
          </a:p>
          <a:p>
            <a:r>
              <a:rPr lang="en-US" dirty="0"/>
              <a:t>Service principal created once per tenant</a:t>
            </a:r>
          </a:p>
          <a:p>
            <a:pPr lvl="1"/>
            <a:r>
              <a:rPr lang="en-US" dirty="0"/>
              <a:t>Identified using tenant-specific Object ID</a:t>
            </a:r>
          </a:p>
          <a:p>
            <a:pPr lvl="1"/>
            <a:r>
              <a:rPr lang="en-US" dirty="0"/>
              <a:t>Used to track permission grants for user consent</a:t>
            </a:r>
          </a:p>
        </p:txBody>
      </p:sp>
    </p:spTree>
    <p:extLst>
      <p:ext uri="{BB962C8B-B14F-4D97-AF65-F5344CB8AC3E}">
        <p14:creationId xmlns:p14="http://schemas.microsoft.com/office/powerpoint/2010/main" val="149058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46C3-9AED-49B4-83DA-15F474511960}"/>
              </a:ext>
            </a:extLst>
          </p:cNvPr>
          <p:cNvSpPr>
            <a:spLocks noGrp="1"/>
          </p:cNvSpPr>
          <p:nvPr>
            <p:ph type="title"/>
          </p:nvPr>
        </p:nvSpPr>
        <p:spPr/>
        <p:txBody>
          <a:bodyPr/>
          <a:lstStyle/>
          <a:p>
            <a:r>
              <a:rPr lang="en-US" dirty="0"/>
              <a:t>Identity Topology Options</a:t>
            </a:r>
          </a:p>
        </p:txBody>
      </p:sp>
      <p:sp>
        <p:nvSpPr>
          <p:cNvPr id="3" name="Content Placeholder 2">
            <a:extLst>
              <a:ext uri="{FF2B5EF4-FFF2-40B4-BE49-F238E27FC236}">
                <a16:creationId xmlns:a16="http://schemas.microsoft.com/office/drawing/2014/main" id="{7BCDC4AC-45E9-476E-9ED6-04D8846EC7BE}"/>
              </a:ext>
            </a:extLst>
          </p:cNvPr>
          <p:cNvSpPr>
            <a:spLocks noGrp="1"/>
          </p:cNvSpPr>
          <p:nvPr>
            <p:ph idx="1"/>
          </p:nvPr>
        </p:nvSpPr>
        <p:spPr/>
        <p:txBody>
          <a:bodyPr>
            <a:normAutofit/>
          </a:bodyPr>
          <a:lstStyle/>
          <a:p>
            <a:r>
              <a:rPr lang="en-US" sz="2000" dirty="0"/>
              <a:t>Consumer</a:t>
            </a:r>
          </a:p>
          <a:p>
            <a:pPr lvl="1"/>
            <a:r>
              <a:rPr lang="en-US" sz="1800" dirty="0"/>
              <a:t>Microsoft personal accounts (Outlook, OneDrive, MSN, or Xbox LIVE)</a:t>
            </a:r>
          </a:p>
          <a:p>
            <a:r>
              <a:rPr lang="en-US" sz="2000" dirty="0"/>
              <a:t> Enterprises</a:t>
            </a:r>
          </a:p>
          <a:p>
            <a:pPr lvl="1"/>
            <a:r>
              <a:rPr lang="en-US" sz="1600" dirty="0"/>
              <a:t>Organizational accounts defined inside Azure AD tenant</a:t>
            </a:r>
          </a:p>
          <a:p>
            <a:r>
              <a:rPr lang="en-US" sz="2000" dirty="0"/>
              <a:t>Business to Business (B2B)</a:t>
            </a:r>
          </a:p>
          <a:p>
            <a:pPr lvl="1"/>
            <a:r>
              <a:rPr lang="en-US" sz="1600" dirty="0"/>
              <a:t>Organization accounts added as guest user in other tenants</a:t>
            </a:r>
          </a:p>
          <a:p>
            <a:r>
              <a:rPr lang="en-US" sz="2000" dirty="0"/>
              <a:t>Business to Customer (B2C)</a:t>
            </a:r>
          </a:p>
          <a:p>
            <a:pPr lvl="1"/>
            <a:r>
              <a:rPr lang="en-US" sz="1600" dirty="0"/>
              <a:t>Provides customer identity access management (CIAM) solution</a:t>
            </a:r>
          </a:p>
          <a:p>
            <a:endParaRPr lang="en-US" sz="2000" dirty="0"/>
          </a:p>
        </p:txBody>
      </p:sp>
    </p:spTree>
    <p:extLst>
      <p:ext uri="{BB962C8B-B14F-4D97-AF65-F5344CB8AC3E}">
        <p14:creationId xmlns:p14="http://schemas.microsoft.com/office/powerpoint/2010/main" val="244323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support application permission</a:t>
            </a:r>
          </a:p>
        </p:txBody>
      </p:sp>
      <p:pic>
        <p:nvPicPr>
          <p:cNvPr id="7" name="Picture 6">
            <a:extLst>
              <a:ext uri="{FF2B5EF4-FFF2-40B4-BE49-F238E27FC236}">
                <a16:creationId xmlns:a16="http://schemas.microsoft.com/office/drawing/2014/main" id="{45AEFA42-1FBA-4A77-BD78-829F2830C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6594448" cy="19050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28538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5" name="Picture 4">
            <a:extLst>
              <a:ext uri="{FF2B5EF4-FFF2-40B4-BE49-F238E27FC236}">
                <a16:creationId xmlns:a16="http://schemas.microsoft.com/office/drawing/2014/main" id="{B86362A8-5F55-44E0-8163-346000A692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095348"/>
            <a:ext cx="3042264" cy="35052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Creating a Public Client Application</a:t>
            </a:r>
          </a:p>
        </p:txBody>
      </p:sp>
      <p:sp>
        <p:nvSpPr>
          <p:cNvPr id="4" name="Content Placeholder 3">
            <a:extLst>
              <a:ext uri="{FF2B5EF4-FFF2-40B4-BE49-F238E27FC236}">
                <a16:creationId xmlns:a16="http://schemas.microsoft.com/office/drawing/2014/main" id="{5A84C6B9-22AF-4141-A1FB-1EBDFEBDC0AD}"/>
              </a:ext>
            </a:extLst>
          </p:cNvPr>
          <p:cNvSpPr>
            <a:spLocks noGrp="1"/>
          </p:cNvSpPr>
          <p:nvPr>
            <p:ph type="body" sz="quarter" idx="10"/>
          </p:nvPr>
        </p:nvSpPr>
        <p:spPr/>
        <p:txBody>
          <a:bodyPr>
            <a:noAutofit/>
          </a:bodyPr>
          <a:lstStyle/>
          <a:p>
            <a:r>
              <a:rPr lang="en-US" sz="2400" dirty="0"/>
              <a:t>Power BI supports Public Client Applications</a:t>
            </a:r>
          </a:p>
          <a:p>
            <a:pPr lvl="1"/>
            <a:r>
              <a:rPr lang="en-US" sz="2000" dirty="0"/>
              <a:t>Used for native applications and desktop applications</a:t>
            </a:r>
          </a:p>
          <a:p>
            <a:pPr lvl="1"/>
            <a:r>
              <a:rPr lang="en-US" sz="2000" dirty="0"/>
              <a:t>Requires Redirect URI for interactive logins</a:t>
            </a:r>
          </a:p>
        </p:txBody>
      </p:sp>
      <p:pic>
        <p:nvPicPr>
          <p:cNvPr id="5" name="Picture 4">
            <a:extLst>
              <a:ext uri="{FF2B5EF4-FFF2-40B4-BE49-F238E27FC236}">
                <a16:creationId xmlns:a16="http://schemas.microsoft.com/office/drawing/2014/main" id="{69E0B887-4E00-4C56-BFD9-5C51706619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5488" y="2671835"/>
            <a:ext cx="5443131" cy="1209035"/>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150BE424-C2C4-442E-A94D-45430CF746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5488" y="4034621"/>
            <a:ext cx="5479419" cy="1891076"/>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5026121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r>
              <a:rPr lang="en-US" sz="2400" dirty="0"/>
              <a:t>OAuth and OpenID Connect Primer</a:t>
            </a:r>
          </a:p>
          <a:p>
            <a:pPr lvl="0"/>
            <a:r>
              <a:rPr lang="en-US" sz="2400" dirty="0"/>
              <a:t>Register an Application</a:t>
            </a:r>
          </a:p>
          <a:p>
            <a:pPr lvl="0"/>
            <a:r>
              <a:rPr lang="en-US" sz="2400" dirty="0"/>
              <a:t>Implement Authentication</a:t>
            </a:r>
          </a:p>
          <a:p>
            <a:pPr lvl="0"/>
            <a:r>
              <a:rPr lang="en-US" sz="2400" dirty="0"/>
              <a:t>Configure Permissions to Consume an API</a:t>
            </a:r>
          </a:p>
          <a:p>
            <a:pPr lvl="0"/>
            <a:r>
              <a:rPr lang="en-US" sz="2400" dirty="0"/>
              <a:t>Implement Authorization to Consume an API</a:t>
            </a:r>
          </a:p>
          <a:p>
            <a:pPr lvl="0"/>
            <a:r>
              <a:rPr lang="en-US" sz="2400" dirty="0"/>
              <a:t>Implement Authorization in an API</a:t>
            </a:r>
          </a:p>
          <a:p>
            <a:pPr lvl="0"/>
            <a:r>
              <a:rPr lang="en-US" sz="2400" dirty="0"/>
              <a:t>Create a Service to Access Microsoft Graph</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Copying the Application ID</a:t>
            </a:r>
            <a:endParaRPr lang="en-US" dirty="0"/>
          </a:p>
        </p:txBody>
      </p:sp>
      <p:sp>
        <p:nvSpPr>
          <p:cNvPr id="4" name="Content Placeholder 3">
            <a:extLst>
              <a:ext uri="{FF2B5EF4-FFF2-40B4-BE49-F238E27FC236}">
                <a16:creationId xmlns:a16="http://schemas.microsoft.com/office/drawing/2014/main" id="{F4F89728-3A82-437C-9422-6CB5E9AA0A23}"/>
              </a:ext>
            </a:extLst>
          </p:cNvPr>
          <p:cNvSpPr>
            <a:spLocks noGrp="1"/>
          </p:cNvSpPr>
          <p:nvPr>
            <p:ph idx="1"/>
          </p:nvPr>
        </p:nvSpPr>
        <p:spPr/>
        <p:txBody>
          <a:bodyPr>
            <a:normAutofit/>
          </a:bodyPr>
          <a:lstStyle/>
          <a:p>
            <a:r>
              <a:rPr lang="en-US" sz="2400" dirty="0"/>
              <a:t>Each new application created with Application ID</a:t>
            </a:r>
          </a:p>
          <a:p>
            <a:pPr lvl="1"/>
            <a:r>
              <a:rPr lang="en-US" sz="2000" dirty="0"/>
              <a:t>You cannot supply your own GUID for application ID</a:t>
            </a:r>
          </a:p>
          <a:p>
            <a:pPr lvl="1"/>
            <a:r>
              <a:rPr lang="en-US" sz="2000" dirty="0"/>
              <a:t>Azure AD will always create this GUID</a:t>
            </a:r>
          </a:p>
          <a:p>
            <a:pPr lvl="1"/>
            <a:r>
              <a:rPr lang="en-US" sz="2000" dirty="0"/>
              <a:t>You can copy the application ID from the Azure portal</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Don’t forget this confusing fact…</a:t>
            </a:r>
          </a:p>
          <a:p>
            <a:pPr lvl="1"/>
            <a:r>
              <a:rPr lang="en-US" sz="1600" b="1" dirty="0">
                <a:latin typeface="Lucida Console" panose="020B0609040504020204" pitchFamily="49" charset="0"/>
              </a:rPr>
              <a:t>Application ID == Client ID</a:t>
            </a:r>
            <a:endParaRPr lang="en-US" sz="2000" b="1" dirty="0">
              <a:latin typeface="Lucida Console" panose="020B0609040504020204" pitchFamily="49" charset="0"/>
            </a:endParaRPr>
          </a:p>
        </p:txBody>
      </p:sp>
      <p:pic>
        <p:nvPicPr>
          <p:cNvPr id="5" name="Picture 4">
            <a:extLst>
              <a:ext uri="{FF2B5EF4-FFF2-40B4-BE49-F238E27FC236}">
                <a16:creationId xmlns:a16="http://schemas.microsoft.com/office/drawing/2014/main" id="{988494C8-6F8A-4666-92A6-BAD7CDAF5547}"/>
              </a:ext>
            </a:extLst>
          </p:cNvPr>
          <p:cNvPicPr>
            <a:picLocks noChangeAspect="1"/>
          </p:cNvPicPr>
          <p:nvPr/>
        </p:nvPicPr>
        <p:blipFill rotWithShape="1">
          <a:blip r:embed="rId2"/>
          <a:srcRect r="27500"/>
          <a:stretch/>
        </p:blipFill>
        <p:spPr>
          <a:xfrm>
            <a:off x="914400" y="3200400"/>
            <a:ext cx="6829050" cy="1752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4425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can assign permissions to the application</a:t>
            </a:r>
          </a:p>
        </p:txBody>
      </p:sp>
      <p:pic>
        <p:nvPicPr>
          <p:cNvPr id="5" name="Picture 4">
            <a:extLst>
              <a:ext uri="{FF2B5EF4-FFF2-40B4-BE49-F238E27FC236}">
                <a16:creationId xmlns:a16="http://schemas.microsoft.com/office/drawing/2014/main" id="{769170A4-85DD-445E-B12C-B0D3348184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30267"/>
            <a:ext cx="7315200" cy="236728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Choosing an API</a:t>
            </a:r>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 Power BI Service, etc.</a:t>
            </a:r>
          </a:p>
        </p:txBody>
      </p:sp>
      <p:pic>
        <p:nvPicPr>
          <p:cNvPr id="5" name="Picture 4">
            <a:extLst>
              <a:ext uri="{FF2B5EF4-FFF2-40B4-BE49-F238E27FC236}">
                <a16:creationId xmlns:a16="http://schemas.microsoft.com/office/drawing/2014/main" id="{02651024-1C72-4ABC-B19F-D667D83EE0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5181600" cy="4144849"/>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pic>
        <p:nvPicPr>
          <p:cNvPr id="7" name="Picture 6">
            <a:extLst>
              <a:ext uri="{FF2B5EF4-FFF2-40B4-BE49-F238E27FC236}">
                <a16:creationId xmlns:a16="http://schemas.microsoft.com/office/drawing/2014/main" id="{49482C8C-28ED-4E89-84BD-4BE2ADD6B829}"/>
              </a:ext>
            </a:extLst>
          </p:cNvPr>
          <p:cNvPicPr>
            <a:picLocks noChangeAspect="1"/>
          </p:cNvPicPr>
          <p:nvPr/>
        </p:nvPicPr>
        <p:blipFill>
          <a:blip r:embed="rId2"/>
          <a:stretch>
            <a:fillRect/>
          </a:stretch>
        </p:blipFill>
        <p:spPr>
          <a:xfrm>
            <a:off x="762000" y="2590800"/>
            <a:ext cx="7295965" cy="3573195"/>
          </a:xfrm>
          <a:prstGeom prst="rect">
            <a:avLst/>
          </a:prstGeom>
          <a:ln>
            <a:solidFill>
              <a:schemeClr val="tx1">
                <a:lumMod val="50000"/>
                <a:lumOff val="50000"/>
              </a:schemeClr>
            </a:solidFill>
          </a:ln>
        </p:spPr>
      </p:pic>
    </p:spTree>
    <p:extLst>
      <p:ext uri="{BB962C8B-B14F-4D97-AF65-F5344CB8AC3E}">
        <p14:creationId xmlns:p14="http://schemas.microsoft.com/office/powerpoint/2010/main" val="30045813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ED9D-1F7B-4B36-9D2A-30300FC9B4F2}"/>
              </a:ext>
            </a:extLst>
          </p:cNvPr>
          <p:cNvSpPr>
            <a:spLocks noGrp="1"/>
          </p:cNvSpPr>
          <p:nvPr>
            <p:ph type="title"/>
          </p:nvPr>
        </p:nvSpPr>
        <p:spPr/>
        <p:txBody>
          <a:bodyPr/>
          <a:lstStyle/>
          <a:p>
            <a:r>
              <a:rPr lang="en-US" dirty="0"/>
              <a:t>Registering AAD Apps with PowerShell</a:t>
            </a:r>
          </a:p>
        </p:txBody>
      </p:sp>
      <p:pic>
        <p:nvPicPr>
          <p:cNvPr id="4" name="Picture 3">
            <a:extLst>
              <a:ext uri="{FF2B5EF4-FFF2-40B4-BE49-F238E27FC236}">
                <a16:creationId xmlns:a16="http://schemas.microsoft.com/office/drawing/2014/main" id="{80E26FE0-2393-49D8-A450-113AC5C11AD0}"/>
              </a:ext>
            </a:extLst>
          </p:cNvPr>
          <p:cNvPicPr>
            <a:picLocks noChangeAspect="1"/>
          </p:cNvPicPr>
          <p:nvPr/>
        </p:nvPicPr>
        <p:blipFill>
          <a:blip r:embed="rId2"/>
          <a:stretch>
            <a:fillRect/>
          </a:stretch>
        </p:blipFill>
        <p:spPr>
          <a:xfrm>
            <a:off x="304800" y="1219200"/>
            <a:ext cx="8368259" cy="4267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684209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CE5C-73B0-48F7-918E-E6BC2AE46D22}"/>
              </a:ext>
            </a:extLst>
          </p:cNvPr>
          <p:cNvSpPr>
            <a:spLocks noGrp="1"/>
          </p:cNvSpPr>
          <p:nvPr>
            <p:ph type="title"/>
          </p:nvPr>
        </p:nvSpPr>
        <p:spPr/>
        <p:txBody>
          <a:bodyPr/>
          <a:lstStyle/>
          <a:p>
            <a:r>
              <a:rPr lang="en-US" dirty="0"/>
              <a:t>Configuring Delegated Permissions</a:t>
            </a:r>
          </a:p>
        </p:txBody>
      </p:sp>
      <p:pic>
        <p:nvPicPr>
          <p:cNvPr id="4" name="Picture 3">
            <a:extLst>
              <a:ext uri="{FF2B5EF4-FFF2-40B4-BE49-F238E27FC236}">
                <a16:creationId xmlns:a16="http://schemas.microsoft.com/office/drawing/2014/main" id="{95526875-3E90-457D-8F2B-2DD9E4082771}"/>
              </a:ext>
            </a:extLst>
          </p:cNvPr>
          <p:cNvPicPr>
            <a:picLocks noChangeAspect="1"/>
          </p:cNvPicPr>
          <p:nvPr/>
        </p:nvPicPr>
        <p:blipFill>
          <a:blip r:embed="rId2"/>
          <a:stretch>
            <a:fillRect/>
          </a:stretch>
        </p:blipFill>
        <p:spPr>
          <a:xfrm>
            <a:off x="376237" y="1295400"/>
            <a:ext cx="8162925" cy="380047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128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5011-8DEE-429C-82AA-481CCB19C9B7}"/>
              </a:ext>
            </a:extLst>
          </p:cNvPr>
          <p:cNvSpPr>
            <a:spLocks noGrp="1"/>
          </p:cNvSpPr>
          <p:nvPr>
            <p:ph type="title"/>
          </p:nvPr>
        </p:nvSpPr>
        <p:spPr/>
        <p:txBody>
          <a:bodyPr/>
          <a:lstStyle/>
          <a:p>
            <a:r>
              <a:rPr lang="en-US" dirty="0"/>
              <a:t>Microsoft Authentication Library (.NET)</a:t>
            </a:r>
          </a:p>
        </p:txBody>
      </p:sp>
      <p:sp>
        <p:nvSpPr>
          <p:cNvPr id="3" name="Content Placeholder 2">
            <a:extLst>
              <a:ext uri="{FF2B5EF4-FFF2-40B4-BE49-F238E27FC236}">
                <a16:creationId xmlns:a16="http://schemas.microsoft.com/office/drawing/2014/main" id="{0CBA7946-DA9E-4852-A5BA-BD61E7606BBE}"/>
              </a:ext>
            </a:extLst>
          </p:cNvPr>
          <p:cNvSpPr>
            <a:spLocks noGrp="1"/>
          </p:cNvSpPr>
          <p:nvPr>
            <p:ph idx="1"/>
          </p:nvPr>
        </p:nvSpPr>
        <p:spPr/>
        <p:txBody>
          <a:bodyPr>
            <a:normAutofit/>
          </a:bodyPr>
          <a:lstStyle/>
          <a:p>
            <a:r>
              <a:rPr lang="en-US" sz="2400" dirty="0"/>
              <a:t>Developing with the Microsoft Authentication Library</a:t>
            </a:r>
          </a:p>
          <a:p>
            <a:pPr lvl="1"/>
            <a:r>
              <a:rPr lang="en-US" sz="2000" dirty="0"/>
              <a:t>Provides access to Azure AD V2 Endpoint</a:t>
            </a:r>
          </a:p>
          <a:p>
            <a:pPr lvl="1"/>
            <a:r>
              <a:rPr lang="en-US" sz="2000" dirty="0"/>
              <a:t>Added to project as </a:t>
            </a:r>
            <a:r>
              <a:rPr lang="en-US" sz="1600" b="1" dirty="0" err="1">
                <a:latin typeface="Lucida Console" panose="020B0609040504020204" pitchFamily="49" charset="0"/>
              </a:rPr>
              <a:t>Microsoft.Identity.Client</a:t>
            </a:r>
            <a:r>
              <a:rPr lang="en-US" sz="2000" dirty="0"/>
              <a:t> NuGet package</a:t>
            </a:r>
          </a:p>
          <a:p>
            <a:pPr lvl="1"/>
            <a:r>
              <a:rPr lang="en-US" sz="2000" dirty="0"/>
              <a:t>Provides different classes for </a:t>
            </a:r>
            <a:r>
              <a:rPr lang="en-US" sz="2000" i="1" dirty="0"/>
              <a:t>public clients</a:t>
            </a:r>
            <a:r>
              <a:rPr lang="en-US" sz="2000" dirty="0"/>
              <a:t> vs </a:t>
            </a:r>
            <a:r>
              <a:rPr lang="en-US" sz="2000" i="1" dirty="0"/>
              <a:t>confidential clients</a:t>
            </a:r>
          </a:p>
          <a:p>
            <a:pPr lvl="1"/>
            <a:endParaRPr lang="en-US" sz="2000" dirty="0"/>
          </a:p>
        </p:txBody>
      </p:sp>
      <p:pic>
        <p:nvPicPr>
          <p:cNvPr id="4" name="Picture 3">
            <a:extLst>
              <a:ext uri="{FF2B5EF4-FFF2-40B4-BE49-F238E27FC236}">
                <a16:creationId xmlns:a16="http://schemas.microsoft.com/office/drawing/2014/main" id="{02EAA77F-FA87-4682-A7A8-D6E0EFD137E7}"/>
              </a:ext>
            </a:extLst>
          </p:cNvPr>
          <p:cNvPicPr/>
          <p:nvPr/>
        </p:nvPicPr>
        <p:blipFill rotWithShape="1">
          <a:blip r:embed="rId2" cstate="print">
            <a:extLst>
              <a:ext uri="{28A0092B-C50C-407E-A947-70E740481C1C}">
                <a14:useLocalDpi xmlns:a14="http://schemas.microsoft.com/office/drawing/2010/main" val="0"/>
              </a:ext>
            </a:extLst>
          </a:blip>
          <a:srcRect r="48525" b="32626"/>
          <a:stretch/>
        </p:blipFill>
        <p:spPr bwMode="auto">
          <a:xfrm>
            <a:off x="1137215" y="3200400"/>
            <a:ext cx="6869570" cy="2544287"/>
          </a:xfrm>
          <a:prstGeom prst="rect">
            <a:avLst/>
          </a:prstGeom>
          <a:noFill/>
          <a:ln>
            <a:solidFill>
              <a:schemeClr val="tx1"/>
            </a:solidFill>
          </a:ln>
        </p:spPr>
      </p:pic>
    </p:spTree>
    <p:extLst>
      <p:ext uri="{BB962C8B-B14F-4D97-AF65-F5344CB8AC3E}">
        <p14:creationId xmlns:p14="http://schemas.microsoft.com/office/powerpoint/2010/main" val="25966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8093-E691-4931-8033-7A1388FD9F8F}"/>
              </a:ext>
            </a:extLst>
          </p:cNvPr>
          <p:cNvSpPr>
            <a:spLocks noGrp="1"/>
          </p:cNvSpPr>
          <p:nvPr>
            <p:ph type="title"/>
          </p:nvPr>
        </p:nvSpPr>
        <p:spPr/>
        <p:txBody>
          <a:bodyPr/>
          <a:lstStyle/>
          <a:p>
            <a:r>
              <a:rPr lang="en-US" dirty="0"/>
              <a:t>Power BI Service API Scopes</a:t>
            </a:r>
          </a:p>
        </p:txBody>
      </p:sp>
      <p:sp>
        <p:nvSpPr>
          <p:cNvPr id="3" name="Content Placeholder 2">
            <a:extLst>
              <a:ext uri="{FF2B5EF4-FFF2-40B4-BE49-F238E27FC236}">
                <a16:creationId xmlns:a16="http://schemas.microsoft.com/office/drawing/2014/main" id="{6FDB3527-EF15-406C-A396-483F58744422}"/>
              </a:ext>
            </a:extLst>
          </p:cNvPr>
          <p:cNvSpPr>
            <a:spLocks noGrp="1"/>
          </p:cNvSpPr>
          <p:nvPr>
            <p:ph idx="1"/>
          </p:nvPr>
        </p:nvSpPr>
        <p:spPr>
          <a:xfrm>
            <a:off x="352148" y="1437443"/>
            <a:ext cx="8382000" cy="5181600"/>
          </a:xfrm>
        </p:spPr>
        <p:txBody>
          <a:bodyPr>
            <a:normAutofit/>
          </a:bodyPr>
          <a:lstStyle/>
          <a:p>
            <a:r>
              <a:rPr lang="en-US" sz="2400" dirty="0"/>
              <a:t>Azure AD V2 endpoint requires passing scopes</a:t>
            </a:r>
          </a:p>
          <a:p>
            <a:pPr lvl="1"/>
            <a:r>
              <a:rPr lang="en-US" sz="2000" dirty="0"/>
              <a:t>Scopes define permissions required in access token</a:t>
            </a:r>
          </a:p>
          <a:p>
            <a:pPr lvl="1"/>
            <a:r>
              <a:rPr lang="en-US" sz="2000" dirty="0"/>
              <a:t>Scopes defined as </a:t>
            </a:r>
            <a:r>
              <a:rPr lang="en-US" sz="2000" dirty="0">
                <a:solidFill>
                  <a:schemeClr val="accent5">
                    <a:lumMod val="75000"/>
                  </a:schemeClr>
                </a:solidFill>
              </a:rPr>
              <a:t>resource</a:t>
            </a:r>
            <a:r>
              <a:rPr lang="en-US" sz="2000" dirty="0"/>
              <a:t> + </a:t>
            </a:r>
            <a:r>
              <a:rPr lang="en-US" sz="2000" dirty="0">
                <a:solidFill>
                  <a:schemeClr val="accent6">
                    <a:lumMod val="75000"/>
                  </a:schemeClr>
                </a:solidFill>
              </a:rPr>
              <a:t>permission</a:t>
            </a:r>
            <a:br>
              <a:rPr lang="en-US" sz="2000" dirty="0"/>
            </a:br>
            <a:r>
              <a:rPr lang="en-US" sz="1200" b="1" dirty="0">
                <a:solidFill>
                  <a:schemeClr val="accent5">
                    <a:lumMod val="75000"/>
                  </a:schemeClr>
                </a:solidFill>
                <a:latin typeface="Lucida Console" panose="020B0609040504020204" pitchFamily="49" charset="0"/>
              </a:rPr>
              <a:t>https://analysis.windows.net/powerbi/api/</a:t>
            </a:r>
            <a:r>
              <a:rPr lang="en-US" sz="1200" b="1" dirty="0">
                <a:latin typeface="Lucida Console" panose="020B0609040504020204" pitchFamily="49" charset="0"/>
              </a:rPr>
              <a:t> + </a:t>
            </a:r>
            <a:r>
              <a:rPr lang="en-US" sz="1200" b="1" dirty="0" err="1">
                <a:solidFill>
                  <a:schemeClr val="accent6">
                    <a:lumMod val="75000"/>
                  </a:schemeClr>
                </a:solidFill>
                <a:latin typeface="Lucida Console" panose="020B0609040504020204" pitchFamily="49" charset="0"/>
              </a:rPr>
              <a:t>Report.ReadWrite.All</a:t>
            </a:r>
            <a:endParaRPr lang="en-US" sz="2000" b="1" dirty="0">
              <a:solidFill>
                <a:schemeClr val="accent6">
                  <a:lumMod val="75000"/>
                </a:schemeClr>
              </a:solidFill>
              <a:latin typeface="Lucida Console" panose="020B0609040504020204" pitchFamily="49" charset="0"/>
            </a:endParaRPr>
          </a:p>
        </p:txBody>
      </p:sp>
      <p:pic>
        <p:nvPicPr>
          <p:cNvPr id="4" name="Picture 3">
            <a:extLst>
              <a:ext uri="{FF2B5EF4-FFF2-40B4-BE49-F238E27FC236}">
                <a16:creationId xmlns:a16="http://schemas.microsoft.com/office/drawing/2014/main" id="{46E1415E-05FB-4EFE-A6D8-058CF6BDEDBC}"/>
              </a:ext>
            </a:extLst>
          </p:cNvPr>
          <p:cNvPicPr>
            <a:picLocks noChangeAspect="1"/>
          </p:cNvPicPr>
          <p:nvPr/>
        </p:nvPicPr>
        <p:blipFill>
          <a:blip r:embed="rId2"/>
          <a:stretch>
            <a:fillRect/>
          </a:stretch>
        </p:blipFill>
        <p:spPr>
          <a:xfrm>
            <a:off x="1173679" y="2969861"/>
            <a:ext cx="6738938" cy="3649182"/>
          </a:xfrm>
          <a:prstGeom prst="rect">
            <a:avLst/>
          </a:prstGeom>
          <a:ln>
            <a:solidFill>
              <a:schemeClr val="tx1"/>
            </a:solidFill>
          </a:ln>
        </p:spPr>
      </p:pic>
    </p:spTree>
    <p:extLst>
      <p:ext uri="{BB962C8B-B14F-4D97-AF65-F5344CB8AC3E}">
        <p14:creationId xmlns:p14="http://schemas.microsoft.com/office/powerpoint/2010/main" val="259351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Interactive Access Token Acquisition</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4" name="Content Placeholder 3">
            <a:extLst>
              <a:ext uri="{FF2B5EF4-FFF2-40B4-BE49-F238E27FC236}">
                <a16:creationId xmlns:a16="http://schemas.microsoft.com/office/drawing/2014/main" id="{B0FC504A-EDCB-4114-B519-3D0B6A7D91AD}"/>
              </a:ext>
            </a:extLst>
          </p:cNvPr>
          <p:cNvSpPr>
            <a:spLocks noGrp="1"/>
          </p:cNvSpPr>
          <p:nvPr>
            <p:ph idx="1"/>
          </p:nvPr>
        </p:nvSpPr>
        <p:spPr/>
        <p:txBody>
          <a:bodyPr>
            <a:normAutofit/>
          </a:bodyPr>
          <a:lstStyle/>
          <a:p>
            <a:r>
              <a:rPr lang="en-US" sz="2400" dirty="0"/>
              <a:t>Flow implemented using </a:t>
            </a:r>
            <a:r>
              <a:rPr lang="en-US" sz="1800" b="1" dirty="0" err="1">
                <a:latin typeface="Lucida Console" panose="020B0609040504020204" pitchFamily="49" charset="0"/>
              </a:rPr>
              <a:t>PublicClientApplication</a:t>
            </a:r>
            <a:r>
              <a:rPr lang="en-US" sz="2400" dirty="0"/>
              <a:t> object</a:t>
            </a:r>
          </a:p>
          <a:p>
            <a:pPr lvl="1"/>
            <a:r>
              <a:rPr lang="en-US" sz="1800" dirty="0"/>
              <a:t>Created using </a:t>
            </a:r>
            <a:r>
              <a:rPr lang="en-US" sz="1400" b="1" dirty="0" err="1">
                <a:latin typeface="Lucida Console" panose="020B0609040504020204" pitchFamily="49" charset="0"/>
              </a:rPr>
              <a:t>PublicClientApplicationBuilder</a:t>
            </a:r>
            <a:r>
              <a:rPr lang="en-US" sz="1800" dirty="0"/>
              <a:t> object</a:t>
            </a:r>
          </a:p>
          <a:p>
            <a:pPr lvl="1"/>
            <a:r>
              <a:rPr lang="en-US" sz="1800" dirty="0"/>
              <a:t>Requires passing redirect URI</a:t>
            </a:r>
          </a:p>
          <a:p>
            <a:pPr lvl="1"/>
            <a:r>
              <a:rPr lang="en-US" sz="1800" dirty="0"/>
              <a:t>You can control prompting behavior</a:t>
            </a:r>
          </a:p>
          <a:p>
            <a:pPr lvl="1"/>
            <a:endParaRPr lang="en-US" sz="1800" dirty="0"/>
          </a:p>
        </p:txBody>
      </p:sp>
      <p:pic>
        <p:nvPicPr>
          <p:cNvPr id="3" name="Picture 2">
            <a:extLst>
              <a:ext uri="{FF2B5EF4-FFF2-40B4-BE49-F238E27FC236}">
                <a16:creationId xmlns:a16="http://schemas.microsoft.com/office/drawing/2014/main" id="{49CCC260-8545-41F9-984F-92A02FED5571}"/>
              </a:ext>
            </a:extLst>
          </p:cNvPr>
          <p:cNvPicPr>
            <a:picLocks noChangeAspect="1"/>
          </p:cNvPicPr>
          <p:nvPr/>
        </p:nvPicPr>
        <p:blipFill>
          <a:blip r:embed="rId2"/>
          <a:stretch>
            <a:fillRect/>
          </a:stretch>
        </p:blipFill>
        <p:spPr>
          <a:xfrm>
            <a:off x="1213176" y="3124200"/>
            <a:ext cx="6717648" cy="2438400"/>
          </a:xfrm>
          <a:prstGeom prst="rect">
            <a:avLst/>
          </a:prstGeom>
          <a:ln>
            <a:solidFill>
              <a:schemeClr val="tx1"/>
            </a:solidFill>
          </a:ln>
        </p:spPr>
      </p:pic>
    </p:spTree>
    <p:extLst>
      <p:ext uri="{BB962C8B-B14F-4D97-AF65-F5344CB8AC3E}">
        <p14:creationId xmlns:p14="http://schemas.microsoft.com/office/powerpoint/2010/main" val="76264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User Credential Password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p:txBody>
          <a:bodyPr>
            <a:normAutofit/>
          </a:bodyPr>
          <a:lstStyle/>
          <a:p>
            <a:r>
              <a:rPr lang="en-US" sz="2400" dirty="0"/>
              <a:t>MSAL supports user credential password flow</a:t>
            </a:r>
          </a:p>
          <a:p>
            <a:pPr lvl="1"/>
            <a:r>
              <a:rPr lang="en-US" sz="2000" dirty="0"/>
              <a:t>Supported in .NET runtime but not in .NET CORE</a:t>
            </a:r>
          </a:p>
          <a:p>
            <a:pPr lvl="1"/>
            <a:r>
              <a:rPr lang="en-US" sz="2000" dirty="0"/>
              <a:t>Microsoft recommends against using this flow</a:t>
            </a:r>
          </a:p>
          <a:p>
            <a:pPr lvl="1"/>
            <a:endParaRPr lang="en-US" sz="2000" dirty="0"/>
          </a:p>
        </p:txBody>
      </p:sp>
      <p:pic>
        <p:nvPicPr>
          <p:cNvPr id="4" name="Picture 3">
            <a:extLst>
              <a:ext uri="{FF2B5EF4-FFF2-40B4-BE49-F238E27FC236}">
                <a16:creationId xmlns:a16="http://schemas.microsoft.com/office/drawing/2014/main" id="{D2BB1F78-ED97-4E09-A3C2-BF8530B551C4}"/>
              </a:ext>
            </a:extLst>
          </p:cNvPr>
          <p:cNvPicPr>
            <a:picLocks noChangeAspect="1"/>
          </p:cNvPicPr>
          <p:nvPr/>
        </p:nvPicPr>
        <p:blipFill>
          <a:blip r:embed="rId2"/>
          <a:stretch>
            <a:fillRect/>
          </a:stretch>
        </p:blipFill>
        <p:spPr>
          <a:xfrm>
            <a:off x="713231" y="2895600"/>
            <a:ext cx="7717537" cy="2617382"/>
          </a:xfrm>
          <a:prstGeom prst="rect">
            <a:avLst/>
          </a:prstGeom>
          <a:ln>
            <a:solidFill>
              <a:schemeClr val="tx1"/>
            </a:solidFill>
          </a:ln>
        </p:spPr>
      </p:pic>
    </p:spTree>
    <p:extLst>
      <p:ext uri="{BB962C8B-B14F-4D97-AF65-F5344CB8AC3E}">
        <p14:creationId xmlns:p14="http://schemas.microsoft.com/office/powerpoint/2010/main" val="143034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p:txBody>
          <a:bodyPr/>
          <a:lstStyle/>
          <a:p>
            <a:r>
              <a:rPr lang="en-US" altLang="en-US"/>
              <a:t>Authenticating with Azure AD</a:t>
            </a:r>
          </a:p>
        </p:txBody>
      </p:sp>
      <p:sp>
        <p:nvSpPr>
          <p:cNvPr id="11" name="Content Placeholder 10"/>
          <p:cNvSpPr>
            <a:spLocks noGrp="1"/>
          </p:cNvSpPr>
          <p:nvPr>
            <p:ph idx="1"/>
          </p:nvPr>
        </p:nvSpPr>
        <p:spPr/>
        <p:txBody>
          <a:bodyPr>
            <a:normAutofit/>
          </a:bodyPr>
          <a:lstStyle/>
          <a:p>
            <a:r>
              <a:rPr lang="en-US" sz="2000" dirty="0"/>
              <a:t>Custom applications must authenticate with Azure AD</a:t>
            </a:r>
          </a:p>
          <a:p>
            <a:pPr lvl="1"/>
            <a:r>
              <a:rPr lang="en-US" sz="1800" dirty="0"/>
              <a:t>Your code implements and authentication flow to obtain access token</a:t>
            </a:r>
          </a:p>
          <a:p>
            <a:pPr lvl="1"/>
            <a:r>
              <a:rPr lang="en-US" sz="1800" dirty="0"/>
              <a:t>Access token must be passed when calling Power BI Service API</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r>
              <a:rPr lang="en-US" sz="2000" dirty="0"/>
              <a:t>Microsoft supports two endpoints for programming authentication</a:t>
            </a:r>
          </a:p>
          <a:p>
            <a:pPr lvl="1"/>
            <a:r>
              <a:rPr lang="en-US" sz="1800" dirty="0"/>
              <a:t>Azure AD V1 endpoint (released to GA over 8 years ago)</a:t>
            </a:r>
          </a:p>
          <a:p>
            <a:pPr lvl="1"/>
            <a:r>
              <a:rPr lang="en-US" sz="1800" dirty="0"/>
              <a:t>Azure AD V2 endpoint (released to GA in May 2019)</a:t>
            </a:r>
          </a:p>
        </p:txBody>
      </p:sp>
      <p:sp>
        <p:nvSpPr>
          <p:cNvPr id="10" name="Rectangle 9"/>
          <p:cNvSpPr/>
          <p:nvPr/>
        </p:nvSpPr>
        <p:spPr>
          <a:xfrm>
            <a:off x="1143000" y="2667000"/>
            <a:ext cx="5143500" cy="24003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1354139" y="3640138"/>
            <a:ext cx="1296987" cy="850900"/>
          </a:xfrm>
          <a:prstGeom prst="rect">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25" b="1" dirty="0">
                <a:solidFill>
                  <a:schemeClr val="tx1"/>
                </a:solidFill>
                <a:latin typeface="Arial" panose="020B0604020202020204" pitchFamily="34" charset="0"/>
                <a:cs typeface="Arial" panose="020B0604020202020204" pitchFamily="34" charset="0"/>
              </a:rPr>
              <a:t>Custom App</a:t>
            </a:r>
          </a:p>
        </p:txBody>
      </p:sp>
      <p:sp>
        <p:nvSpPr>
          <p:cNvPr id="3" name="Rectangle 2"/>
          <p:cNvSpPr/>
          <p:nvPr/>
        </p:nvSpPr>
        <p:spPr>
          <a:xfrm>
            <a:off x="4686300" y="2817814"/>
            <a:ext cx="1417638" cy="738187"/>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Azure Active Directory</a:t>
            </a:r>
          </a:p>
        </p:txBody>
      </p:sp>
      <p:sp>
        <p:nvSpPr>
          <p:cNvPr id="4" name="Rectangle 3"/>
          <p:cNvSpPr/>
          <p:nvPr/>
        </p:nvSpPr>
        <p:spPr>
          <a:xfrm>
            <a:off x="4686300" y="4152901"/>
            <a:ext cx="1417638" cy="739775"/>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Power BI Service</a:t>
            </a:r>
          </a:p>
        </p:txBody>
      </p:sp>
      <p:cxnSp>
        <p:nvCxnSpPr>
          <p:cNvPr id="7" name="Straight Arrow Connector 6"/>
          <p:cNvCxnSpPr/>
          <p:nvPr/>
        </p:nvCxnSpPr>
        <p:spPr>
          <a:xfrm flipV="1">
            <a:off x="2697164" y="3141663"/>
            <a:ext cx="1887537" cy="760412"/>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395538" y="3305176"/>
            <a:ext cx="2081212" cy="854075"/>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700214" y="3989389"/>
            <a:ext cx="555625" cy="32702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cxnSp>
        <p:nvCxnSpPr>
          <p:cNvPr id="15" name="Straight Arrow Connector 14"/>
          <p:cNvCxnSpPr/>
          <p:nvPr/>
        </p:nvCxnSpPr>
        <p:spPr>
          <a:xfrm>
            <a:off x="2697164" y="4238625"/>
            <a:ext cx="1887537" cy="33655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348039" y="4238626"/>
            <a:ext cx="542925" cy="328613"/>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spTree>
    <p:extLst>
      <p:ext uri="{BB962C8B-B14F-4D97-AF65-F5344CB8AC3E}">
        <p14:creationId xmlns:p14="http://schemas.microsoft.com/office/powerpoint/2010/main" val="53152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Device Code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MSAL introduced this new flow with MSAL</a:t>
            </a:r>
          </a:p>
          <a:p>
            <a:pPr lvl="1"/>
            <a:r>
              <a:rPr lang="en-US" sz="2000" dirty="0"/>
              <a:t>Much more secure than user password credential flow</a:t>
            </a:r>
          </a:p>
          <a:p>
            <a:pPr lvl="1"/>
            <a:r>
              <a:rPr lang="en-US" sz="2000" dirty="0"/>
              <a:t>Not available in ADAL</a:t>
            </a:r>
          </a:p>
          <a:p>
            <a:pPr lvl="1"/>
            <a:endParaRPr lang="en-US" sz="2000" dirty="0"/>
          </a:p>
        </p:txBody>
      </p:sp>
      <p:pic>
        <p:nvPicPr>
          <p:cNvPr id="3" name="Picture 2">
            <a:extLst>
              <a:ext uri="{FF2B5EF4-FFF2-40B4-BE49-F238E27FC236}">
                <a16:creationId xmlns:a16="http://schemas.microsoft.com/office/drawing/2014/main" id="{D595514D-0795-420D-BA1C-8F72081F5390}"/>
              </a:ext>
            </a:extLst>
          </p:cNvPr>
          <p:cNvPicPr>
            <a:picLocks noChangeAspect="1"/>
          </p:cNvPicPr>
          <p:nvPr/>
        </p:nvPicPr>
        <p:blipFill>
          <a:blip r:embed="rId2"/>
          <a:stretch>
            <a:fillRect/>
          </a:stretch>
        </p:blipFill>
        <p:spPr>
          <a:xfrm>
            <a:off x="457200" y="2590800"/>
            <a:ext cx="8422134" cy="4038600"/>
          </a:xfrm>
          <a:prstGeom prst="rect">
            <a:avLst/>
          </a:prstGeom>
          <a:ln>
            <a:solidFill>
              <a:schemeClr val="tx1"/>
            </a:solidFill>
          </a:ln>
        </p:spPr>
      </p:pic>
    </p:spTree>
    <p:extLst>
      <p:ext uri="{BB962C8B-B14F-4D97-AF65-F5344CB8AC3E}">
        <p14:creationId xmlns:p14="http://schemas.microsoft.com/office/powerpoint/2010/main" val="148005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Client Credentials Flow</a:t>
            </a:r>
            <a:br>
              <a:rPr lang="en-US" dirty="0"/>
            </a:br>
            <a:r>
              <a:rPr lang="en-US" sz="1600" dirty="0">
                <a:solidFill>
                  <a:schemeClr val="accent4">
                    <a:lumMod val="60000"/>
                    <a:lumOff val="40000"/>
                  </a:schemeClr>
                </a:solidFill>
              </a:rPr>
              <a:t>Using MSAL with confidential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Client credentials flow used to obtain app-only token</a:t>
            </a:r>
          </a:p>
          <a:p>
            <a:pPr lvl="1"/>
            <a:r>
              <a:rPr lang="en-US" sz="2000" dirty="0"/>
              <a:t>Requires passing app secret (e.g. app password or certificate)</a:t>
            </a:r>
          </a:p>
          <a:p>
            <a:pPr lvl="1"/>
            <a:r>
              <a:rPr lang="en-US" sz="2000" dirty="0"/>
              <a:t>Requires passing tenant-specific endpoint</a:t>
            </a:r>
          </a:p>
          <a:p>
            <a:pPr lvl="1"/>
            <a:endParaRPr lang="en-US" sz="2000" dirty="0"/>
          </a:p>
        </p:txBody>
      </p:sp>
      <p:pic>
        <p:nvPicPr>
          <p:cNvPr id="4" name="Picture 3">
            <a:extLst>
              <a:ext uri="{FF2B5EF4-FFF2-40B4-BE49-F238E27FC236}">
                <a16:creationId xmlns:a16="http://schemas.microsoft.com/office/drawing/2014/main" id="{4ECB3101-C143-436F-B6E4-5F907E024088}"/>
              </a:ext>
            </a:extLst>
          </p:cNvPr>
          <p:cNvPicPr>
            <a:picLocks noChangeAspect="1"/>
          </p:cNvPicPr>
          <p:nvPr/>
        </p:nvPicPr>
        <p:blipFill>
          <a:blip r:embed="rId2"/>
          <a:stretch>
            <a:fillRect/>
          </a:stretch>
        </p:blipFill>
        <p:spPr>
          <a:xfrm>
            <a:off x="685800" y="2717851"/>
            <a:ext cx="7429500" cy="2835132"/>
          </a:xfrm>
          <a:prstGeom prst="rect">
            <a:avLst/>
          </a:prstGeom>
          <a:ln>
            <a:solidFill>
              <a:schemeClr val="tx1"/>
            </a:solidFill>
          </a:ln>
        </p:spPr>
      </p:pic>
    </p:spTree>
    <p:extLst>
      <p:ext uri="{BB962C8B-B14F-4D97-AF65-F5344CB8AC3E}">
        <p14:creationId xmlns:p14="http://schemas.microsoft.com/office/powerpoint/2010/main" val="35320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C7F1-CAA9-4A02-BB5C-C3BB27AD60EA}"/>
              </a:ext>
            </a:extLst>
          </p:cNvPr>
          <p:cNvSpPr>
            <a:spLocks noGrp="1"/>
          </p:cNvSpPr>
          <p:nvPr>
            <p:ph type="title"/>
          </p:nvPr>
        </p:nvSpPr>
        <p:spPr/>
        <p:txBody>
          <a:bodyPr/>
          <a:lstStyle/>
          <a:p>
            <a:r>
              <a:rPr lang="en-US" dirty="0"/>
              <a:t>Azure AD Endpoints and Libraries</a:t>
            </a:r>
          </a:p>
        </p:txBody>
      </p:sp>
      <p:sp>
        <p:nvSpPr>
          <p:cNvPr id="3" name="Content Placeholder 2">
            <a:extLst>
              <a:ext uri="{FF2B5EF4-FFF2-40B4-BE49-F238E27FC236}">
                <a16:creationId xmlns:a16="http://schemas.microsoft.com/office/drawing/2014/main" id="{2F0A96C9-00CC-4478-BEEF-F5869DDAE028}"/>
              </a:ext>
            </a:extLst>
          </p:cNvPr>
          <p:cNvSpPr>
            <a:spLocks noGrp="1"/>
          </p:cNvSpPr>
          <p:nvPr>
            <p:ph idx="1"/>
          </p:nvPr>
        </p:nvSpPr>
        <p:spPr/>
        <p:txBody>
          <a:bodyPr>
            <a:noAutofit/>
          </a:bodyPr>
          <a:lstStyle/>
          <a:p>
            <a:r>
              <a:rPr lang="en-US" sz="2000" dirty="0"/>
              <a:t>Authenticating with the Azure AD V1 Endpoint</a:t>
            </a:r>
          </a:p>
          <a:p>
            <a:pPr lvl="1"/>
            <a:r>
              <a:rPr lang="en-US" sz="1800" dirty="0"/>
              <a:t>Heavily used over the last 5-6 years</a:t>
            </a:r>
          </a:p>
          <a:p>
            <a:pPr lvl="1"/>
            <a:r>
              <a:rPr lang="en-US" sz="1800" dirty="0"/>
              <a:t>Accessed through </a:t>
            </a:r>
            <a:r>
              <a:rPr lang="en-US" sz="1800" b="1" dirty="0"/>
              <a:t>Azure AD Authentication Library (ADAL)</a:t>
            </a:r>
          </a:p>
          <a:p>
            <a:endParaRPr lang="en-US" sz="2200" dirty="0"/>
          </a:p>
          <a:p>
            <a:endParaRPr lang="en-US" sz="2200" dirty="0"/>
          </a:p>
          <a:p>
            <a:r>
              <a:rPr lang="en-US" sz="2000" dirty="0"/>
              <a:t>Authenticating with the Azure AD V2 Endpoint</a:t>
            </a:r>
          </a:p>
          <a:p>
            <a:pPr lvl="1"/>
            <a:r>
              <a:rPr lang="en-US" sz="1800" dirty="0"/>
              <a:t>Moved from preview to GA in May 2019</a:t>
            </a:r>
          </a:p>
          <a:p>
            <a:pPr lvl="1"/>
            <a:r>
              <a:rPr lang="en-US" sz="1800" dirty="0"/>
              <a:t>Accessed through </a:t>
            </a:r>
            <a:r>
              <a:rPr lang="en-US" sz="1800" b="1" dirty="0"/>
              <a:t>Microsoft Authentication Library (MSAL)</a:t>
            </a:r>
          </a:p>
          <a:p>
            <a:endParaRPr lang="en-US" sz="2200" dirty="0"/>
          </a:p>
          <a:p>
            <a:endParaRPr lang="en-US" sz="2200" dirty="0"/>
          </a:p>
          <a:p>
            <a:r>
              <a:rPr lang="en-US" sz="2000" dirty="0"/>
              <a:t>Why move to the Azure AD V2 Endpoint?</a:t>
            </a:r>
          </a:p>
          <a:p>
            <a:pPr lvl="1"/>
            <a:r>
              <a:rPr lang="en-US" sz="1800" dirty="0"/>
              <a:t>Dynamic Incremental consent</a:t>
            </a:r>
          </a:p>
          <a:p>
            <a:pPr lvl="1"/>
            <a:r>
              <a:rPr lang="en-US" sz="1800" dirty="0"/>
              <a:t>New authentication flows (e.g. device code flow)</a:t>
            </a:r>
          </a:p>
        </p:txBody>
      </p:sp>
      <p:pic>
        <p:nvPicPr>
          <p:cNvPr id="5" name="Picture 4">
            <a:extLst>
              <a:ext uri="{FF2B5EF4-FFF2-40B4-BE49-F238E27FC236}">
                <a16:creationId xmlns:a16="http://schemas.microsoft.com/office/drawing/2014/main" id="{DF75B36D-226A-4CCE-913B-08DABFE601EB}"/>
              </a:ext>
            </a:extLst>
          </p:cNvPr>
          <p:cNvPicPr>
            <a:picLocks noChangeAspect="1"/>
          </p:cNvPicPr>
          <p:nvPr/>
        </p:nvPicPr>
        <p:blipFill>
          <a:blip r:embed="rId2"/>
          <a:stretch>
            <a:fillRect/>
          </a:stretch>
        </p:blipFill>
        <p:spPr>
          <a:xfrm>
            <a:off x="1219200" y="4603355"/>
            <a:ext cx="5715000" cy="637167"/>
          </a:xfrm>
          <a:prstGeom prst="rect">
            <a:avLst/>
          </a:prstGeom>
          <a:ln>
            <a:solidFill>
              <a:schemeClr val="tx1"/>
            </a:solidFill>
          </a:ln>
        </p:spPr>
      </p:pic>
      <p:pic>
        <p:nvPicPr>
          <p:cNvPr id="6" name="Picture 5">
            <a:extLst>
              <a:ext uri="{FF2B5EF4-FFF2-40B4-BE49-F238E27FC236}">
                <a16:creationId xmlns:a16="http://schemas.microsoft.com/office/drawing/2014/main" id="{9EF83A08-F9C2-48EA-AD94-3711F54BCFE6}"/>
              </a:ext>
            </a:extLst>
          </p:cNvPr>
          <p:cNvPicPr>
            <a:picLocks noChangeAspect="1"/>
          </p:cNvPicPr>
          <p:nvPr/>
        </p:nvPicPr>
        <p:blipFill>
          <a:blip r:embed="rId3"/>
          <a:stretch>
            <a:fillRect/>
          </a:stretch>
        </p:blipFill>
        <p:spPr>
          <a:xfrm>
            <a:off x="1219200" y="2590800"/>
            <a:ext cx="6272213" cy="623678"/>
          </a:xfrm>
          <a:prstGeom prst="rect">
            <a:avLst/>
          </a:prstGeom>
          <a:ln>
            <a:solidFill>
              <a:schemeClr val="tx1"/>
            </a:solidFill>
          </a:ln>
        </p:spPr>
      </p:pic>
    </p:spTree>
    <p:extLst>
      <p:ext uri="{BB962C8B-B14F-4D97-AF65-F5344CB8AC3E}">
        <p14:creationId xmlns:p14="http://schemas.microsoft.com/office/powerpoint/2010/main" val="109313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4"/>
          <p:cNvSpPr>
            <a:spLocks noGrp="1"/>
          </p:cNvSpPr>
          <p:nvPr>
            <p:ph type="title"/>
          </p:nvPr>
        </p:nvSpPr>
        <p:spPr/>
        <p:txBody>
          <a:bodyPr/>
          <a:lstStyle/>
          <a:p>
            <a:r>
              <a:rPr lang="en-US" altLang="en-US" dirty="0"/>
              <a:t>OAuth 2.0 Fundamentals</a:t>
            </a:r>
          </a:p>
        </p:txBody>
      </p:sp>
      <p:sp>
        <p:nvSpPr>
          <p:cNvPr id="2" name="Content Placeholder 1">
            <a:extLst>
              <a:ext uri="{FF2B5EF4-FFF2-40B4-BE49-F238E27FC236}">
                <a16:creationId xmlns:a16="http://schemas.microsoft.com/office/drawing/2014/main" id="{23E2664B-EE72-49F9-B37D-23C7F41C6B04}"/>
              </a:ext>
            </a:extLst>
          </p:cNvPr>
          <p:cNvSpPr>
            <a:spLocks noGrp="1"/>
          </p:cNvSpPr>
          <p:nvPr>
            <p:ph idx="1"/>
          </p:nvPr>
        </p:nvSpPr>
        <p:spPr/>
        <p:txBody>
          <a:bodyPr>
            <a:normAutofit/>
          </a:bodyPr>
          <a:lstStyle/>
          <a:p>
            <a:r>
              <a:rPr lang="en-US" sz="2000" dirty="0"/>
              <a:t>Client application calls to resource server on behalf of a user</a:t>
            </a:r>
          </a:p>
          <a:p>
            <a:pPr lvl="1"/>
            <a:r>
              <a:rPr lang="en-US" sz="1800" dirty="0"/>
              <a:t>Client implements authentication flow to acquire access token</a:t>
            </a:r>
          </a:p>
          <a:p>
            <a:pPr lvl="1"/>
            <a:r>
              <a:rPr lang="en-US" sz="1800" dirty="0"/>
              <a:t>Access token contains permission grants for client to call resource server</a:t>
            </a:r>
          </a:p>
          <a:p>
            <a:pPr lvl="1"/>
            <a:r>
              <a:rPr lang="en-US" sz="1800" dirty="0"/>
              <a:t>Client passes access token when calling to resource server</a:t>
            </a:r>
          </a:p>
          <a:p>
            <a:pPr lvl="1"/>
            <a:r>
              <a:rPr lang="en-US" sz="1800" dirty="0"/>
              <a:t>Resource server inspects access token to ensure client has permissions</a:t>
            </a:r>
          </a:p>
        </p:txBody>
      </p:sp>
      <p:pic>
        <p:nvPicPr>
          <p:cNvPr id="17" name="Picture 16">
            <a:extLst>
              <a:ext uri="{FF2B5EF4-FFF2-40B4-BE49-F238E27FC236}">
                <a16:creationId xmlns:a16="http://schemas.microsoft.com/office/drawing/2014/main" id="{42D4EA74-231E-4CCB-9158-FD0E93D753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3352800"/>
            <a:ext cx="7316059" cy="2819400"/>
          </a:xfrm>
          <a:prstGeom prst="rect">
            <a:avLst/>
          </a:prstGeom>
          <a:noFill/>
          <a:ln>
            <a:noFill/>
          </a:ln>
        </p:spPr>
      </p:pic>
    </p:spTree>
    <p:extLst>
      <p:ext uri="{BB962C8B-B14F-4D97-AF65-F5344CB8AC3E}">
        <p14:creationId xmlns:p14="http://schemas.microsoft.com/office/powerpoint/2010/main" val="9152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Token is a Bearer Token</a:t>
            </a:r>
          </a:p>
        </p:txBody>
      </p:sp>
      <p:sp>
        <p:nvSpPr>
          <p:cNvPr id="10" name="Content Placeholder 9">
            <a:extLst>
              <a:ext uri="{FF2B5EF4-FFF2-40B4-BE49-F238E27FC236}">
                <a16:creationId xmlns:a16="http://schemas.microsoft.com/office/drawing/2014/main" id="{56EBB35B-D694-47A9-8274-F06528358444}"/>
              </a:ext>
            </a:extLst>
          </p:cNvPr>
          <p:cNvSpPr>
            <a:spLocks noGrp="1"/>
          </p:cNvSpPr>
          <p:nvPr>
            <p:ph idx="1"/>
          </p:nvPr>
        </p:nvSpPr>
        <p:spPr/>
        <p:txBody>
          <a:bodyPr>
            <a:normAutofit/>
          </a:bodyPr>
          <a:lstStyle/>
          <a:p>
            <a:r>
              <a:rPr lang="en-US" sz="2200" dirty="0"/>
              <a:t>It can be used by any who bears (e.g. steals) it</a:t>
            </a:r>
          </a:p>
          <a:p>
            <a:pPr lvl="1"/>
            <a:r>
              <a:rPr lang="en-US" sz="1800" dirty="0"/>
              <a:t>Always encrypt with HTTPS when transmitting access tokens</a:t>
            </a:r>
          </a:p>
          <a:p>
            <a:endParaRPr lang="en-US" sz="2000" dirty="0"/>
          </a:p>
        </p:txBody>
      </p:sp>
      <p:pic>
        <p:nvPicPr>
          <p:cNvPr id="7" name="Picture 6">
            <a:extLst>
              <a:ext uri="{FF2B5EF4-FFF2-40B4-BE49-F238E27FC236}">
                <a16:creationId xmlns:a16="http://schemas.microsoft.com/office/drawing/2014/main" id="{7FBF20F3-E668-4D37-931A-6D04A44B6A53}"/>
              </a:ext>
            </a:extLst>
          </p:cNvPr>
          <p:cNvPicPr>
            <a:picLocks noChangeAspect="1"/>
          </p:cNvPicPr>
          <p:nvPr/>
        </p:nvPicPr>
        <p:blipFill>
          <a:blip r:embed="rId2"/>
          <a:stretch>
            <a:fillRect/>
          </a:stretch>
        </p:blipFill>
        <p:spPr>
          <a:xfrm>
            <a:off x="1371600" y="2286000"/>
            <a:ext cx="5943600" cy="4384388"/>
          </a:xfrm>
          <a:prstGeom prst="rect">
            <a:avLst/>
          </a:prstGeom>
        </p:spPr>
      </p:pic>
    </p:spTree>
    <p:extLst>
      <p:ext uri="{BB962C8B-B14F-4D97-AF65-F5344CB8AC3E}">
        <p14:creationId xmlns:p14="http://schemas.microsoft.com/office/powerpoint/2010/main" val="4095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OAuth 2.0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graphicFrame>
        <p:nvGraphicFramePr>
          <p:cNvPr id="4" name="Object 3">
            <a:extLst>
              <a:ext uri="{FF2B5EF4-FFF2-40B4-BE49-F238E27FC236}">
                <a16:creationId xmlns:a16="http://schemas.microsoft.com/office/drawing/2014/main" id="{E40AC25F-D8DC-4E71-986E-0E81ACD484C9}"/>
              </a:ext>
            </a:extLst>
          </p:cNvPr>
          <p:cNvGraphicFramePr>
            <a:graphicFrameLocks noChangeAspect="1"/>
          </p:cNvGraphicFramePr>
          <p:nvPr/>
        </p:nvGraphicFramePr>
        <p:xfrm>
          <a:off x="914400" y="3962400"/>
          <a:ext cx="6989300" cy="2667000"/>
        </p:xfrm>
        <a:graphic>
          <a:graphicData uri="http://schemas.openxmlformats.org/presentationml/2006/ole">
            <mc:AlternateContent xmlns:mc="http://schemas.openxmlformats.org/markup-compatibility/2006">
              <mc:Choice xmlns:v="urn:schemas-microsoft-com:vml" Requires="v">
                <p:oleObj spid="_x0000_s2057" name="Visio" r:id="rId3" imgW="4038671" imgH="1531809" progId="Visio.Drawing.15">
                  <p:embed/>
                </p:oleObj>
              </mc:Choice>
              <mc:Fallback>
                <p:oleObj name="Visio" r:id="rId3" imgW="4038671" imgH="1531809" progId="Visio.Drawing.15">
                  <p:embed/>
                  <p:pic>
                    <p:nvPicPr>
                      <p:cNvPr id="4" name="Object 3">
                        <a:extLst>
                          <a:ext uri="{FF2B5EF4-FFF2-40B4-BE49-F238E27FC236}">
                            <a16:creationId xmlns:a16="http://schemas.microsoft.com/office/drawing/2014/main" id="{E40AC25F-D8DC-4E71-986E-0E81ACD48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62400"/>
                        <a:ext cx="6989300" cy="2667000"/>
                      </a:xfrm>
                      <a:prstGeom prst="rect">
                        <a:avLst/>
                      </a:prstGeom>
                      <a:noFill/>
                    </p:spPr>
                  </p:pic>
                </p:oleObj>
              </mc:Fallback>
            </mc:AlternateContent>
          </a:graphicData>
        </a:graphic>
      </p:graphicFrame>
    </p:spTree>
    <p:extLst>
      <p:ext uri="{BB962C8B-B14F-4D97-AF65-F5344CB8AC3E}">
        <p14:creationId xmlns:p14="http://schemas.microsoft.com/office/powerpoint/2010/main" val="22395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OpenID Connect Extends OAuth 2.0</a:t>
            </a:r>
          </a:p>
        </p:txBody>
      </p:sp>
      <p:sp>
        <p:nvSpPr>
          <p:cNvPr id="3" name="Content Placeholder 2"/>
          <p:cNvSpPr>
            <a:spLocks noGrp="1"/>
          </p:cNvSpPr>
          <p:nvPr>
            <p:ph idx="1"/>
          </p:nvPr>
        </p:nvSpPr>
        <p:spPr/>
        <p:txBody>
          <a:bodyPr>
            <a:normAutofit/>
          </a:bodyPr>
          <a:lstStyle/>
          <a:p>
            <a:pPr>
              <a:lnSpc>
                <a:spcPct val="150000"/>
              </a:lnSpc>
            </a:pPr>
            <a:r>
              <a:rPr lang="en-US" sz="2000" dirty="0"/>
              <a:t>OAuth 2.0 has shortcomings with authentication &amp; identity</a:t>
            </a:r>
          </a:p>
          <a:p>
            <a:pPr lvl="1"/>
            <a:r>
              <a:rPr lang="en-US" sz="1800" dirty="0"/>
              <a:t>It does not provide client with means to validate access tokens</a:t>
            </a:r>
          </a:p>
          <a:p>
            <a:pPr lvl="1"/>
            <a:r>
              <a:rPr lang="en-US" sz="1800" dirty="0"/>
              <a:t>Lack of validation makes client vulnerable to token forgery attacks</a:t>
            </a:r>
          </a:p>
          <a:p>
            <a:pPr>
              <a:lnSpc>
                <a:spcPct val="150000"/>
              </a:lnSpc>
            </a:pPr>
            <a:r>
              <a:rPr lang="en-US" sz="2000" dirty="0"/>
              <a:t>Open ID Connect is standard which extends OAuth 2.0</a:t>
            </a:r>
          </a:p>
          <a:p>
            <a:pPr lvl="1"/>
            <a:r>
              <a:rPr lang="en-US" sz="1800" dirty="0"/>
              <a:t>OpenID Connect provider passes ID token in addition to OAuth 2.0 tokens</a:t>
            </a:r>
          </a:p>
          <a:p>
            <a:pPr lvl="1"/>
            <a:r>
              <a:rPr lang="en-US" sz="1800" dirty="0"/>
              <a:t>OpenID Connect provider provides client with keys for token validation</a:t>
            </a:r>
          </a:p>
        </p:txBody>
      </p:sp>
      <p:pic>
        <p:nvPicPr>
          <p:cNvPr id="4" name="Picture 3">
            <a:extLst>
              <a:ext uri="{FF2B5EF4-FFF2-40B4-BE49-F238E27FC236}">
                <a16:creationId xmlns:a16="http://schemas.microsoft.com/office/drawing/2014/main" id="{91CD4B0E-82D0-4B3E-A505-C070A58AD52B}"/>
              </a:ext>
            </a:extLst>
          </p:cNvPr>
          <p:cNvPicPr>
            <a:picLocks noChangeAspect="1"/>
          </p:cNvPicPr>
          <p:nvPr/>
        </p:nvPicPr>
        <p:blipFill>
          <a:blip r:embed="rId2"/>
          <a:stretch>
            <a:fillRect/>
          </a:stretch>
        </p:blipFill>
        <p:spPr>
          <a:xfrm>
            <a:off x="1143000" y="4114800"/>
            <a:ext cx="6351467" cy="2590800"/>
          </a:xfrm>
          <a:prstGeom prst="rect">
            <a:avLst/>
          </a:prstGeom>
        </p:spPr>
      </p:pic>
    </p:spTree>
    <p:extLst>
      <p:ext uri="{BB962C8B-B14F-4D97-AF65-F5344CB8AC3E}">
        <p14:creationId xmlns:p14="http://schemas.microsoft.com/office/powerpoint/2010/main" val="151828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D2DD-4210-4E75-BB14-2B67694E3BB2}"/>
              </a:ext>
            </a:extLst>
          </p:cNvPr>
          <p:cNvSpPr>
            <a:spLocks noGrp="1"/>
          </p:cNvSpPr>
          <p:nvPr>
            <p:ph type="title"/>
          </p:nvPr>
        </p:nvSpPr>
        <p:spPr/>
        <p:txBody>
          <a:bodyPr/>
          <a:lstStyle/>
          <a:p>
            <a:r>
              <a:rPr lang="en-US" dirty="0"/>
              <a:t>Inquiring Minds Want To Know…</a:t>
            </a:r>
          </a:p>
        </p:txBody>
      </p:sp>
      <p:sp>
        <p:nvSpPr>
          <p:cNvPr id="3" name="Content Placeholder 2">
            <a:extLst>
              <a:ext uri="{FF2B5EF4-FFF2-40B4-BE49-F238E27FC236}">
                <a16:creationId xmlns:a16="http://schemas.microsoft.com/office/drawing/2014/main" id="{60DEED52-1F09-4148-BF82-9D37AE12EBF3}"/>
              </a:ext>
            </a:extLst>
          </p:cNvPr>
          <p:cNvSpPr>
            <a:spLocks noGrp="1"/>
          </p:cNvSpPr>
          <p:nvPr>
            <p:ph idx="1"/>
          </p:nvPr>
        </p:nvSpPr>
        <p:spPr/>
        <p:txBody>
          <a:bodyPr>
            <a:normAutofit/>
          </a:bodyPr>
          <a:lstStyle/>
          <a:p>
            <a:r>
              <a:rPr lang="en-US" sz="2000" dirty="0"/>
              <a:t>Where are my users</a:t>
            </a:r>
          </a:p>
          <a:p>
            <a:pPr lvl="1"/>
            <a:r>
              <a:rPr lang="en-US" sz="1600" dirty="0"/>
              <a:t>Inside a single tenant</a:t>
            </a:r>
          </a:p>
          <a:p>
            <a:pPr lvl="1"/>
            <a:r>
              <a:rPr lang="en-US" sz="1600" dirty="0"/>
              <a:t>Inside any Microsoft 365 tenant</a:t>
            </a:r>
          </a:p>
          <a:p>
            <a:pPr lvl="1"/>
            <a:r>
              <a:rPr lang="en-US" sz="1600" dirty="0"/>
              <a:t>Inside a Microsoft 365 tenant or </a:t>
            </a:r>
          </a:p>
          <a:p>
            <a:pPr lvl="1"/>
            <a:endParaRPr lang="en-US" sz="1600" dirty="0"/>
          </a:p>
          <a:p>
            <a:r>
              <a:rPr lang="en-US" sz="2000" dirty="0"/>
              <a:t>Where does the application run</a:t>
            </a:r>
          </a:p>
          <a:p>
            <a:pPr lvl="1"/>
            <a:r>
              <a:rPr lang="en-US" sz="1800" dirty="0"/>
              <a:t>Pubic client versus Confidential client</a:t>
            </a:r>
          </a:p>
          <a:p>
            <a:pPr lvl="1"/>
            <a:endParaRPr lang="en-US" sz="1800" dirty="0"/>
          </a:p>
          <a:p>
            <a:r>
              <a:rPr lang="en-US" sz="2000" dirty="0"/>
              <a:t>Should the app work on behalf of a user or work as itself</a:t>
            </a:r>
          </a:p>
          <a:p>
            <a:pPr lvl="1"/>
            <a:r>
              <a:rPr lang="en-US" sz="1800" dirty="0"/>
              <a:t>Should access tokens be created as user tokens or app-only tokens</a:t>
            </a:r>
          </a:p>
          <a:p>
            <a:endParaRPr lang="en-US" sz="2000" dirty="0"/>
          </a:p>
          <a:p>
            <a:r>
              <a:rPr lang="en-US" sz="2000" dirty="0"/>
              <a:t>When and how should permissions be requested and granted</a:t>
            </a:r>
          </a:p>
          <a:p>
            <a:pPr lvl="1"/>
            <a:r>
              <a:rPr lang="en-US" sz="1600" dirty="0"/>
              <a:t>when should the app ask the user for permissions to a resource</a:t>
            </a:r>
          </a:p>
        </p:txBody>
      </p:sp>
    </p:spTree>
    <p:extLst>
      <p:ext uri="{BB962C8B-B14F-4D97-AF65-F5344CB8AC3E}">
        <p14:creationId xmlns:p14="http://schemas.microsoft.com/office/powerpoint/2010/main" val="363369776"/>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26680</TotalTime>
  <Words>1359</Words>
  <Application>Microsoft Office PowerPoint</Application>
  <PresentationFormat>On-screen Show (4:3)</PresentationFormat>
  <Paragraphs>217</Paragraphs>
  <Slides>31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Arial Black</vt:lpstr>
      <vt:lpstr>Calibri</vt:lpstr>
      <vt:lpstr>Lucida Console</vt:lpstr>
      <vt:lpstr>Wingdings</vt:lpstr>
      <vt:lpstr>CPT_Wave15</vt:lpstr>
      <vt:lpstr>Visio</vt:lpstr>
      <vt:lpstr>Microsoft 365 Developer Certification Identity and Security</vt:lpstr>
      <vt:lpstr>Agenda</vt:lpstr>
      <vt:lpstr>Authenticating with Azure AD</vt:lpstr>
      <vt:lpstr>Azure AD Endpoints and Libraries</vt:lpstr>
      <vt:lpstr>OAuth 2.0 Fundamentals</vt:lpstr>
      <vt:lpstr>Access Token is a Bearer Token</vt:lpstr>
      <vt:lpstr>OAuth 2.0 Client Registration</vt:lpstr>
      <vt:lpstr>OpenID Connect Extends OAuth 2.0</vt:lpstr>
      <vt:lpstr>Inquiring Minds Want To Know…</vt:lpstr>
      <vt:lpstr>Authentication Flows</vt:lpstr>
      <vt:lpstr>The Azure Portal</vt:lpstr>
      <vt:lpstr>Azure AD Applications</vt:lpstr>
      <vt:lpstr>Application Types</vt:lpstr>
      <vt:lpstr>Applications and Service Principals</vt:lpstr>
      <vt:lpstr>Applications versus Service Principle</vt:lpstr>
      <vt:lpstr>Identity Topology Options</vt:lpstr>
      <vt:lpstr>Delegated Permissions vs Application Permissions</vt:lpstr>
      <vt:lpstr>Interactive Consent for Delegated Permissions</vt:lpstr>
      <vt:lpstr>Creating a Public Client Application</vt:lpstr>
      <vt:lpstr>Copying the Application ID</vt:lpstr>
      <vt:lpstr>Configuring Required Permissions</vt:lpstr>
      <vt:lpstr>Choosing an API</vt:lpstr>
      <vt:lpstr>Granting Delegated Permissions</vt:lpstr>
      <vt:lpstr>Registering AAD Apps with PowerShell</vt:lpstr>
      <vt:lpstr>Configuring Delegated Permissions</vt:lpstr>
      <vt:lpstr>Microsoft Authentication Library (.NET)</vt:lpstr>
      <vt:lpstr>Power BI Service API Scopes</vt:lpstr>
      <vt:lpstr>Interactive Access Token Acquisition Using MSAL with public client application</vt:lpstr>
      <vt:lpstr>User Credential Password Flow Using MSAL with public client application</vt:lpstr>
      <vt:lpstr>Device Code Flow Using MSAL with public client application</vt:lpstr>
      <vt:lpstr>Client Credentials Flow Using MSAL with confidential client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Power BI REST API</dc:title>
  <dc:creator>Ted Pattison</dc:creator>
  <cp:lastModifiedBy>Ted Pattison</cp:lastModifiedBy>
  <cp:revision>447</cp:revision>
  <dcterms:created xsi:type="dcterms:W3CDTF">2012-04-13T19:17:02Z</dcterms:created>
  <dcterms:modified xsi:type="dcterms:W3CDTF">2020-01-23T17:39:07Z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