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00" r:id="rId3"/>
    <p:sldId id="330" r:id="rId4"/>
    <p:sldId id="318" r:id="rId5"/>
    <p:sldId id="321" r:id="rId6"/>
    <p:sldId id="332" r:id="rId7"/>
    <p:sldId id="331" r:id="rId8"/>
    <p:sldId id="336" r:id="rId9"/>
    <p:sldId id="335" r:id="rId10"/>
    <p:sldId id="316" r:id="rId11"/>
    <p:sldId id="329" r:id="rId12"/>
    <p:sldId id="293" r:id="rId13"/>
    <p:sldId id="298" r:id="rId14"/>
    <p:sldId id="292" r:id="rId15"/>
    <p:sldId id="301" r:id="rId16"/>
    <p:sldId id="305" r:id="rId17"/>
    <p:sldId id="306" r:id="rId18"/>
    <p:sldId id="307" r:id="rId19"/>
    <p:sldId id="308" r:id="rId20"/>
    <p:sldId id="310" r:id="rId21"/>
    <p:sldId id="311" r:id="rId22"/>
    <p:sldId id="309" r:id="rId23"/>
    <p:sldId id="312" r:id="rId24"/>
    <p:sldId id="313" r:id="rId25"/>
    <p:sldId id="31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117" d="100"/>
          <a:sy n="117" d="100"/>
        </p:scale>
        <p:origin x="132"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A9F64-7671-4E60-A2DB-5249A9489026}"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87D6E-231A-4BB4-AFA7-453FEE8C8FD9}" type="slidenum">
              <a:rPr lang="zh-CN" altLang="en-US" smtClean="0"/>
              <a:t>‹#›</a:t>
            </a:fld>
            <a:endParaRPr lang="zh-CN" altLang="en-US"/>
          </a:p>
        </p:txBody>
      </p:sp>
    </p:spTree>
    <p:extLst>
      <p:ext uri="{BB962C8B-B14F-4D97-AF65-F5344CB8AC3E}">
        <p14:creationId xmlns:p14="http://schemas.microsoft.com/office/powerpoint/2010/main" val="169225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587D6E-231A-4BB4-AFA7-453FEE8C8FD9}" type="slidenum">
              <a:rPr lang="zh-CN" altLang="en-US" smtClean="0"/>
              <a:t>23</a:t>
            </a:fld>
            <a:endParaRPr lang="zh-CN" altLang="en-US"/>
          </a:p>
        </p:txBody>
      </p:sp>
    </p:spTree>
    <p:extLst>
      <p:ext uri="{BB962C8B-B14F-4D97-AF65-F5344CB8AC3E}">
        <p14:creationId xmlns:p14="http://schemas.microsoft.com/office/powerpoint/2010/main" val="112827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7A6DB-551C-434E-87B2-56558C75E42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160F91-BA61-4C00-9E5E-FD308AEB5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A4EEFF-E422-44C4-80A3-3A841B44E853}"/>
              </a:ext>
            </a:extLst>
          </p:cNvPr>
          <p:cNvSpPr>
            <a:spLocks noGrp="1"/>
          </p:cNvSpPr>
          <p:nvPr>
            <p:ph type="dt" sz="half" idx="10"/>
          </p:nvPr>
        </p:nvSpPr>
        <p:spPr/>
        <p:txBody>
          <a:bodyPr/>
          <a:lstStyle/>
          <a:p>
            <a:fld id="{EC02D358-81EA-4FC0-B08F-A20A3FE25756}"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E1144C82-2231-47A5-AFB5-9508028DB8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1F5F4F-3A1E-48D1-A8B2-726EB822A4D1}"/>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85520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AF699-60FC-45DF-9809-82B385D449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33AABC-A72D-4DAE-83BF-FA65498AF32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0116F4-161F-4A9F-A5D7-DAF6E7BFDF3A}"/>
              </a:ext>
            </a:extLst>
          </p:cNvPr>
          <p:cNvSpPr>
            <a:spLocks noGrp="1"/>
          </p:cNvSpPr>
          <p:nvPr>
            <p:ph type="dt" sz="half" idx="10"/>
          </p:nvPr>
        </p:nvSpPr>
        <p:spPr/>
        <p:txBody>
          <a:bodyPr/>
          <a:lstStyle/>
          <a:p>
            <a:fld id="{EC02D358-81EA-4FC0-B08F-A20A3FE25756}"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842D873E-73C7-478A-9D57-E4FEA6C1F5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36D0CA-4419-4A15-9BBB-895288F746B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47532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73D92B-99DD-4D01-A4C3-E13CB19FBD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CFE722-C30B-4FD6-85F0-33309000A91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FA22B6-FB31-485C-A96E-988FD8D89B95}"/>
              </a:ext>
            </a:extLst>
          </p:cNvPr>
          <p:cNvSpPr>
            <a:spLocks noGrp="1"/>
          </p:cNvSpPr>
          <p:nvPr>
            <p:ph type="dt" sz="half" idx="10"/>
          </p:nvPr>
        </p:nvSpPr>
        <p:spPr/>
        <p:txBody>
          <a:bodyPr/>
          <a:lstStyle/>
          <a:p>
            <a:fld id="{EC02D358-81EA-4FC0-B08F-A20A3FE25756}"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82F288CC-2C55-457D-98B9-DE90536DA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345A5-2F50-4E09-B9DD-E98F8E3910CF}"/>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56409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1589955647"/>
      </p:ext>
    </p:extLst>
  </p:cSld>
  <p:clrMapOvr>
    <a:masterClrMapping/>
  </p:clrMapOvr>
  <p:transition spd="slow"/>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8D4EF-E106-4BE1-8F7E-85AEB711E2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26A66E-D677-45E2-9432-417A7AAE726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2E7625-23D5-4698-B716-C1C0BDC8386F}"/>
              </a:ext>
            </a:extLst>
          </p:cNvPr>
          <p:cNvSpPr>
            <a:spLocks noGrp="1"/>
          </p:cNvSpPr>
          <p:nvPr>
            <p:ph type="dt" sz="half" idx="10"/>
          </p:nvPr>
        </p:nvSpPr>
        <p:spPr/>
        <p:txBody>
          <a:bodyPr/>
          <a:lstStyle/>
          <a:p>
            <a:fld id="{EC02D358-81EA-4FC0-B08F-A20A3FE25756}"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292F44E8-CC2A-48D8-927E-50F06D3A35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8F80B-9E1B-4AE8-BECF-AF7BC826A85D}"/>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89325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8641F-C309-4E66-BBFB-79CD08C987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358C353-D7F7-44F4-A214-BD6B32EE4C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98B584-45EC-4601-82A8-DB31F9090D3D}"/>
              </a:ext>
            </a:extLst>
          </p:cNvPr>
          <p:cNvSpPr>
            <a:spLocks noGrp="1"/>
          </p:cNvSpPr>
          <p:nvPr>
            <p:ph type="dt" sz="half" idx="10"/>
          </p:nvPr>
        </p:nvSpPr>
        <p:spPr/>
        <p:txBody>
          <a:bodyPr/>
          <a:lstStyle/>
          <a:p>
            <a:fld id="{EC02D358-81EA-4FC0-B08F-A20A3FE25756}"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888AA54B-79DE-4932-A674-5E68B5D81B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45D6E1-1DE3-492A-B125-1BE5112D8C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67218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C2CA2-6849-40CB-AE79-132EE8FDE2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675D1A-6CAB-4903-AAE7-1E85924E7F6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27E01E-19C2-4166-8CC8-F2FEC3CB90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38BAAF6-D18C-4C26-991D-8205ED58F089}"/>
              </a:ext>
            </a:extLst>
          </p:cNvPr>
          <p:cNvSpPr>
            <a:spLocks noGrp="1"/>
          </p:cNvSpPr>
          <p:nvPr>
            <p:ph type="dt" sz="half" idx="10"/>
          </p:nvPr>
        </p:nvSpPr>
        <p:spPr/>
        <p:txBody>
          <a:bodyPr/>
          <a:lstStyle/>
          <a:p>
            <a:fld id="{EC02D358-81EA-4FC0-B08F-A20A3FE25756}"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F54B339F-5CC6-4692-A5F0-DB20EE51D5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31A2E8-E46F-497B-AB10-7814AF80A090}"/>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79598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5F601-269F-44DF-9F8B-41A7BA8EB0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EC4019-B99E-4519-B982-984AD83F8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1D240C-8D89-4B96-95FF-D89AD0B243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3A552B1-B925-4A7C-939E-A02440A3C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3A35E-5A22-4CF7-A681-86ECDA0219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4903B4-30FA-4670-8B45-80D07B5BC1DF}"/>
              </a:ext>
            </a:extLst>
          </p:cNvPr>
          <p:cNvSpPr>
            <a:spLocks noGrp="1"/>
          </p:cNvSpPr>
          <p:nvPr>
            <p:ph type="dt" sz="half" idx="10"/>
          </p:nvPr>
        </p:nvSpPr>
        <p:spPr/>
        <p:txBody>
          <a:bodyPr/>
          <a:lstStyle/>
          <a:p>
            <a:fld id="{EC02D358-81EA-4FC0-B08F-A20A3FE25756}" type="datetimeFigureOut">
              <a:rPr lang="zh-CN" altLang="en-US" smtClean="0"/>
              <a:t>2021/11/24</a:t>
            </a:fld>
            <a:endParaRPr lang="zh-CN" altLang="en-US"/>
          </a:p>
        </p:txBody>
      </p:sp>
      <p:sp>
        <p:nvSpPr>
          <p:cNvPr id="8" name="页脚占位符 7">
            <a:extLst>
              <a:ext uri="{FF2B5EF4-FFF2-40B4-BE49-F238E27FC236}">
                <a16:creationId xmlns:a16="http://schemas.microsoft.com/office/drawing/2014/main" id="{D498A6C5-FEA2-4D37-B1AC-7E371DEF7A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B2A65B-1E88-4A65-8725-2474214C8D14}"/>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18910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F020F-7344-4A1A-AF74-582692F65E5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1D913C-8C25-4C1E-9C39-FE3949E282FB}"/>
              </a:ext>
            </a:extLst>
          </p:cNvPr>
          <p:cNvSpPr>
            <a:spLocks noGrp="1"/>
          </p:cNvSpPr>
          <p:nvPr>
            <p:ph type="dt" sz="half" idx="10"/>
          </p:nvPr>
        </p:nvSpPr>
        <p:spPr/>
        <p:txBody>
          <a:bodyPr/>
          <a:lstStyle/>
          <a:p>
            <a:fld id="{EC02D358-81EA-4FC0-B08F-A20A3FE25756}" type="datetimeFigureOut">
              <a:rPr lang="zh-CN" altLang="en-US" smtClean="0"/>
              <a:t>2021/11/24</a:t>
            </a:fld>
            <a:endParaRPr lang="zh-CN" altLang="en-US"/>
          </a:p>
        </p:txBody>
      </p:sp>
      <p:sp>
        <p:nvSpPr>
          <p:cNvPr id="4" name="页脚占位符 3">
            <a:extLst>
              <a:ext uri="{FF2B5EF4-FFF2-40B4-BE49-F238E27FC236}">
                <a16:creationId xmlns:a16="http://schemas.microsoft.com/office/drawing/2014/main" id="{7FBE4E19-E131-441B-8875-343FC461A7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343DB0-1655-4125-8CCE-9A221CA4D452}"/>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7718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7AF463-FFEB-4666-878C-56A6A00BBF2D}"/>
              </a:ext>
            </a:extLst>
          </p:cNvPr>
          <p:cNvSpPr>
            <a:spLocks noGrp="1"/>
          </p:cNvSpPr>
          <p:nvPr>
            <p:ph type="dt" sz="half" idx="10"/>
          </p:nvPr>
        </p:nvSpPr>
        <p:spPr/>
        <p:txBody>
          <a:bodyPr/>
          <a:lstStyle/>
          <a:p>
            <a:fld id="{EC02D358-81EA-4FC0-B08F-A20A3FE25756}" type="datetimeFigureOut">
              <a:rPr lang="zh-CN" altLang="en-US" smtClean="0"/>
              <a:t>2021/11/24</a:t>
            </a:fld>
            <a:endParaRPr lang="zh-CN" altLang="en-US"/>
          </a:p>
        </p:txBody>
      </p:sp>
      <p:sp>
        <p:nvSpPr>
          <p:cNvPr id="3" name="页脚占位符 2">
            <a:extLst>
              <a:ext uri="{FF2B5EF4-FFF2-40B4-BE49-F238E27FC236}">
                <a16:creationId xmlns:a16="http://schemas.microsoft.com/office/drawing/2014/main" id="{E8D68B55-B8BE-4220-9889-50F5813E4FB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1C8776-1427-444E-9A33-8677A510D5A7}"/>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409572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DEBE3-A1FC-4CF5-984E-F3522148CE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9F2F99-8AF3-4696-886C-CFA4258E7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F11788-8D9E-4C68-87A7-4D1D1B329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77D3CF-72B6-4F07-ACB7-0387986790DC}"/>
              </a:ext>
            </a:extLst>
          </p:cNvPr>
          <p:cNvSpPr>
            <a:spLocks noGrp="1"/>
          </p:cNvSpPr>
          <p:nvPr>
            <p:ph type="dt" sz="half" idx="10"/>
          </p:nvPr>
        </p:nvSpPr>
        <p:spPr/>
        <p:txBody>
          <a:bodyPr/>
          <a:lstStyle/>
          <a:p>
            <a:fld id="{EC02D358-81EA-4FC0-B08F-A20A3FE25756}"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29A36E97-727F-42FE-9C95-8D88D2F381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B84E3C-3C30-447A-8C18-BE8D4E3BE06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33246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C5104-6CA3-4ABA-AC7E-9C2F4686D7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28A6FA-CEE5-4A3E-A2A7-731BA2BDA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E993D7-6299-4496-80C2-93432CB64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0EAEFE-025D-4C89-9FCF-5A8FD2D1B45B}"/>
              </a:ext>
            </a:extLst>
          </p:cNvPr>
          <p:cNvSpPr>
            <a:spLocks noGrp="1"/>
          </p:cNvSpPr>
          <p:nvPr>
            <p:ph type="dt" sz="half" idx="10"/>
          </p:nvPr>
        </p:nvSpPr>
        <p:spPr/>
        <p:txBody>
          <a:bodyPr/>
          <a:lstStyle/>
          <a:p>
            <a:fld id="{EC02D358-81EA-4FC0-B08F-A20A3FE25756}" type="datetimeFigureOut">
              <a:rPr lang="zh-CN" altLang="en-US" smtClean="0"/>
              <a:t>2021/11/24</a:t>
            </a:fld>
            <a:endParaRPr lang="zh-CN" altLang="en-US"/>
          </a:p>
        </p:txBody>
      </p:sp>
      <p:sp>
        <p:nvSpPr>
          <p:cNvPr id="6" name="页脚占位符 5">
            <a:extLst>
              <a:ext uri="{FF2B5EF4-FFF2-40B4-BE49-F238E27FC236}">
                <a16:creationId xmlns:a16="http://schemas.microsoft.com/office/drawing/2014/main" id="{9BCFD359-F67A-4FB7-A0FD-E00E912897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3B873B-CD00-4A34-B672-637674B356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02643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9826C5-4649-4841-8D10-4CB4E0741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3F13F6-1138-4EE6-8524-3F14C71FD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C6EC23-D289-474F-B8C5-904D94604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2D358-81EA-4FC0-B08F-A20A3FE25756}" type="datetimeFigureOut">
              <a:rPr lang="zh-CN" altLang="en-US" smtClean="0"/>
              <a:t>2021/11/24</a:t>
            </a:fld>
            <a:endParaRPr lang="zh-CN" altLang="en-US"/>
          </a:p>
        </p:txBody>
      </p:sp>
      <p:sp>
        <p:nvSpPr>
          <p:cNvPr id="5" name="页脚占位符 4">
            <a:extLst>
              <a:ext uri="{FF2B5EF4-FFF2-40B4-BE49-F238E27FC236}">
                <a16:creationId xmlns:a16="http://schemas.microsoft.com/office/drawing/2014/main" id="{69934ADC-37C8-4B47-97C1-8B44D3497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7F7044-F693-499C-A480-D12E2B69F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31384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69191" y="2849719"/>
            <a:ext cx="4732084" cy="623248"/>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rPr>
              <a:t>三维人脸表情建模</a:t>
            </a:r>
          </a:p>
        </p:txBody>
      </p:sp>
      <p:cxnSp>
        <p:nvCxnSpPr>
          <p:cNvPr id="8" name="直接连接符 7"/>
          <p:cNvCxnSpPr/>
          <p:nvPr/>
        </p:nvCxnSpPr>
        <p:spPr>
          <a:xfrm flipH="1">
            <a:off x="3783679" y="3546200"/>
            <a:ext cx="7279718" cy="0"/>
          </a:xfrm>
          <a:prstGeom prst="line">
            <a:avLst/>
          </a:prstGeom>
          <a:ln w="28575">
            <a:solidFill>
              <a:srgbClr val="1C50A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1085407"/>
            <a:ext cx="2591077" cy="4151873"/>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1C50A2"/>
          </a:solidFill>
          <a:ln w="5" cap="flat">
            <a:solidFill>
              <a:srgbClr val="24211D"/>
            </a:solidFill>
            <a:prstDash val="solid"/>
            <a:miter lim="800000"/>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2" name="Freeform 6"/>
          <p:cNvSpPr>
            <a:spLocks noEditPoints="1"/>
          </p:cNvSpPr>
          <p:nvPr/>
        </p:nvSpPr>
        <p:spPr bwMode="auto">
          <a:xfrm>
            <a:off x="2491892" y="2588618"/>
            <a:ext cx="198368" cy="245114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1C50A2"/>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Tree>
    <p:extLst>
      <p:ext uri="{BB962C8B-B14F-4D97-AF65-F5344CB8AC3E}">
        <p14:creationId xmlns:p14="http://schemas.microsoft.com/office/powerpoint/2010/main" val="209158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知识点概述</a:t>
            </a:r>
          </a:p>
        </p:txBody>
      </p:sp>
      <p:sp>
        <p:nvSpPr>
          <p:cNvPr id="6" name="矩形 5">
            <a:extLst>
              <a:ext uri="{FF2B5EF4-FFF2-40B4-BE49-F238E27FC236}">
                <a16:creationId xmlns:a16="http://schemas.microsoft.com/office/drawing/2014/main" id="{54947F5D-1C2F-4843-9F72-C459E9131826}"/>
              </a:ext>
            </a:extLst>
          </p:cNvPr>
          <p:cNvSpPr/>
          <p:nvPr/>
        </p:nvSpPr>
        <p:spPr>
          <a:xfrm>
            <a:off x="855272" y="238137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文本</a:t>
            </a:r>
            <a:endParaRPr lang="en-US" altLang="zh-CN" sz="2000" b="1" dirty="0">
              <a:solidFill>
                <a:schemeClr val="bg1"/>
              </a:solidFill>
            </a:endParaRPr>
          </a:p>
        </p:txBody>
      </p:sp>
      <p:sp>
        <p:nvSpPr>
          <p:cNvPr id="9" name="矩形 8">
            <a:extLst>
              <a:ext uri="{FF2B5EF4-FFF2-40B4-BE49-F238E27FC236}">
                <a16:creationId xmlns:a16="http://schemas.microsoft.com/office/drawing/2014/main" id="{88DD18B4-160F-4F48-B40F-CE0BF122A551}"/>
              </a:ext>
            </a:extLst>
          </p:cNvPr>
          <p:cNvSpPr/>
          <p:nvPr/>
        </p:nvSpPr>
        <p:spPr>
          <a:xfrm>
            <a:off x="3008246"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视觉</a:t>
            </a:r>
            <a:endParaRPr lang="en-US" altLang="zh-CN" sz="2000" b="1" dirty="0">
              <a:solidFill>
                <a:schemeClr val="bg1"/>
              </a:solidFill>
            </a:endParaRPr>
          </a:p>
        </p:txBody>
      </p:sp>
      <p:sp>
        <p:nvSpPr>
          <p:cNvPr id="13" name="矩形 12">
            <a:extLst>
              <a:ext uri="{FF2B5EF4-FFF2-40B4-BE49-F238E27FC236}">
                <a16:creationId xmlns:a16="http://schemas.microsoft.com/office/drawing/2014/main" id="{5CFC6AFD-0A63-4CE8-BCC7-CA306D91BA15}"/>
              </a:ext>
            </a:extLst>
          </p:cNvPr>
          <p:cNvSpPr/>
          <p:nvPr/>
        </p:nvSpPr>
        <p:spPr>
          <a:xfrm>
            <a:off x="5161220"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声音</a:t>
            </a:r>
            <a:endParaRPr lang="en-US" altLang="zh-CN" sz="2000" b="1" dirty="0">
              <a:solidFill>
                <a:schemeClr val="bg1"/>
              </a:solidFill>
            </a:endParaRPr>
          </a:p>
        </p:txBody>
      </p:sp>
      <p:sp>
        <p:nvSpPr>
          <p:cNvPr id="17" name="矩形 16">
            <a:extLst>
              <a:ext uri="{FF2B5EF4-FFF2-40B4-BE49-F238E27FC236}">
                <a16:creationId xmlns:a16="http://schemas.microsoft.com/office/drawing/2014/main" id="{00731D98-4049-4A71-84DE-BA0D0EA5FF4E}"/>
              </a:ext>
            </a:extLst>
          </p:cNvPr>
          <p:cNvSpPr/>
          <p:nvPr/>
        </p:nvSpPr>
        <p:spPr>
          <a:xfrm>
            <a:off x="7314194" y="235059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生理</a:t>
            </a:r>
            <a:endParaRPr lang="en-US" altLang="zh-CN" sz="2000" b="1" dirty="0">
              <a:solidFill>
                <a:schemeClr val="bg1"/>
              </a:solidFill>
            </a:endParaRPr>
          </a:p>
        </p:txBody>
      </p:sp>
      <p:sp>
        <p:nvSpPr>
          <p:cNvPr id="15" name="矩形 14">
            <a:extLst>
              <a:ext uri="{FF2B5EF4-FFF2-40B4-BE49-F238E27FC236}">
                <a16:creationId xmlns:a16="http://schemas.microsoft.com/office/drawing/2014/main" id="{7A490C2B-0E2C-47A3-A68A-87C2D4BF6D2D}"/>
              </a:ext>
            </a:extLst>
          </p:cNvPr>
          <p:cNvSpPr/>
          <p:nvPr/>
        </p:nvSpPr>
        <p:spPr>
          <a:xfrm>
            <a:off x="9467168" y="2330717"/>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多模态</a:t>
            </a:r>
            <a:endParaRPr lang="en-US" altLang="zh-CN" sz="2000" b="1" dirty="0">
              <a:solidFill>
                <a:schemeClr val="bg1"/>
              </a:solidFill>
            </a:endParaRPr>
          </a:p>
        </p:txBody>
      </p:sp>
      <p:sp>
        <p:nvSpPr>
          <p:cNvPr id="19" name="文本框 1">
            <a:extLst>
              <a:ext uri="{FF2B5EF4-FFF2-40B4-BE49-F238E27FC236}">
                <a16:creationId xmlns:a16="http://schemas.microsoft.com/office/drawing/2014/main" id="{BD97F5B3-F4A8-4E38-8D38-3E478094483F}"/>
              </a:ext>
            </a:extLst>
          </p:cNvPr>
          <p:cNvSpPr txBox="1"/>
          <p:nvPr/>
        </p:nvSpPr>
        <p:spPr>
          <a:xfrm>
            <a:off x="285891" y="1644578"/>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情感测量通道：</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285891" y="3486167"/>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常用情绪状态：</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文本框 1">
            <a:extLst>
              <a:ext uri="{FF2B5EF4-FFF2-40B4-BE49-F238E27FC236}">
                <a16:creationId xmlns:a16="http://schemas.microsoft.com/office/drawing/2014/main" id="{0836A9B2-F5D0-487D-B39D-D18D62CB27BD}"/>
              </a:ext>
            </a:extLst>
          </p:cNvPr>
          <p:cNvSpPr txBox="1"/>
          <p:nvPr/>
        </p:nvSpPr>
        <p:spPr>
          <a:xfrm>
            <a:off x="695324" y="4091519"/>
            <a:ext cx="9355772"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无聊、愤怒、焦虑、快乐、享受、悲伤、沮丧、骄傲、希望、绝望、羞耻、困惑、快乐、自然情感、恐惧、喜悦、厌恶、兴趣、放松、兴奋</a:t>
            </a:r>
          </a:p>
        </p:txBody>
      </p:sp>
      <p:sp>
        <p:nvSpPr>
          <p:cNvPr id="36" name="文本框 1">
            <a:extLst>
              <a:ext uri="{FF2B5EF4-FFF2-40B4-BE49-F238E27FC236}">
                <a16:creationId xmlns:a16="http://schemas.microsoft.com/office/drawing/2014/main" id="{4AE0DA94-5875-44CC-8876-B1A830C4A0AB}"/>
              </a:ext>
            </a:extLst>
          </p:cNvPr>
          <p:cNvSpPr txBox="1"/>
          <p:nvPr/>
        </p:nvSpPr>
        <p:spPr>
          <a:xfrm>
            <a:off x="714710" y="4998620"/>
            <a:ext cx="9355772"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由于普遍认为</a:t>
            </a:r>
            <a:r>
              <a:rPr lang="zh-CN" altLang="en-US" sz="20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负面情绪</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的影响较大，因此对于负面情绪的研究较多。</a:t>
            </a:r>
          </a:p>
        </p:txBody>
      </p:sp>
    </p:spTree>
    <p:extLst>
      <p:ext uri="{BB962C8B-B14F-4D97-AF65-F5344CB8AC3E}">
        <p14:creationId xmlns:p14="http://schemas.microsoft.com/office/powerpoint/2010/main" val="27254364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anim calcmode="lin" valueType="num">
                                      <p:cBhvr>
                                        <p:cTn id="49" dur="500" fill="hold"/>
                                        <p:tgtEl>
                                          <p:spTgt spid="36"/>
                                        </p:tgtEl>
                                        <p:attrNameLst>
                                          <p:attrName>ppt_x</p:attrName>
                                        </p:attrNameLst>
                                      </p:cBhvr>
                                      <p:tavLst>
                                        <p:tav tm="0">
                                          <p:val>
                                            <p:strVal val="#ppt_x"/>
                                          </p:val>
                                        </p:tav>
                                        <p:tav tm="100000">
                                          <p:val>
                                            <p:strVal val="#ppt_x"/>
                                          </p:val>
                                        </p:tav>
                                      </p:tavLst>
                                    </p:anim>
                                    <p:anim calcmode="lin" valueType="num">
                                      <p:cBhvr>
                                        <p:cTn id="50"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9" grpId="0" animBg="1"/>
      <p:bldP spid="13" grpId="0" animBg="1"/>
      <p:bldP spid="17" grpId="0" animBg="1"/>
      <p:bldP spid="15" grpId="0" animBg="1"/>
      <p:bldP spid="19" grpId="0"/>
      <p:bldP spid="32" grpId="0"/>
      <p:bldP spid="33"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未来的方向</a:t>
            </a:r>
          </a:p>
        </p:txBody>
      </p:sp>
      <p:sp>
        <p:nvSpPr>
          <p:cNvPr id="13" name="文本框 1">
            <a:extLst>
              <a:ext uri="{FF2B5EF4-FFF2-40B4-BE49-F238E27FC236}">
                <a16:creationId xmlns:a16="http://schemas.microsoft.com/office/drawing/2014/main" id="{2F950E5E-3FB6-4F18-9387-D01BB3BA5B29}"/>
              </a:ext>
            </a:extLst>
          </p:cNvPr>
          <p:cNvSpPr txBox="1"/>
          <p:nvPr/>
        </p:nvSpPr>
        <p:spPr>
          <a:xfrm>
            <a:off x="962870" y="119458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目前识别需要使用到平静状态下的人脸模型，需要解决</a:t>
            </a:r>
            <a:r>
              <a:rPr lang="zh-CN" altLang="en-US" sz="2400" dirty="0">
                <a:solidFill>
                  <a:srgbClr val="FF0000"/>
                </a:solidFill>
                <a:latin typeface="微软雅黑" panose="020B0503020204020204" pitchFamily="34" charset="-122"/>
                <a:ea typeface="微软雅黑" panose="020B0503020204020204" pitchFamily="34" charset="-122"/>
              </a:rPr>
              <a:t>获取平静状态下模型</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的问题</a:t>
            </a:r>
          </a:p>
        </p:txBody>
      </p:sp>
      <p:sp>
        <p:nvSpPr>
          <p:cNvPr id="16" name="文本框 1">
            <a:extLst>
              <a:ext uri="{FF2B5EF4-FFF2-40B4-BE49-F238E27FC236}">
                <a16:creationId xmlns:a16="http://schemas.microsoft.com/office/drawing/2014/main" id="{45932C47-DF06-43C6-8325-EE646E5D2B0B}"/>
              </a:ext>
            </a:extLst>
          </p:cNvPr>
          <p:cNvSpPr txBox="1"/>
          <p:nvPr/>
        </p:nvSpPr>
        <p:spPr>
          <a:xfrm>
            <a:off x="962870" y="2310777"/>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目前想到的解决方案：</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根据提取到的特征点</a:t>
            </a:r>
            <a:r>
              <a:rPr lang="zh-CN" altLang="en-US" sz="2400" dirty="0">
                <a:solidFill>
                  <a:srgbClr val="FF0000"/>
                </a:solidFill>
                <a:latin typeface="微软雅黑" panose="020B0503020204020204" pitchFamily="34" charset="-122"/>
                <a:ea typeface="微软雅黑" panose="020B0503020204020204" pitchFamily="34" charset="-122"/>
              </a:rPr>
              <a:t>生成</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平静状态下的人脸模型</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缺点：生成本身存在误差，要想达到高识别率可能比较困难</a:t>
            </a:r>
          </a:p>
        </p:txBody>
      </p:sp>
    </p:spTree>
    <p:extLst>
      <p:ext uri="{BB962C8B-B14F-4D97-AF65-F5344CB8AC3E}">
        <p14:creationId xmlns:p14="http://schemas.microsoft.com/office/powerpoint/2010/main" val="795507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文本通道</a:t>
            </a:r>
          </a:p>
        </p:txBody>
      </p:sp>
      <p:sp>
        <p:nvSpPr>
          <p:cNvPr id="21" name="矩形 20">
            <a:extLst>
              <a:ext uri="{FF2B5EF4-FFF2-40B4-BE49-F238E27FC236}">
                <a16:creationId xmlns:a16="http://schemas.microsoft.com/office/drawing/2014/main" id="{FE12763C-C73B-457D-BB50-D3033CE51945}"/>
              </a:ext>
            </a:extLst>
          </p:cNvPr>
          <p:cNvSpPr/>
          <p:nvPr/>
        </p:nvSpPr>
        <p:spPr>
          <a:xfrm>
            <a:off x="888369" y="1067042"/>
            <a:ext cx="9900104" cy="759952"/>
          </a:xfrm>
          <a:prstGeom prst="rect">
            <a:avLst/>
          </a:prstGeom>
        </p:spPr>
        <p:txBody>
          <a:bodyPr wrap="square">
            <a:spAutoFit/>
          </a:bodyPr>
          <a:lstStyle/>
          <a:p>
            <a:pPr>
              <a:lnSpc>
                <a:spcPct val="125000"/>
              </a:lnSpc>
            </a:pPr>
            <a:r>
              <a:rPr lang="zh-CN" altLang="en-US" dirty="0">
                <a:latin typeface="+mn-ea"/>
              </a:rPr>
              <a:t>应用</a:t>
            </a:r>
            <a:r>
              <a:rPr lang="zh-CN" altLang="en-US" dirty="0">
                <a:solidFill>
                  <a:srgbClr val="FF0000"/>
                </a:solidFill>
                <a:latin typeface="+mn-ea"/>
              </a:rPr>
              <a:t>最广泛</a:t>
            </a:r>
            <a:r>
              <a:rPr lang="zh-CN" altLang="en-US" dirty="0">
                <a:latin typeface="+mn-ea"/>
              </a:rPr>
              <a:t>的情感测量通道。</a:t>
            </a:r>
            <a:endParaRPr lang="en-US" altLang="zh-CN" dirty="0">
              <a:latin typeface="+mn-ea"/>
            </a:endParaRPr>
          </a:p>
          <a:p>
            <a:pPr>
              <a:lnSpc>
                <a:spcPct val="125000"/>
              </a:lnSpc>
            </a:pPr>
            <a:r>
              <a:rPr lang="zh-CN" altLang="en-US" dirty="0">
                <a:latin typeface="+mn-ea"/>
              </a:rPr>
              <a:t>主要应用于无聊、愤怒、焦虑、享受</a:t>
            </a:r>
            <a:endParaRPr lang="en-US" altLang="zh-CN" dirty="0">
              <a:latin typeface="+mn-ea"/>
            </a:endParaRPr>
          </a:p>
        </p:txBody>
      </p:sp>
      <p:grpSp>
        <p:nvGrpSpPr>
          <p:cNvPr id="24" name="组合 23">
            <a:extLst>
              <a:ext uri="{FF2B5EF4-FFF2-40B4-BE49-F238E27FC236}">
                <a16:creationId xmlns:a16="http://schemas.microsoft.com/office/drawing/2014/main" id="{44F4CDCB-78BE-4107-909F-D98A4A8CD2C1}"/>
              </a:ext>
            </a:extLst>
          </p:cNvPr>
          <p:cNvGrpSpPr/>
          <p:nvPr/>
        </p:nvGrpSpPr>
        <p:grpSpPr>
          <a:xfrm>
            <a:off x="888369" y="2024028"/>
            <a:ext cx="9900104" cy="731035"/>
            <a:chOff x="1596571" y="876323"/>
            <a:chExt cx="9900104" cy="731035"/>
          </a:xfrm>
        </p:grpSpPr>
        <p:sp>
          <p:nvSpPr>
            <p:cNvPr id="25" name="矩形 24">
              <a:extLst>
                <a:ext uri="{FF2B5EF4-FFF2-40B4-BE49-F238E27FC236}">
                  <a16:creationId xmlns:a16="http://schemas.microsoft.com/office/drawing/2014/main" id="{E292403D-D71C-4713-A120-0B21235392F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问卷、自我报告、专家观察</a:t>
              </a:r>
              <a:endParaRPr lang="en-US" altLang="zh-CN" dirty="0">
                <a:latin typeface="+mn-ea"/>
              </a:endParaRPr>
            </a:p>
          </p:txBody>
        </p:sp>
        <p:sp>
          <p:nvSpPr>
            <p:cNvPr id="26" name="矩形 25">
              <a:extLst>
                <a:ext uri="{FF2B5EF4-FFF2-40B4-BE49-F238E27FC236}">
                  <a16:creationId xmlns:a16="http://schemas.microsoft.com/office/drawing/2014/main" id="{11305A19-6533-46E8-B85C-A5280455D18E}"/>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主要测量渠道：</a:t>
              </a:r>
              <a:endParaRPr lang="en-US" altLang="zh-CN" sz="2000" b="1" dirty="0">
                <a:solidFill>
                  <a:schemeClr val="accent1"/>
                </a:solidFill>
                <a:latin typeface="+mn-ea"/>
              </a:endParaRPr>
            </a:p>
          </p:txBody>
        </p:sp>
      </p:grpSp>
      <p:grpSp>
        <p:nvGrpSpPr>
          <p:cNvPr id="28" name="组合 27">
            <a:extLst>
              <a:ext uri="{FF2B5EF4-FFF2-40B4-BE49-F238E27FC236}">
                <a16:creationId xmlns:a16="http://schemas.microsoft.com/office/drawing/2014/main" id="{F5045C53-EDCA-455B-89F4-5729DFA9A51D}"/>
              </a:ext>
            </a:extLst>
          </p:cNvPr>
          <p:cNvGrpSpPr/>
          <p:nvPr/>
        </p:nvGrpSpPr>
        <p:grpSpPr>
          <a:xfrm>
            <a:off x="888369" y="3011220"/>
            <a:ext cx="9900104" cy="731035"/>
            <a:chOff x="1596571" y="876323"/>
            <a:chExt cx="9900104" cy="731035"/>
          </a:xfrm>
        </p:grpSpPr>
        <p:sp>
          <p:nvSpPr>
            <p:cNvPr id="29" name="矩形 28">
              <a:extLst>
                <a:ext uri="{FF2B5EF4-FFF2-40B4-BE49-F238E27FC236}">
                  <a16:creationId xmlns:a16="http://schemas.microsoft.com/office/drawing/2014/main" id="{953D9965-825F-4C13-99E1-DD4E4AE81DF0}"/>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实现简单，且便宜，不依赖任何特殊设备的使用</a:t>
              </a:r>
            </a:p>
          </p:txBody>
        </p:sp>
        <p:sp>
          <p:nvSpPr>
            <p:cNvPr id="30" name="矩形 29">
              <a:extLst>
                <a:ext uri="{FF2B5EF4-FFF2-40B4-BE49-F238E27FC236}">
                  <a16:creationId xmlns:a16="http://schemas.microsoft.com/office/drawing/2014/main" id="{3EC87746-EFDD-4998-A406-2A4F14C45D88}"/>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优点：</a:t>
              </a:r>
              <a:endParaRPr lang="en-US" altLang="zh-CN" sz="2000" b="1" dirty="0">
                <a:solidFill>
                  <a:schemeClr val="accent1"/>
                </a:solidFill>
                <a:latin typeface="+mn-ea"/>
              </a:endParaRPr>
            </a:p>
          </p:txBody>
        </p:sp>
      </p:grpSp>
      <p:grpSp>
        <p:nvGrpSpPr>
          <p:cNvPr id="31" name="组合 30">
            <a:extLst>
              <a:ext uri="{FF2B5EF4-FFF2-40B4-BE49-F238E27FC236}">
                <a16:creationId xmlns:a16="http://schemas.microsoft.com/office/drawing/2014/main" id="{1F0E6D7E-293A-4445-AF5A-DA1871AF8DE1}"/>
              </a:ext>
            </a:extLst>
          </p:cNvPr>
          <p:cNvGrpSpPr/>
          <p:nvPr/>
        </p:nvGrpSpPr>
        <p:grpSpPr>
          <a:xfrm>
            <a:off x="888369" y="4059587"/>
            <a:ext cx="9900104" cy="731035"/>
            <a:chOff x="1596571" y="876323"/>
            <a:chExt cx="9900104" cy="731035"/>
          </a:xfrm>
        </p:grpSpPr>
        <p:sp>
          <p:nvSpPr>
            <p:cNvPr id="32" name="矩形 31">
              <a:extLst>
                <a:ext uri="{FF2B5EF4-FFF2-40B4-BE49-F238E27FC236}">
                  <a16:creationId xmlns:a16="http://schemas.microsoft.com/office/drawing/2014/main" id="{9BB35622-FAE1-4EF5-882D-83C64A516B1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由于文化、语言差异，实时性差，准确度低</a:t>
              </a:r>
            </a:p>
          </p:txBody>
        </p:sp>
        <p:sp>
          <p:nvSpPr>
            <p:cNvPr id="33" name="矩形 32">
              <a:extLst>
                <a:ext uri="{FF2B5EF4-FFF2-40B4-BE49-F238E27FC236}">
                  <a16:creationId xmlns:a16="http://schemas.microsoft.com/office/drawing/2014/main" id="{263FF4FF-FA22-439F-9BB2-73ED89337E72}"/>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缺点：</a:t>
              </a:r>
              <a:endParaRPr lang="en-US" altLang="zh-CN" sz="2000" b="1" dirty="0">
                <a:solidFill>
                  <a:schemeClr val="accent1"/>
                </a:solidFill>
                <a:latin typeface="+mn-ea"/>
              </a:endParaRPr>
            </a:p>
          </p:txBody>
        </p:sp>
      </p:grpSp>
      <p:grpSp>
        <p:nvGrpSpPr>
          <p:cNvPr id="34" name="组合 33">
            <a:extLst>
              <a:ext uri="{FF2B5EF4-FFF2-40B4-BE49-F238E27FC236}">
                <a16:creationId xmlns:a16="http://schemas.microsoft.com/office/drawing/2014/main" id="{FFF27490-5583-424F-82D9-10313CD23234}"/>
              </a:ext>
            </a:extLst>
          </p:cNvPr>
          <p:cNvGrpSpPr/>
          <p:nvPr/>
        </p:nvGrpSpPr>
        <p:grpSpPr>
          <a:xfrm>
            <a:off x="888369" y="5107954"/>
            <a:ext cx="9900104" cy="731035"/>
            <a:chOff x="1596571" y="876323"/>
            <a:chExt cx="9900104" cy="731035"/>
          </a:xfrm>
        </p:grpSpPr>
        <p:sp>
          <p:nvSpPr>
            <p:cNvPr id="35" name="矩形 34">
              <a:extLst>
                <a:ext uri="{FF2B5EF4-FFF2-40B4-BE49-F238E27FC236}">
                  <a16:creationId xmlns:a16="http://schemas.microsoft.com/office/drawing/2014/main" id="{C118B38E-E270-4A95-BA3F-9D4500B490EE}"/>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需要开发一个多维问卷，要求足够全面，可以测量不同情绪</a:t>
              </a:r>
            </a:p>
          </p:txBody>
        </p:sp>
        <p:sp>
          <p:nvSpPr>
            <p:cNvPr id="36" name="矩形 35">
              <a:extLst>
                <a:ext uri="{FF2B5EF4-FFF2-40B4-BE49-F238E27FC236}">
                  <a16:creationId xmlns:a16="http://schemas.microsoft.com/office/drawing/2014/main" id="{37F83526-E25E-4D67-B4CD-588CF0DBAF8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发展方向：</a:t>
              </a:r>
              <a:endParaRPr lang="en-US" altLang="zh-CN" sz="2000" b="1" dirty="0">
                <a:solidFill>
                  <a:schemeClr val="accent1"/>
                </a:solidFill>
                <a:latin typeface="+mn-ea"/>
              </a:endParaRPr>
            </a:p>
          </p:txBody>
        </p:sp>
      </p:grpSp>
    </p:spTree>
    <p:extLst>
      <p:ext uri="{BB962C8B-B14F-4D97-AF65-F5344CB8AC3E}">
        <p14:creationId xmlns:p14="http://schemas.microsoft.com/office/powerpoint/2010/main" val="107113157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14:presetBounceEnd="30000">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14:bounceEnd="30000">
                                          <p:cBhvr additive="base">
                                            <p:cTn id="21"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14:presetBounceEnd="30000">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14:bounceEnd="30000">
                                          <p:cBhvr additive="base">
                                            <p:cTn id="27" dur="500" fill="hold"/>
                                            <p:tgtEl>
                                              <p:spTgt spid="28"/>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14:presetBounceEnd="30000">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14:bounceEnd="30000">
                                          <p:cBhvr additive="base">
                                            <p:cTn id="33" dur="500" fill="hold"/>
                                            <p:tgtEl>
                                              <p:spTgt spid="31"/>
                                            </p:tgtEl>
                                            <p:attrNameLst>
                                              <p:attrName>ppt_x</p:attrName>
                                            </p:attrNameLst>
                                          </p:cBhvr>
                                          <p:tavLst>
                                            <p:tav tm="0">
                                              <p:val>
                                                <p:strVal val="1+#ppt_w/2"/>
                                              </p:val>
                                            </p:tav>
                                            <p:tav tm="100000">
                                              <p:val>
                                                <p:strVal val="#ppt_x"/>
                                              </p:val>
                                            </p:tav>
                                          </p:tavLst>
                                        </p:anim>
                                        <p:anim calcmode="lin" valueType="num" p14:bounceEnd="30000">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14:presetBounceEnd="30000">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14:bounceEnd="30000">
                                          <p:cBhvr additive="base">
                                            <p:cTn id="39" dur="500" fill="hold"/>
                                            <p:tgtEl>
                                              <p:spTgt spid="34"/>
                                            </p:tgtEl>
                                            <p:attrNameLst>
                                              <p:attrName>ppt_x</p:attrName>
                                            </p:attrNameLst>
                                          </p:cBhvr>
                                          <p:tavLst>
                                            <p:tav tm="0">
                                              <p:val>
                                                <p:strVal val="1+#ppt_w/2"/>
                                              </p:val>
                                            </p:tav>
                                            <p:tav tm="100000">
                                              <p:val>
                                                <p:strVal val="#ppt_x"/>
                                              </p:val>
                                            </p:tav>
                                          </p:tavLst>
                                        </p:anim>
                                        <p:anim calcmode="lin" valueType="num" p14:bounceEnd="30000">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1+#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1+#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1+#ppt_w/2"/>
                                              </p:val>
                                            </p:tav>
                                            <p:tav tm="100000">
                                              <p:val>
                                                <p:strVal val="#ppt_x"/>
                                              </p:val>
                                            </p:tav>
                                          </p:tavLst>
                                        </p:anim>
                                        <p:anim calcmode="lin" valueType="num">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常用模型</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586141" y="1347893"/>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分类模型：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反映离散的情绪（愤怒、恐惧等）</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586140" y="2764343"/>
            <a:ext cx="10154647" cy="8059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维度模型：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维度模型考虑和描述了广泛的情绪状态，更常用</a:t>
            </a:r>
          </a:p>
          <a:p>
            <a:pPr>
              <a:lnSpc>
                <a:spcPct val="120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a:extLst>
              <a:ext uri="{FF2B5EF4-FFF2-40B4-BE49-F238E27FC236}">
                <a16:creationId xmlns:a16="http://schemas.microsoft.com/office/drawing/2014/main" id="{269B62F1-47E3-4A9B-8286-973AE2028A96}"/>
              </a:ext>
            </a:extLst>
          </p:cNvPr>
          <p:cNvSpPr/>
          <p:nvPr/>
        </p:nvSpPr>
        <p:spPr>
          <a:xfrm>
            <a:off x="1104757" y="2001560"/>
            <a:ext cx="904415" cy="461665"/>
          </a:xfrm>
          <a:prstGeom prst="rect">
            <a:avLst/>
          </a:prstGeom>
          <a:solidFill>
            <a:schemeClr val="accent1"/>
          </a:solidFill>
        </p:spPr>
        <p:txBody>
          <a:bodyPr wrap="none">
            <a:spAutoFit/>
          </a:bodyPr>
          <a:lstStyle/>
          <a:p>
            <a:r>
              <a:rPr lang="en-US" altLang="zh-CN" sz="2400" b="1" dirty="0">
                <a:solidFill>
                  <a:schemeClr val="bg1"/>
                </a:solidFill>
              </a:rPr>
              <a:t>FACS</a:t>
            </a:r>
          </a:p>
        </p:txBody>
      </p:sp>
      <p:sp>
        <p:nvSpPr>
          <p:cNvPr id="14" name="矩形 13">
            <a:extLst>
              <a:ext uri="{FF2B5EF4-FFF2-40B4-BE49-F238E27FC236}">
                <a16:creationId xmlns:a16="http://schemas.microsoft.com/office/drawing/2014/main" id="{A773EA47-0A33-4FB4-9A74-9C2D5E2FB0F6}"/>
              </a:ext>
            </a:extLst>
          </p:cNvPr>
          <p:cNvSpPr/>
          <p:nvPr/>
        </p:nvSpPr>
        <p:spPr>
          <a:xfrm>
            <a:off x="2495545" y="2001559"/>
            <a:ext cx="1162498"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bg1"/>
                </a:solidFill>
              </a:rPr>
              <a:t>Ortony</a:t>
            </a:r>
            <a:endParaRPr lang="en-US" altLang="zh-CN" sz="2400" b="1" dirty="0">
              <a:solidFill>
                <a:schemeClr val="bg1"/>
              </a:solidFill>
            </a:endParaRPr>
          </a:p>
        </p:txBody>
      </p:sp>
      <p:sp>
        <p:nvSpPr>
          <p:cNvPr id="16" name="矩形 15">
            <a:extLst>
              <a:ext uri="{FF2B5EF4-FFF2-40B4-BE49-F238E27FC236}">
                <a16:creationId xmlns:a16="http://schemas.microsoft.com/office/drawing/2014/main" id="{61DE32F5-15FB-4E77-B0CD-568DC2CD9211}"/>
              </a:ext>
            </a:extLst>
          </p:cNvPr>
          <p:cNvSpPr/>
          <p:nvPr/>
        </p:nvSpPr>
        <p:spPr>
          <a:xfrm>
            <a:off x="4144416" y="2001558"/>
            <a:ext cx="2300630"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bg1"/>
                </a:solidFill>
              </a:rPr>
              <a:t>Ekman’s model</a:t>
            </a:r>
          </a:p>
        </p:txBody>
      </p:sp>
      <p:sp>
        <p:nvSpPr>
          <p:cNvPr id="18" name="矩形 17">
            <a:extLst>
              <a:ext uri="{FF2B5EF4-FFF2-40B4-BE49-F238E27FC236}">
                <a16:creationId xmlns:a16="http://schemas.microsoft.com/office/drawing/2014/main" id="{CE6AAD02-1E5E-4D99-97AC-23DF5201CB2D}"/>
              </a:ext>
            </a:extLst>
          </p:cNvPr>
          <p:cNvSpPr/>
          <p:nvPr/>
        </p:nvSpPr>
        <p:spPr>
          <a:xfrm>
            <a:off x="1104757" y="3429000"/>
            <a:ext cx="3262432"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rPr>
              <a:t>成就情绪控制价值理论</a:t>
            </a:r>
          </a:p>
        </p:txBody>
      </p:sp>
      <p:sp>
        <p:nvSpPr>
          <p:cNvPr id="20" name="半闭框 19">
            <a:extLst>
              <a:ext uri="{FF2B5EF4-FFF2-40B4-BE49-F238E27FC236}">
                <a16:creationId xmlns:a16="http://schemas.microsoft.com/office/drawing/2014/main" id="{CC948054-C2C1-4AE4-BB9F-07555764786C}"/>
              </a:ext>
            </a:extLst>
          </p:cNvPr>
          <p:cNvSpPr/>
          <p:nvPr/>
        </p:nvSpPr>
        <p:spPr>
          <a:xfrm>
            <a:off x="1593523" y="4721969"/>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D119CDBF-53DB-45C0-AED8-10919E7EECF2}"/>
              </a:ext>
            </a:extLst>
          </p:cNvPr>
          <p:cNvSpPr txBox="1"/>
          <p:nvPr/>
        </p:nvSpPr>
        <p:spPr>
          <a:xfrm>
            <a:off x="2516686" y="5097526"/>
            <a:ext cx="7513475" cy="449418"/>
          </a:xfrm>
          <a:prstGeom prst="rect">
            <a:avLst/>
          </a:prstGeom>
          <a:noFill/>
        </p:spPr>
        <p:txBody>
          <a:bodyPr wrap="square" rtlCol="0">
            <a:spAutoFit/>
          </a:bodyPr>
          <a:lstStyle/>
          <a:p>
            <a:pPr>
              <a:lnSpc>
                <a:spcPct val="125000"/>
              </a:lnSpc>
            </a:pPr>
            <a:r>
              <a:rPr lang="zh-CN" altLang="en-US" sz="2000" dirty="0">
                <a:solidFill>
                  <a:srgbClr val="FF0000"/>
                </a:solidFill>
              </a:rPr>
              <a:t>混合使用分类模型和维度模型</a:t>
            </a:r>
            <a:r>
              <a:rPr lang="zh-CN" altLang="en-US" sz="2000" dirty="0"/>
              <a:t>可能是未来常用的方式</a:t>
            </a:r>
          </a:p>
        </p:txBody>
      </p:sp>
      <p:sp>
        <p:nvSpPr>
          <p:cNvPr id="22" name="半闭框 21">
            <a:extLst>
              <a:ext uri="{FF2B5EF4-FFF2-40B4-BE49-F238E27FC236}">
                <a16:creationId xmlns:a16="http://schemas.microsoft.com/office/drawing/2014/main" id="{5CA9F870-DBC4-42F0-A0E0-45B1B3B0D928}"/>
              </a:ext>
            </a:extLst>
          </p:cNvPr>
          <p:cNvSpPr/>
          <p:nvPr/>
        </p:nvSpPr>
        <p:spPr>
          <a:xfrm flipH="1" flipV="1">
            <a:off x="8328324" y="5171387"/>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19827815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63" presetClass="path" presetSubtype="0" decel="100000" fill="hold" grpId="1" nodeType="withEffect">
                                  <p:stCondLst>
                                    <p:cond delay="0"/>
                                  </p:stCondLst>
                                  <p:childTnLst>
                                    <p:animMotion origin="layout" path="M 2.70833E-6 2.96296E-6 L 0.30377 2.96296E-6 " pathEditMode="relative" rAng="0" ptsTypes="AA">
                                      <p:cBhvr>
                                        <p:cTn id="41" dur="750" spd="-100000" fill="hold"/>
                                        <p:tgtEl>
                                          <p:spTgt spid="20"/>
                                        </p:tgtEl>
                                        <p:attrNameLst>
                                          <p:attrName>ppt_x</p:attrName>
                                          <p:attrName>ppt_y</p:attrName>
                                        </p:attrNameLst>
                                      </p:cBhvr>
                                      <p:rCtr x="15182" y="0"/>
                                    </p:animMotion>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35" presetClass="path" presetSubtype="0" decel="100000" fill="hold" grpId="1" nodeType="withEffect">
                                  <p:stCondLst>
                                    <p:cond delay="0"/>
                                  </p:stCondLst>
                                  <p:childTnLst>
                                    <p:animMotion origin="layout" path="M -1.04167E-6 3.7037E-6 L -0.37331 3.7037E-6 " pathEditMode="relative" rAng="0" ptsTypes="AA">
                                      <p:cBhvr>
                                        <p:cTn id="45" dur="750" spd="-100000" fill="hold"/>
                                        <p:tgtEl>
                                          <p:spTgt spid="22"/>
                                        </p:tgtEl>
                                        <p:attrNameLst>
                                          <p:attrName>ppt_x</p:attrName>
                                          <p:attrName>ppt_y</p:attrName>
                                        </p:attrNameLst>
                                      </p:cBhvr>
                                      <p:rCtr x="-18672" y="0"/>
                                    </p:animMotion>
                                  </p:childTnLst>
                                </p:cTn>
                              </p:par>
                              <p:par>
                                <p:cTn id="46" presetID="42"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anim calcmode="lin" valueType="num">
                                      <p:cBhvr>
                                        <p:cTn id="49" dur="750" fill="hold"/>
                                        <p:tgtEl>
                                          <p:spTgt spid="21"/>
                                        </p:tgtEl>
                                        <p:attrNameLst>
                                          <p:attrName>ppt_x</p:attrName>
                                        </p:attrNameLst>
                                      </p:cBhvr>
                                      <p:tavLst>
                                        <p:tav tm="0">
                                          <p:val>
                                            <p:strVal val="#ppt_x"/>
                                          </p:val>
                                        </p:tav>
                                        <p:tav tm="100000">
                                          <p:val>
                                            <p:strVal val="#ppt_x"/>
                                          </p:val>
                                        </p:tav>
                                      </p:tavLst>
                                    </p:anim>
                                    <p:anim calcmode="lin" valueType="num">
                                      <p:cBhvr>
                                        <p:cTn id="50" dur="7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2" grpId="0" animBg="1"/>
      <p:bldP spid="14" grpId="0" animBg="1"/>
      <p:bldP spid="16" grpId="0" animBg="1"/>
      <p:bldP spid="18" grpId="0" animBg="1"/>
      <p:bldP spid="20" grpId="0" animBg="1"/>
      <p:bldP spid="20" grpId="1" animBg="1"/>
      <p:bldP spid="21" grpId="0"/>
      <p:bldP spid="22" grpId="0" animBg="1"/>
      <p:bldP spid="2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15" name="文本框 1">
            <a:extLst>
              <a:ext uri="{FF2B5EF4-FFF2-40B4-BE49-F238E27FC236}">
                <a16:creationId xmlns:a16="http://schemas.microsoft.com/office/drawing/2014/main" id="{01144E22-5849-45C3-951F-CFF478C929B5}"/>
              </a:ext>
            </a:extLst>
          </p:cNvPr>
          <p:cNvSpPr txBox="1"/>
          <p:nvPr/>
        </p:nvSpPr>
        <p:spPr>
          <a:xfrm>
            <a:off x="1027941" y="1389810"/>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情感计算在教育中的</a:t>
            </a:r>
            <a:r>
              <a:rPr lang="zh-CN" altLang="en-US" sz="2000" dirty="0">
                <a:solidFill>
                  <a:srgbClr val="FF0000"/>
                </a:solidFill>
                <a:latin typeface="微软雅黑" panose="020B0503020204020204" pitchFamily="34" charset="-122"/>
                <a:ea typeface="微软雅黑" panose="020B0503020204020204" pitchFamily="34" charset="-122"/>
              </a:rPr>
              <a:t>重要性显著提高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grpSp>
        <p:nvGrpSpPr>
          <p:cNvPr id="16" name="组合 15">
            <a:extLst>
              <a:ext uri="{FF2B5EF4-FFF2-40B4-BE49-F238E27FC236}">
                <a16:creationId xmlns:a16="http://schemas.microsoft.com/office/drawing/2014/main" id="{46139861-4C58-4BEC-B4A2-CC6BEB00B887}"/>
              </a:ext>
            </a:extLst>
          </p:cNvPr>
          <p:cNvGrpSpPr/>
          <p:nvPr/>
        </p:nvGrpSpPr>
        <p:grpSpPr>
          <a:xfrm>
            <a:off x="10172882" y="1523873"/>
            <a:ext cx="278314" cy="184462"/>
            <a:chOff x="9482595" y="2565731"/>
            <a:chExt cx="278384" cy="184511"/>
          </a:xfrm>
        </p:grpSpPr>
        <p:sp>
          <p:nvSpPr>
            <p:cNvPr id="19" name="椭圆 18">
              <a:extLst>
                <a:ext uri="{FF2B5EF4-FFF2-40B4-BE49-F238E27FC236}">
                  <a16:creationId xmlns:a16="http://schemas.microsoft.com/office/drawing/2014/main" id="{1FD61BDA-6466-45D4-8C53-235E435AB773}"/>
                </a:ext>
              </a:extLst>
            </p:cNvPr>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椭圆 19">
              <a:extLst>
                <a:ext uri="{FF2B5EF4-FFF2-40B4-BE49-F238E27FC236}">
                  <a16:creationId xmlns:a16="http://schemas.microsoft.com/office/drawing/2014/main" id="{649BC572-98EA-49FC-B397-BD3FC0F9074A}"/>
                </a:ext>
              </a:extLst>
            </p:cNvPr>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文本框 1">
            <a:extLst>
              <a:ext uri="{FF2B5EF4-FFF2-40B4-BE49-F238E27FC236}">
                <a16:creationId xmlns:a16="http://schemas.microsoft.com/office/drawing/2014/main" id="{6875ED80-192D-4077-AE62-BA09F4B3AD93}"/>
              </a:ext>
            </a:extLst>
          </p:cNvPr>
          <p:cNvSpPr txBox="1"/>
          <p:nvPr/>
        </p:nvSpPr>
        <p:spPr>
          <a:xfrm>
            <a:off x="1017713" y="2022997"/>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大多数情感计算研究的目的是</a:t>
            </a:r>
            <a:r>
              <a:rPr lang="zh-CN" altLang="en-US" sz="2000" dirty="0">
                <a:solidFill>
                  <a:srgbClr val="FF0000"/>
                </a:solidFill>
                <a:latin typeface="微软雅黑" panose="020B0503020204020204" pitchFamily="34" charset="-122"/>
                <a:ea typeface="微软雅黑" panose="020B0503020204020204" pitchFamily="34" charset="-122"/>
              </a:rPr>
              <a:t>设计情绪识别和表达系统</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方法</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工具</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，以及情绪、动机、学习风格和认知之间的关系。</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1">
            <a:extLst>
              <a:ext uri="{FF2B5EF4-FFF2-40B4-BE49-F238E27FC236}">
                <a16:creationId xmlns:a16="http://schemas.microsoft.com/office/drawing/2014/main" id="{38B07B77-F303-409D-8BE8-D1266064FF35}"/>
              </a:ext>
            </a:extLst>
          </p:cNvPr>
          <p:cNvSpPr txBox="1"/>
          <p:nvPr/>
        </p:nvSpPr>
        <p:spPr>
          <a:xfrm>
            <a:off x="1017713" y="3044302"/>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情感测量可分为文本通道、视觉通道、声音通道、生理通道和多模态通道。</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1">
            <a:extLst>
              <a:ext uri="{FF2B5EF4-FFF2-40B4-BE49-F238E27FC236}">
                <a16:creationId xmlns:a16="http://schemas.microsoft.com/office/drawing/2014/main" id="{C5EAE2C2-FF98-4656-A78E-AD307CB99EE4}"/>
              </a:ext>
            </a:extLst>
          </p:cNvPr>
          <p:cNvSpPr txBox="1"/>
          <p:nvPr/>
        </p:nvSpPr>
        <p:spPr>
          <a:xfrm>
            <a:off x="1027941" y="3677489"/>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AEQ</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是教育研究中情感计算研究中最常用的问卷。</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
            <a:extLst>
              <a:ext uri="{FF2B5EF4-FFF2-40B4-BE49-F238E27FC236}">
                <a16:creationId xmlns:a16="http://schemas.microsoft.com/office/drawing/2014/main" id="{EF767C5F-F65D-426E-B65C-CA946DCBE81B}"/>
              </a:ext>
            </a:extLst>
          </p:cNvPr>
          <p:cNvSpPr txBox="1"/>
          <p:nvPr/>
        </p:nvSpPr>
        <p:spPr>
          <a:xfrm>
            <a:off x="1027941" y="4382200"/>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对情绪状态的描述倾向于维度理论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模型，其中</a:t>
            </a:r>
            <a:r>
              <a:rPr lang="zh-CN" altLang="en-US" sz="2000" dirty="0">
                <a:solidFill>
                  <a:srgbClr val="FF0000"/>
                </a:solidFill>
                <a:latin typeface="微软雅黑" panose="020B0503020204020204" pitchFamily="34" charset="-122"/>
                <a:ea typeface="微软雅黑" panose="020B0503020204020204" pitchFamily="34" charset="-122"/>
              </a:rPr>
              <a:t>成就情绪控制价值理论</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被广泛采用。</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492110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anim calcmode="lin" valueType="num">
                                      <p:cBhvr>
                                        <p:cTn id="22" dur="500" fill="hold"/>
                                        <p:tgtEl>
                                          <p:spTgt spid="21"/>
                                        </p:tgtEl>
                                        <p:attrNameLst>
                                          <p:attrName>ppt_x</p:attrName>
                                        </p:attrNameLst>
                                      </p:cBhvr>
                                      <p:tavLst>
                                        <p:tav tm="0">
                                          <p:val>
                                            <p:strVal val="#ppt_x"/>
                                          </p:val>
                                        </p:tav>
                                        <p:tav tm="100000">
                                          <p:val>
                                            <p:strVal val="#ppt_x"/>
                                          </p:val>
                                        </p:tav>
                                      </p:tavLst>
                                    </p:anim>
                                    <p:anim calcmode="lin" valueType="num">
                                      <p:cBhvr>
                                        <p:cTn id="23"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anim calcmode="lin" valueType="num">
                                      <p:cBhvr>
                                        <p:cTn id="29" dur="500" fill="hold"/>
                                        <p:tgtEl>
                                          <p:spTgt spid="22"/>
                                        </p:tgtEl>
                                        <p:attrNameLst>
                                          <p:attrName>ppt_x</p:attrName>
                                        </p:attrNameLst>
                                      </p:cBhvr>
                                      <p:tavLst>
                                        <p:tav tm="0">
                                          <p:val>
                                            <p:strVal val="#ppt_x"/>
                                          </p:val>
                                        </p:tav>
                                        <p:tav tm="100000">
                                          <p:val>
                                            <p:strVal val="#ppt_x"/>
                                          </p:val>
                                        </p:tav>
                                      </p:tavLst>
                                    </p:anim>
                                    <p:anim calcmode="lin" valueType="num">
                                      <p:cBhvr>
                                        <p:cTn id="30"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anim calcmode="lin" valueType="num">
                                      <p:cBhvr>
                                        <p:cTn id="36" dur="500" fill="hold"/>
                                        <p:tgtEl>
                                          <p:spTgt spid="23"/>
                                        </p:tgtEl>
                                        <p:attrNameLst>
                                          <p:attrName>ppt_x</p:attrName>
                                        </p:attrNameLst>
                                      </p:cBhvr>
                                      <p:tavLst>
                                        <p:tav tm="0">
                                          <p:val>
                                            <p:strVal val="#ppt_x"/>
                                          </p:val>
                                        </p:tav>
                                        <p:tav tm="100000">
                                          <p:val>
                                            <p:strVal val="#ppt_x"/>
                                          </p:val>
                                        </p:tav>
                                      </p:tavLst>
                                    </p:anim>
                                    <p:anim calcmode="lin" valueType="num">
                                      <p:cBhvr>
                                        <p:cTn id="3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1" grpId="0"/>
      <p:bldP spid="22"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子问题及解决方法</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367779" y="1153256"/>
            <a:ext cx="3426299"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6095999" y="1153256"/>
            <a:ext cx="249034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解决方法：</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
            <a:extLst>
              <a:ext uri="{FF2B5EF4-FFF2-40B4-BE49-F238E27FC236}">
                <a16:creationId xmlns:a16="http://schemas.microsoft.com/office/drawing/2014/main" id="{8D2B65D5-3358-4745-BBCD-E911A46EF8A1}"/>
              </a:ext>
            </a:extLst>
          </p:cNvPr>
          <p:cNvSpPr txBox="1"/>
          <p:nvPr/>
        </p:nvSpPr>
        <p:spPr>
          <a:xfrm>
            <a:off x="777212" y="1880720"/>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实验室数据集并不能反映现实世界中的复杂场景。</a:t>
            </a:r>
          </a:p>
        </p:txBody>
      </p:sp>
      <p:sp>
        <p:nvSpPr>
          <p:cNvPr id="16" name="文本框 1">
            <a:extLst>
              <a:ext uri="{FF2B5EF4-FFF2-40B4-BE49-F238E27FC236}">
                <a16:creationId xmlns:a16="http://schemas.microsoft.com/office/drawing/2014/main" id="{B5668956-C923-4736-9856-A5FA383742E6}"/>
              </a:ext>
            </a:extLst>
          </p:cNvPr>
          <p:cNvSpPr txBox="1"/>
          <p:nvPr/>
        </p:nvSpPr>
        <p:spPr>
          <a:xfrm>
            <a:off x="777212" y="2811424"/>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卷积神经网络虽然具有良好的识别性能和鲁棒性，但是训练需要大量数据。</a:t>
            </a:r>
          </a:p>
        </p:txBody>
      </p:sp>
      <p:sp>
        <p:nvSpPr>
          <p:cNvPr id="18" name="文本框 1">
            <a:extLst>
              <a:ext uri="{FF2B5EF4-FFF2-40B4-BE49-F238E27FC236}">
                <a16:creationId xmlns:a16="http://schemas.microsoft.com/office/drawing/2014/main" id="{9E923FD3-61A6-4422-892A-D482A2F48F04}"/>
              </a:ext>
            </a:extLst>
          </p:cNvPr>
          <p:cNvSpPr txBox="1"/>
          <p:nvPr/>
        </p:nvSpPr>
        <p:spPr>
          <a:xfrm>
            <a:off x="777212" y="3742128"/>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以往迁移学习方法没有通过学习不变的特征来表示源域和目标域之间的关系。</a:t>
            </a:r>
          </a:p>
        </p:txBody>
      </p:sp>
      <p:sp>
        <p:nvSpPr>
          <p:cNvPr id="20" name="文本框 1">
            <a:extLst>
              <a:ext uri="{FF2B5EF4-FFF2-40B4-BE49-F238E27FC236}">
                <a16:creationId xmlns:a16="http://schemas.microsoft.com/office/drawing/2014/main" id="{996D46D5-F4DE-41D4-842B-237E9537DF74}"/>
              </a:ext>
            </a:extLst>
          </p:cNvPr>
          <p:cNvSpPr txBox="1"/>
          <p:nvPr/>
        </p:nvSpPr>
        <p:spPr>
          <a:xfrm>
            <a:off x="777212" y="4672832"/>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现有对抗性域适应方法存在特征表达不够、特征表达困难的问题。</a:t>
            </a:r>
          </a:p>
        </p:txBody>
      </p:sp>
      <p:sp>
        <p:nvSpPr>
          <p:cNvPr id="21" name="文本框 1">
            <a:extLst>
              <a:ext uri="{FF2B5EF4-FFF2-40B4-BE49-F238E27FC236}">
                <a16:creationId xmlns:a16="http://schemas.microsoft.com/office/drawing/2014/main" id="{E9590EC3-4B66-4619-813B-0F5A34250E80}"/>
              </a:ext>
            </a:extLst>
          </p:cNvPr>
          <p:cNvSpPr txBox="1"/>
          <p:nvPr/>
        </p:nvSpPr>
        <p:spPr>
          <a:xfrm>
            <a:off x="777212" y="5603536"/>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条件域鉴别器处理那些难以转移的图像数据可能会恶化条件对抗性适应过程。</a:t>
            </a:r>
          </a:p>
        </p:txBody>
      </p:sp>
      <p:sp>
        <p:nvSpPr>
          <p:cNvPr id="22" name="文本框 1">
            <a:extLst>
              <a:ext uri="{FF2B5EF4-FFF2-40B4-BE49-F238E27FC236}">
                <a16:creationId xmlns:a16="http://schemas.microsoft.com/office/drawing/2014/main" id="{57EA99FB-00A0-492C-B865-ACC60820F028}"/>
              </a:ext>
            </a:extLst>
          </p:cNvPr>
          <p:cNvSpPr txBox="1"/>
          <p:nvPr/>
        </p:nvSpPr>
        <p:spPr>
          <a:xfrm>
            <a:off x="6095999" y="1881731"/>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通过深度学习网络学习源域数据的信息来减少跨域数据之间的分布差异。</a:t>
            </a:r>
          </a:p>
        </p:txBody>
      </p:sp>
      <p:sp>
        <p:nvSpPr>
          <p:cNvPr id="23" name="文本框 1">
            <a:extLst>
              <a:ext uri="{FF2B5EF4-FFF2-40B4-BE49-F238E27FC236}">
                <a16:creationId xmlns:a16="http://schemas.microsoft.com/office/drawing/2014/main" id="{78CDC077-292C-4D32-B745-CDBE6A333083}"/>
              </a:ext>
            </a:extLst>
          </p:cNvPr>
          <p:cNvSpPr txBox="1"/>
          <p:nvPr/>
        </p:nvSpPr>
        <p:spPr>
          <a:xfrm>
            <a:off x="6095999" y="2812435"/>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使用深度学习。</a:t>
            </a:r>
          </a:p>
        </p:txBody>
      </p:sp>
      <p:sp>
        <p:nvSpPr>
          <p:cNvPr id="24" name="文本框 1">
            <a:extLst>
              <a:ext uri="{FF2B5EF4-FFF2-40B4-BE49-F238E27FC236}">
                <a16:creationId xmlns:a16="http://schemas.microsoft.com/office/drawing/2014/main" id="{5AC3D0F0-62D3-4DA2-B490-8BDE8F1F7996}"/>
              </a:ext>
            </a:extLst>
          </p:cNvPr>
          <p:cNvSpPr txBox="1"/>
          <p:nvPr/>
        </p:nvSpPr>
        <p:spPr>
          <a:xfrm>
            <a:off x="6095999" y="3743139"/>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在深度网络结构中嵌入域适应模块。</a:t>
            </a:r>
          </a:p>
        </p:txBody>
      </p:sp>
      <p:sp>
        <p:nvSpPr>
          <p:cNvPr id="25" name="文本框 1">
            <a:extLst>
              <a:ext uri="{FF2B5EF4-FFF2-40B4-BE49-F238E27FC236}">
                <a16:creationId xmlns:a16="http://schemas.microsoft.com/office/drawing/2014/main" id="{B540E64B-EF81-46F6-B1F0-953947DE39D7}"/>
              </a:ext>
            </a:extLst>
          </p:cNvPr>
          <p:cNvSpPr txBox="1"/>
          <p:nvPr/>
        </p:nvSpPr>
        <p:spPr>
          <a:xfrm>
            <a:off x="6095999" y="4673843"/>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使用条件对抗域适应方法。</a:t>
            </a:r>
          </a:p>
        </p:txBody>
      </p:sp>
      <p:sp>
        <p:nvSpPr>
          <p:cNvPr id="26" name="文本框 1">
            <a:extLst>
              <a:ext uri="{FF2B5EF4-FFF2-40B4-BE49-F238E27FC236}">
                <a16:creationId xmlns:a16="http://schemas.microsoft.com/office/drawing/2014/main" id="{4A29E19C-7225-4CA9-BEF2-0C53F79206C5}"/>
              </a:ext>
            </a:extLst>
          </p:cNvPr>
          <p:cNvSpPr txBox="1"/>
          <p:nvPr/>
        </p:nvSpPr>
        <p:spPr>
          <a:xfrm>
            <a:off x="6095999" y="5604547"/>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通过熵函数来量化分类器预测的不确定性。</a:t>
            </a:r>
          </a:p>
        </p:txBody>
      </p:sp>
    </p:spTree>
    <p:extLst>
      <p:ext uri="{BB962C8B-B14F-4D97-AF65-F5344CB8AC3E}">
        <p14:creationId xmlns:p14="http://schemas.microsoft.com/office/powerpoint/2010/main" val="41511141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up)">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up)">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4" grpId="0"/>
      <p:bldP spid="16" grpId="0"/>
      <p:bldP spid="18" grpId="0"/>
      <p:bldP spid="20" grpId="0"/>
      <p:bldP spid="21" grpId="0"/>
      <p:bldP spid="22" grpId="0"/>
      <p:bldP spid="23" grpId="0"/>
      <p:bldP spid="24"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概念预说明</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对于每个测试样本，都寻找测试样本所在领域发挥最好的分类器，进行分类。</a:t>
            </a:r>
          </a:p>
        </p:txBody>
      </p:sp>
      <p:sp>
        <p:nvSpPr>
          <p:cNvPr id="5" name="文本框 1">
            <a:extLst>
              <a:ext uri="{FF2B5EF4-FFF2-40B4-BE49-F238E27FC236}">
                <a16:creationId xmlns:a16="http://schemas.microsoft.com/office/drawing/2014/main" id="{8A63D3D7-A89F-4050-9626-1F992E89654D}"/>
              </a:ext>
            </a:extLst>
          </p:cNvPr>
          <p:cNvSpPr txBox="1"/>
          <p:nvPr/>
        </p:nvSpPr>
        <p:spPr>
          <a:xfrm>
            <a:off x="838388" y="2192008"/>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情感识别问题的主要挑战：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样本数据库不完备、不充分。缺乏大规模高质量、有标签的表情数据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人类面部图像复杂</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情感类别的相似性与表情的强度定义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图像质量</a:t>
            </a:r>
          </a:p>
        </p:txBody>
      </p:sp>
      <p:sp>
        <p:nvSpPr>
          <p:cNvPr id="7" name="文本框 1">
            <a:extLst>
              <a:ext uri="{FF2B5EF4-FFF2-40B4-BE49-F238E27FC236}">
                <a16:creationId xmlns:a16="http://schemas.microsoft.com/office/drawing/2014/main" id="{6F5082D9-59E9-40CA-9A51-2A5E7FC7038C}"/>
              </a:ext>
            </a:extLst>
          </p:cNvPr>
          <p:cNvSpPr txBox="1"/>
          <p:nvPr/>
        </p:nvSpPr>
        <p:spPr>
          <a:xfrm>
            <a:off x="695324" y="4462758"/>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现有机器学习面临的问题：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a:t>
            </a:r>
            <a:r>
              <a:rPr lang="zh-CN" altLang="en-US" sz="2400" dirty="0">
                <a:solidFill>
                  <a:srgbClr val="FF0000"/>
                </a:solidFill>
                <a:latin typeface="微软雅黑" panose="020B0503020204020204" pitchFamily="34" charset="-122"/>
                <a:ea typeface="微软雅黑" panose="020B0503020204020204" pitchFamily="34" charset="-122"/>
              </a:rPr>
              <a:t>惯性思维</a:t>
            </a:r>
          </a:p>
        </p:txBody>
      </p:sp>
      <p:sp>
        <p:nvSpPr>
          <p:cNvPr id="8" name="文本框 1">
            <a:extLst>
              <a:ext uri="{FF2B5EF4-FFF2-40B4-BE49-F238E27FC236}">
                <a16:creationId xmlns:a16="http://schemas.microsoft.com/office/drawing/2014/main" id="{22B1CA0E-F442-4426-B397-70AA9E12FBF0}"/>
              </a:ext>
            </a:extLst>
          </p:cNvPr>
          <p:cNvSpPr txBox="1"/>
          <p:nvPr/>
        </p:nvSpPr>
        <p:spPr>
          <a:xfrm>
            <a:off x="695323" y="496071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文中人脸表情类别：</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愤怒、高兴、悲伤、惊讶、厌恶、恐惧、平静</a:t>
            </a:r>
          </a:p>
        </p:txBody>
      </p:sp>
      <p:sp>
        <p:nvSpPr>
          <p:cNvPr id="9" name="文本框 1">
            <a:extLst>
              <a:ext uri="{FF2B5EF4-FFF2-40B4-BE49-F238E27FC236}">
                <a16:creationId xmlns:a16="http://schemas.microsoft.com/office/drawing/2014/main" id="{29D8F848-D814-4FF6-9569-09DFC3E3138E}"/>
              </a:ext>
            </a:extLst>
          </p:cNvPr>
          <p:cNvSpPr txBox="1"/>
          <p:nvPr/>
        </p:nvSpPr>
        <p:spPr>
          <a:xfrm>
            <a:off x="695323" y="5458672"/>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5.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为了克服由于网络深度加深而产生学习效率降低，解决网络退化问题的模型。可用于检测、分隔、识别等领域</a:t>
            </a:r>
          </a:p>
        </p:txBody>
      </p:sp>
    </p:spTree>
    <p:extLst>
      <p:ext uri="{BB962C8B-B14F-4D97-AF65-F5344CB8AC3E}">
        <p14:creationId xmlns:p14="http://schemas.microsoft.com/office/powerpoint/2010/main" val="20937570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概述</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机器学习容易形成惯性思维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838388" y="2635206"/>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复杂度感知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分类算法（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CPC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样本感知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的个性化人脸表情识别方法</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提出了基于</a:t>
            </a:r>
            <a:r>
              <a:rPr lang="zh-CN" altLang="en-US" sz="2400" dirty="0">
                <a:solidFill>
                  <a:srgbClr val="FF0000"/>
                </a:solidFill>
                <a:latin typeface="微软雅黑" panose="020B0503020204020204" pitchFamily="34" charset="-122"/>
                <a:ea typeface="微软雅黑" panose="020B0503020204020204" pitchFamily="34" charset="-122"/>
              </a:rPr>
              <a:t>逆向思维</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的机器学习方法，提高机器学习方法的泛化能力</a:t>
            </a:r>
          </a:p>
        </p:txBody>
      </p:sp>
    </p:spTree>
    <p:extLst>
      <p:ext uri="{BB962C8B-B14F-4D97-AF65-F5344CB8AC3E}">
        <p14:creationId xmlns:p14="http://schemas.microsoft.com/office/powerpoint/2010/main" val="3277918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29096" y="126136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由于不同表情之间的辨识度不同，比如开心、惊讶的辨识度很高，但是恐惧和伤心在一些环境下非常相似（特征空间中可能非常接近）很难进行区分。</a:t>
            </a:r>
          </a:p>
        </p:txBody>
      </p:sp>
      <p:sp>
        <p:nvSpPr>
          <p:cNvPr id="5" name="文本框 1">
            <a:extLst>
              <a:ext uri="{FF2B5EF4-FFF2-40B4-BE49-F238E27FC236}">
                <a16:creationId xmlns:a16="http://schemas.microsoft.com/office/drawing/2014/main" id="{6260A16A-5286-4C3A-B06A-AE0CDD86441F}"/>
              </a:ext>
            </a:extLst>
          </p:cNvPr>
          <p:cNvSpPr txBox="1"/>
          <p:nvPr/>
        </p:nvSpPr>
        <p:spPr>
          <a:xfrm>
            <a:off x="829095" y="2336402"/>
            <a:ext cx="10533805" cy="10888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考虑：</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把所有样本分为简单样本、复杂样本，对两组样本分别训练模型进行区分</a:t>
            </a:r>
          </a:p>
        </p:txBody>
      </p:sp>
      <p:sp>
        <p:nvSpPr>
          <p:cNvPr id="6" name="文本框 1">
            <a:extLst>
              <a:ext uri="{FF2B5EF4-FFF2-40B4-BE49-F238E27FC236}">
                <a16:creationId xmlns:a16="http://schemas.microsoft.com/office/drawing/2014/main" id="{C572E3C6-C1BE-481D-8109-527BFA777A92}"/>
              </a:ext>
            </a:extLst>
          </p:cNvPr>
          <p:cNvSpPr txBox="1"/>
          <p:nvPr/>
        </p:nvSpPr>
        <p:spPr>
          <a:xfrm>
            <a:off x="829095" y="3410947"/>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动态分类器的缺陷</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：在选择分类器时，只会考察对领域样本性能最好的分类器，即仅为</a:t>
            </a:r>
            <a:r>
              <a:rPr lang="zh-CN" altLang="en-US" sz="2400" dirty="0">
                <a:solidFill>
                  <a:srgbClr val="FF0000"/>
                </a:solidFill>
                <a:latin typeface="微软雅黑" panose="020B0503020204020204" pitchFamily="34" charset="-122"/>
                <a:ea typeface="微软雅黑" panose="020B0503020204020204" pitchFamily="34" charset="-122"/>
              </a:rPr>
              <a:t>局部最优解</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47FE2584-1D04-40D6-BB36-076E4EFB347E}"/>
              </a:ext>
            </a:extLst>
          </p:cNvPr>
          <p:cNvSpPr/>
          <p:nvPr/>
        </p:nvSpPr>
        <p:spPr>
          <a:xfrm rot="401419">
            <a:off x="2383526" y="4964982"/>
            <a:ext cx="7109639"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如何获得全局最优解？</a:t>
            </a:r>
          </a:p>
        </p:txBody>
      </p:sp>
    </p:spTree>
    <p:extLst>
      <p:ext uri="{BB962C8B-B14F-4D97-AF65-F5344CB8AC3E}">
        <p14:creationId xmlns:p14="http://schemas.microsoft.com/office/powerpoint/2010/main" val="26387895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6"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5" name="文本框 1">
            <a:extLst>
              <a:ext uri="{FF2B5EF4-FFF2-40B4-BE49-F238E27FC236}">
                <a16:creationId xmlns:a16="http://schemas.microsoft.com/office/drawing/2014/main" id="{6260A16A-5286-4C3A-B06A-AE0CDD86441F}"/>
              </a:ext>
            </a:extLst>
          </p:cNvPr>
          <p:cNvSpPr txBox="1"/>
          <p:nvPr/>
        </p:nvSpPr>
        <p:spPr>
          <a:xfrm>
            <a:off x="695324" y="1106692"/>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D6642665-2BCA-456F-8E03-E0CE304FA475}"/>
              </a:ext>
            </a:extLst>
          </p:cNvPr>
          <p:cNvSpPr txBox="1"/>
          <p:nvPr/>
        </p:nvSpPr>
        <p:spPr>
          <a:xfrm>
            <a:off x="695324" y="1739879"/>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综合考虑</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DenseNet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网络特性，设计一个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框架用于特征提取。</a:t>
            </a:r>
          </a:p>
        </p:txBody>
      </p:sp>
      <p:sp>
        <p:nvSpPr>
          <p:cNvPr id="8" name="文本框 1">
            <a:extLst>
              <a:ext uri="{FF2B5EF4-FFF2-40B4-BE49-F238E27FC236}">
                <a16:creationId xmlns:a16="http://schemas.microsoft.com/office/drawing/2014/main" id="{09D77AC9-4CFD-4A1F-BB42-3F07814A7F7F}"/>
              </a:ext>
            </a:extLst>
          </p:cNvPr>
          <p:cNvSpPr txBox="1"/>
          <p:nvPr/>
        </p:nvSpPr>
        <p:spPr>
          <a:xfrm>
            <a:off x="695324" y="23287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将所有样本随机分为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份，每次取一份作为训练集，其他作为测试集。可以得到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9" name="文本框 1">
            <a:extLst>
              <a:ext uri="{FF2B5EF4-FFF2-40B4-BE49-F238E27FC236}">
                <a16:creationId xmlns:a16="http://schemas.microsoft.com/office/drawing/2014/main" id="{C5DBB164-D6B6-4AEE-B287-8A8DDB5D786C}"/>
              </a:ext>
            </a:extLst>
          </p:cNvPr>
          <p:cNvSpPr txBox="1"/>
          <p:nvPr/>
        </p:nvSpPr>
        <p:spPr>
          <a:xfrm>
            <a:off x="695323" y="336082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重复步骤</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次，可以获得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10" name="文本框 1">
            <a:extLst>
              <a:ext uri="{FF2B5EF4-FFF2-40B4-BE49-F238E27FC236}">
                <a16:creationId xmlns:a16="http://schemas.microsoft.com/office/drawing/2014/main" id="{C50936E2-D38E-42B5-B4A0-B6E570F376A3}"/>
              </a:ext>
            </a:extLst>
          </p:cNvPr>
          <p:cNvSpPr txBox="1"/>
          <p:nvPr/>
        </p:nvSpPr>
        <p:spPr>
          <a:xfrm>
            <a:off x="695323" y="394969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使用这些分类器对所有的训练集进行预测，</a:t>
            </a:r>
            <a:r>
              <a:rPr lang="zh-CN" altLang="en-US" sz="2400" dirty="0">
                <a:solidFill>
                  <a:srgbClr val="FF0000"/>
                </a:solidFill>
                <a:latin typeface="微软雅黑" panose="020B0503020204020204" pitchFamily="34" charset="-122"/>
                <a:ea typeface="微软雅黑" panose="020B0503020204020204" pitchFamily="34" charset="-122"/>
              </a:rPr>
              <a:t>统计预测正确率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。若正确率高于阈值，则认为是简单样本，否则为复杂样本</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9350BB39-6006-4A3F-9485-0E71BE2C3284}"/>
              </a:ext>
            </a:extLst>
          </p:cNvPr>
          <p:cNvSpPr txBox="1"/>
          <p:nvPr/>
        </p:nvSpPr>
        <p:spPr>
          <a:xfrm>
            <a:off x="695323" y="498177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将复杂度分类完的样本作为训练数据，基于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和逻辑回归训练一个用于分类的模型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95925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7" grpId="0"/>
      <p:bldP spid="8" grpId="0"/>
      <p:bldP spid="9" grpId="0"/>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传统方法的缺点</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829096" y="1011356"/>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目前常用的方法：</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使用不同的优化方法（梯度下降法等），从二维人脸图像中</a:t>
            </a:r>
            <a:r>
              <a:rPr lang="zh-CN" altLang="en-US" sz="2400" dirty="0">
                <a:solidFill>
                  <a:srgbClr val="FF0000"/>
                </a:solidFill>
                <a:latin typeface="微软雅黑" panose="020B0503020204020204" pitchFamily="34" charset="-122"/>
                <a:ea typeface="微软雅黑" panose="020B0503020204020204" pitchFamily="34" charset="-122"/>
              </a:rPr>
              <a:t>计算</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出三维表情</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1">
            <a:hlinkClick r:id="rId2" action="ppaction://hlinksldjump"/>
            <a:extLst>
              <a:ext uri="{FF2B5EF4-FFF2-40B4-BE49-F238E27FC236}">
                <a16:creationId xmlns:a16="http://schemas.microsoft.com/office/drawing/2014/main" id="{5D1C8F37-663E-4C5F-9557-CB0E129E7B74}"/>
              </a:ext>
            </a:extLst>
          </p:cNvPr>
          <p:cNvSpPr txBox="1"/>
          <p:nvPr/>
        </p:nvSpPr>
        <p:spPr>
          <a:xfrm>
            <a:off x="829095" y="2152982"/>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缺点：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由于二维图像存在</a:t>
            </a:r>
            <a:r>
              <a:rPr lang="zh-CN" altLang="en-US" sz="2400" dirty="0">
                <a:solidFill>
                  <a:srgbClr val="FF0000"/>
                </a:solidFill>
                <a:latin typeface="微软雅黑" panose="020B0503020204020204" pitchFamily="34" charset="-122"/>
                <a:ea typeface="微软雅黑" panose="020B0503020204020204" pitchFamily="34" charset="-122"/>
              </a:rPr>
              <a:t>多个自由变量</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（头部姿势、拍摄角度等）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
            <a:hlinkClick r:id="rId2" action="ppaction://hlinksldjump"/>
            <a:extLst>
              <a:ext uri="{FF2B5EF4-FFF2-40B4-BE49-F238E27FC236}">
                <a16:creationId xmlns:a16="http://schemas.microsoft.com/office/drawing/2014/main" id="{2A81A0BC-693F-469D-84DC-7DBB0F29B187}"/>
              </a:ext>
            </a:extLst>
          </p:cNvPr>
          <p:cNvSpPr txBox="1"/>
          <p:nvPr/>
        </p:nvSpPr>
        <p:spPr>
          <a:xfrm>
            <a:off x="962870" y="2796651"/>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计算量巨大、</a:t>
            </a:r>
            <a:r>
              <a:rPr lang="zh-CN" altLang="en-US" sz="2400" dirty="0">
                <a:solidFill>
                  <a:srgbClr val="FF0000"/>
                </a:solidFill>
                <a:latin typeface="微软雅黑" panose="020B0503020204020204" pitchFamily="34" charset="-122"/>
                <a:ea typeface="微软雅黑" panose="020B0503020204020204" pitchFamily="34" charset="-122"/>
              </a:rPr>
              <a:t>复杂度高</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10" name="文本框 1">
            <a:hlinkClick r:id="rId2" action="ppaction://hlinksldjump"/>
            <a:extLst>
              <a:ext uri="{FF2B5EF4-FFF2-40B4-BE49-F238E27FC236}">
                <a16:creationId xmlns:a16="http://schemas.microsoft.com/office/drawing/2014/main" id="{524BD880-7FF9-4683-B972-8825C7168D92}"/>
              </a:ext>
            </a:extLst>
          </p:cNvPr>
          <p:cNvSpPr txBox="1"/>
          <p:nvPr/>
        </p:nvSpPr>
        <p:spPr>
          <a:xfrm>
            <a:off x="962869" y="3314414"/>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容易受到</a:t>
            </a:r>
            <a:r>
              <a:rPr lang="zh-CN" altLang="en-US" sz="2400" dirty="0">
                <a:solidFill>
                  <a:srgbClr val="FF0000"/>
                </a:solidFill>
                <a:latin typeface="微软雅黑" panose="020B0503020204020204" pitchFamily="34" charset="-122"/>
                <a:ea typeface="微软雅黑" panose="020B0503020204020204" pitchFamily="34" charset="-122"/>
              </a:rPr>
              <a:t>局部最优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的限制（复杂度高增加了陷入局部最优的概率）</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09663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3" name="图片 2">
            <a:extLst>
              <a:ext uri="{FF2B5EF4-FFF2-40B4-BE49-F238E27FC236}">
                <a16:creationId xmlns:a16="http://schemas.microsoft.com/office/drawing/2014/main" id="{BE81ADDC-5EBE-4D43-97CE-ED15554ECADE}"/>
              </a:ext>
            </a:extLst>
          </p:cNvPr>
          <p:cNvPicPr>
            <a:picLocks noChangeAspect="1"/>
          </p:cNvPicPr>
          <p:nvPr/>
        </p:nvPicPr>
        <p:blipFill>
          <a:blip r:embed="rId2"/>
          <a:stretch>
            <a:fillRect/>
          </a:stretch>
        </p:blipFill>
        <p:spPr>
          <a:xfrm>
            <a:off x="1371147" y="1276309"/>
            <a:ext cx="9449703" cy="4718091"/>
          </a:xfrm>
          <a:prstGeom prst="rect">
            <a:avLst/>
          </a:prstGeom>
        </p:spPr>
      </p:pic>
    </p:spTree>
    <p:extLst>
      <p:ext uri="{BB962C8B-B14F-4D97-AF65-F5344CB8AC3E}">
        <p14:creationId xmlns:p14="http://schemas.microsoft.com/office/powerpoint/2010/main" val="30542194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4" name="图片 3">
            <a:extLst>
              <a:ext uri="{FF2B5EF4-FFF2-40B4-BE49-F238E27FC236}">
                <a16:creationId xmlns:a16="http://schemas.microsoft.com/office/drawing/2014/main" id="{CC39F630-8AF2-4A63-9B23-680EFC23E3C7}"/>
              </a:ext>
            </a:extLst>
          </p:cNvPr>
          <p:cNvPicPr>
            <a:picLocks noChangeAspect="1"/>
          </p:cNvPicPr>
          <p:nvPr/>
        </p:nvPicPr>
        <p:blipFill>
          <a:blip r:embed="rId2"/>
          <a:stretch>
            <a:fillRect/>
          </a:stretch>
        </p:blipFill>
        <p:spPr>
          <a:xfrm>
            <a:off x="1170464" y="1329872"/>
            <a:ext cx="9630229" cy="4815114"/>
          </a:xfrm>
          <a:prstGeom prst="rect">
            <a:avLst/>
          </a:prstGeom>
        </p:spPr>
      </p:pic>
    </p:spTree>
    <p:extLst>
      <p:ext uri="{BB962C8B-B14F-4D97-AF65-F5344CB8AC3E}">
        <p14:creationId xmlns:p14="http://schemas.microsoft.com/office/powerpoint/2010/main" val="16824289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基于样本感知的个性化情感识别方法（</a:t>
            </a:r>
            <a:r>
              <a:rPr lang="en-US" altLang="zh-CN" sz="2800" b="1" dirty="0">
                <a:latin typeface="微软雅黑" panose="020B0503020204020204" pitchFamily="34" charset="-122"/>
              </a:rPr>
              <a:t>SAP</a:t>
            </a:r>
            <a:r>
              <a:rPr lang="zh-CN" altLang="en-US" sz="2800" b="1" dirty="0">
                <a:latin typeface="微软雅黑" panose="020B0503020204020204" pitchFamily="34" charset="-122"/>
              </a:rPr>
              <a:t>）</a:t>
            </a:r>
          </a:p>
        </p:txBody>
      </p:sp>
      <p:sp>
        <p:nvSpPr>
          <p:cNvPr id="7" name="文本框 1">
            <a:extLst>
              <a:ext uri="{FF2B5EF4-FFF2-40B4-BE49-F238E27FC236}">
                <a16:creationId xmlns:a16="http://schemas.microsoft.com/office/drawing/2014/main" id="{D6642665-2BCA-456F-8E03-E0CE304FA475}"/>
              </a:ext>
            </a:extLst>
          </p:cNvPr>
          <p:cNvSpPr txBox="1"/>
          <p:nvPr/>
        </p:nvSpPr>
        <p:spPr>
          <a:xfrm>
            <a:off x="829096" y="2265395"/>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采用</a:t>
            </a:r>
            <a:r>
              <a:rPr lang="zh-CN" altLang="en-US" sz="2000" dirty="0">
                <a:solidFill>
                  <a:srgbClr val="FF0000"/>
                </a:solidFill>
                <a:latin typeface="微软雅黑" panose="020B0503020204020204" pitchFamily="34" charset="-122"/>
                <a:ea typeface="微软雅黑" panose="020B0503020204020204" pitchFamily="34" charset="-122"/>
              </a:rPr>
              <a:t>贝叶斯学习方法</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从全局选择最优的分类器，然后用选择的分类器识别每个测试样本的情感类别。（把样本感知的思想方法引入到情感识别领域）</a:t>
            </a:r>
          </a:p>
        </p:txBody>
      </p:sp>
      <p:grpSp>
        <p:nvGrpSpPr>
          <p:cNvPr id="6" name="组合 5">
            <a:extLst>
              <a:ext uri="{FF2B5EF4-FFF2-40B4-BE49-F238E27FC236}">
                <a16:creationId xmlns:a16="http://schemas.microsoft.com/office/drawing/2014/main" id="{0C36CECE-30BD-4C9A-B562-6CE54765A7CA}"/>
              </a:ext>
            </a:extLst>
          </p:cNvPr>
          <p:cNvGrpSpPr/>
          <p:nvPr/>
        </p:nvGrpSpPr>
        <p:grpSpPr>
          <a:xfrm>
            <a:off x="829096" y="1084669"/>
            <a:ext cx="9900104" cy="1077284"/>
            <a:chOff x="1596571" y="876323"/>
            <a:chExt cx="9900104" cy="1077284"/>
          </a:xfrm>
        </p:grpSpPr>
        <p:sp>
          <p:nvSpPr>
            <p:cNvPr id="8" name="矩形 7">
              <a:extLst>
                <a:ext uri="{FF2B5EF4-FFF2-40B4-BE49-F238E27FC236}">
                  <a16:creationId xmlns:a16="http://schemas.microsoft.com/office/drawing/2014/main" id="{CEBAD09B-8A4E-4625-9FAC-5C78023102F2}"/>
                </a:ext>
              </a:extLst>
            </p:cNvPr>
            <p:cNvSpPr/>
            <p:nvPr/>
          </p:nvSpPr>
          <p:spPr>
            <a:xfrm>
              <a:off x="1596571" y="1193655"/>
              <a:ext cx="9900104" cy="759952"/>
            </a:xfrm>
            <a:prstGeom prst="rect">
              <a:avLst/>
            </a:prstGeom>
          </p:spPr>
          <p:txBody>
            <a:bodyPr wrap="square">
              <a:spAutoFit/>
            </a:bodyPr>
            <a:lstStyle/>
            <a:p>
              <a:pPr marL="342900" indent="-342900">
                <a:lnSpc>
                  <a:spcPct val="125000"/>
                </a:lnSpc>
                <a:buAutoNum type="arabicPeriod"/>
              </a:pPr>
              <a:r>
                <a:rPr lang="zh-CN" altLang="en-US" dirty="0">
                  <a:latin typeface="+mn-ea"/>
                </a:rPr>
                <a:t>传统动态分类器将所有分类器都视为相同，但是其实分类器性能存在差异。</a:t>
              </a:r>
              <a:endParaRPr lang="en-US" altLang="zh-CN" dirty="0">
                <a:latin typeface="+mn-ea"/>
              </a:endParaRPr>
            </a:p>
            <a:p>
              <a:pPr marL="342900" indent="-342900">
                <a:lnSpc>
                  <a:spcPct val="125000"/>
                </a:lnSpc>
                <a:buAutoNum type="arabicPeriod"/>
              </a:pPr>
              <a:r>
                <a:rPr lang="zh-CN" altLang="en-US" dirty="0">
                  <a:latin typeface="+mn-ea"/>
                </a:rPr>
                <a:t>传统动态分类器从只考虑局部最优。</a:t>
              </a:r>
            </a:p>
          </p:txBody>
        </p:sp>
        <p:sp>
          <p:nvSpPr>
            <p:cNvPr id="9" name="矩形 8">
              <a:extLst>
                <a:ext uri="{FF2B5EF4-FFF2-40B4-BE49-F238E27FC236}">
                  <a16:creationId xmlns:a16="http://schemas.microsoft.com/office/drawing/2014/main" id="{C2025D7B-7EF7-46EE-AB59-A94EC93CA1F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传统方法缺点：</a:t>
              </a:r>
              <a:endParaRPr lang="en-US" altLang="zh-CN" sz="2000" b="1" dirty="0">
                <a:solidFill>
                  <a:schemeClr val="accent1"/>
                </a:solidFill>
                <a:latin typeface="+mn-ea"/>
              </a:endParaRPr>
            </a:p>
          </p:txBody>
        </p:sp>
      </p:grpSp>
      <p:sp>
        <p:nvSpPr>
          <p:cNvPr id="10" name="文本框 1">
            <a:extLst>
              <a:ext uri="{FF2B5EF4-FFF2-40B4-BE49-F238E27FC236}">
                <a16:creationId xmlns:a16="http://schemas.microsoft.com/office/drawing/2014/main" id="{2AB7FB85-F91F-4872-AD28-F71D5E076C29}"/>
              </a:ext>
            </a:extLst>
          </p:cNvPr>
          <p:cNvSpPr txBox="1"/>
          <p:nvPr/>
        </p:nvSpPr>
        <p:spPr>
          <a:xfrm>
            <a:off x="829096" y="3065101"/>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126B54C1-A04A-4AB8-B241-4617BF210230}"/>
              </a:ext>
            </a:extLst>
          </p:cNvPr>
          <p:cNvSpPr txBox="1"/>
          <p:nvPr/>
        </p:nvSpPr>
        <p:spPr>
          <a:xfrm>
            <a:off x="829096" y="3663579"/>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在训练集上计算每个候选分类器对每个验证样本的分类能力</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通过贝叶斯定理计算每个验证样本最合适的分类器</a:t>
            </a:r>
          </a:p>
        </p:txBody>
      </p:sp>
    </p:spTree>
    <p:extLst>
      <p:ext uri="{BB962C8B-B14F-4D97-AF65-F5344CB8AC3E}">
        <p14:creationId xmlns:p14="http://schemas.microsoft.com/office/powerpoint/2010/main" val="3950264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14:presetBounceEnd="30000">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14:bounceEnd="30000">
                                          <p:cBhvr additive="base">
                                            <p:cTn id="14" dur="500" fill="hold"/>
                                            <p:tgtEl>
                                              <p:spTgt spid="6"/>
                                            </p:tgtEl>
                                            <p:attrNameLst>
                                              <p:attrName>ppt_x</p:attrName>
                                            </p:attrNameLst>
                                          </p:cBhvr>
                                          <p:tavLst>
                                            <p:tav tm="0">
                                              <p:val>
                                                <p:strVal val="1+#ppt_w/2"/>
                                              </p:val>
                                            </p:tav>
                                            <p:tav tm="100000">
                                              <p:val>
                                                <p:strVal val="#ppt_x"/>
                                              </p:val>
                                            </p:tav>
                                          </p:tavLst>
                                        </p:anim>
                                        <p:anim calcmode="lin" valueType="num" p14:bounceEnd="30000">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sp>
        <p:nvSpPr>
          <p:cNvPr id="13" name="文本框 1">
            <a:extLst>
              <a:ext uri="{FF2B5EF4-FFF2-40B4-BE49-F238E27FC236}">
                <a16:creationId xmlns:a16="http://schemas.microsoft.com/office/drawing/2014/main" id="{6B8DF8DD-FB45-440E-9C69-70BF08D1E6FF}"/>
              </a:ext>
            </a:extLst>
          </p:cNvPr>
          <p:cNvSpPr txBox="1"/>
          <p:nvPr/>
        </p:nvSpPr>
        <p:spPr>
          <a:xfrm>
            <a:off x="695324" y="119633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现机器学习方法存在的缺点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：只会通过学习获取惯性思维。但是没有考虑到“错觉惯性思维”的情况，导致分类错误。</a:t>
            </a:r>
          </a:p>
        </p:txBody>
      </p:sp>
      <p:sp>
        <p:nvSpPr>
          <p:cNvPr id="18" name="文本框 1">
            <a:extLst>
              <a:ext uri="{FF2B5EF4-FFF2-40B4-BE49-F238E27FC236}">
                <a16:creationId xmlns:a16="http://schemas.microsoft.com/office/drawing/2014/main" id="{005A9EB8-BB2A-4CDE-8CF3-722A9C7E9A62}"/>
              </a:ext>
            </a:extLst>
          </p:cNvPr>
          <p:cNvSpPr txBox="1"/>
          <p:nvPr/>
        </p:nvSpPr>
        <p:spPr>
          <a:xfrm>
            <a:off x="695324" y="2137494"/>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
            <a:extLst>
              <a:ext uri="{FF2B5EF4-FFF2-40B4-BE49-F238E27FC236}">
                <a16:creationId xmlns:a16="http://schemas.microsoft.com/office/drawing/2014/main" id="{AE2C83F4-822A-40E4-ABE5-F4FBE270994D}"/>
              </a:ext>
            </a:extLst>
          </p:cNvPr>
          <p:cNvSpPr txBox="1"/>
          <p:nvPr/>
        </p:nvSpPr>
        <p:spPr>
          <a:xfrm>
            <a:off x="695324" y="2770681"/>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训练两个模型，一个模型用于分类简单样本，称为“惯性思维模型”，另一个模型用于分类复杂样本，称为“错觉惯性思维模型”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错觉惯性思维模型存在分类错误的情况，因此，采用贝叶斯定理计算得到，当满足：                                         ，时，修正分类结果</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83A8EF60-B2E4-4964-85EA-F53BF79CAE53}"/>
              </a:ext>
            </a:extLst>
          </p:cNvPr>
          <p:cNvPicPr>
            <a:picLocks noChangeAspect="1"/>
          </p:cNvPicPr>
          <p:nvPr/>
        </p:nvPicPr>
        <p:blipFill>
          <a:blip r:embed="rId3"/>
          <a:stretch>
            <a:fillRect/>
          </a:stretch>
        </p:blipFill>
        <p:spPr>
          <a:xfrm>
            <a:off x="2350398" y="4074588"/>
            <a:ext cx="3745602" cy="560473"/>
          </a:xfrm>
          <a:prstGeom prst="rect">
            <a:avLst/>
          </a:prstGeom>
        </p:spPr>
      </p:pic>
    </p:spTree>
    <p:extLst>
      <p:ext uri="{BB962C8B-B14F-4D97-AF65-F5344CB8AC3E}">
        <p14:creationId xmlns:p14="http://schemas.microsoft.com/office/powerpoint/2010/main" val="37683743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pic>
        <p:nvPicPr>
          <p:cNvPr id="4" name="图片 3">
            <a:extLst>
              <a:ext uri="{FF2B5EF4-FFF2-40B4-BE49-F238E27FC236}">
                <a16:creationId xmlns:a16="http://schemas.microsoft.com/office/drawing/2014/main" id="{D2A64617-9087-4017-B197-2E1AE0E2017F}"/>
              </a:ext>
            </a:extLst>
          </p:cNvPr>
          <p:cNvPicPr>
            <a:picLocks noChangeAspect="1"/>
          </p:cNvPicPr>
          <p:nvPr/>
        </p:nvPicPr>
        <p:blipFill>
          <a:blip r:embed="rId2"/>
          <a:stretch>
            <a:fillRect/>
          </a:stretch>
        </p:blipFill>
        <p:spPr>
          <a:xfrm>
            <a:off x="4987051" y="810885"/>
            <a:ext cx="6800000" cy="5619048"/>
          </a:xfrm>
          <a:prstGeom prst="rect">
            <a:avLst/>
          </a:prstGeom>
        </p:spPr>
      </p:pic>
      <p:sp>
        <p:nvSpPr>
          <p:cNvPr id="7" name="文本框 1">
            <a:extLst>
              <a:ext uri="{FF2B5EF4-FFF2-40B4-BE49-F238E27FC236}">
                <a16:creationId xmlns:a16="http://schemas.microsoft.com/office/drawing/2014/main" id="{E75467E6-4C56-4D12-A291-91AF65E6ADD6}"/>
              </a:ext>
            </a:extLst>
          </p:cNvPr>
          <p:cNvSpPr txBox="1"/>
          <p:nvPr/>
        </p:nvSpPr>
        <p:spPr>
          <a:xfrm>
            <a:off x="404949" y="1333672"/>
            <a:ext cx="4507297"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将难数据使用错觉惯性思维模型分类数据，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再用</a:t>
            </a:r>
            <a:r>
              <a:rPr lang="zh-CN" altLang="en-US" sz="2400" dirty="0">
                <a:solidFill>
                  <a:srgbClr val="FF0000"/>
                </a:solidFill>
                <a:latin typeface="微软雅黑" panose="020B0503020204020204" pitchFamily="34" charset="-122"/>
                <a:ea typeface="微软雅黑" panose="020B0503020204020204" pitchFamily="34" charset="-122"/>
              </a:rPr>
              <a:t>逆向思维模型纠正分类结果</a:t>
            </a:r>
          </a:p>
        </p:txBody>
      </p:sp>
    </p:spTree>
    <p:extLst>
      <p:ext uri="{BB962C8B-B14F-4D97-AF65-F5344CB8AC3E}">
        <p14:creationId xmlns:p14="http://schemas.microsoft.com/office/powerpoint/2010/main" val="22999105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要解决的问题</a:t>
            </a:r>
          </a:p>
        </p:txBody>
      </p:sp>
      <p:sp>
        <p:nvSpPr>
          <p:cNvPr id="27" name="文本框 1">
            <a:extLst>
              <a:ext uri="{FF2B5EF4-FFF2-40B4-BE49-F238E27FC236}">
                <a16:creationId xmlns:a16="http://schemas.microsoft.com/office/drawing/2014/main" id="{B2E2128C-0298-4166-825D-84C251D6A3C3}"/>
              </a:ext>
            </a:extLst>
          </p:cNvPr>
          <p:cNvSpPr txBox="1"/>
          <p:nvPr/>
        </p:nvSpPr>
        <p:spPr>
          <a:xfrm>
            <a:off x="838388" y="125085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28" name="文本框 1">
            <a:extLst>
              <a:ext uri="{FF2B5EF4-FFF2-40B4-BE49-F238E27FC236}">
                <a16:creationId xmlns:a16="http://schemas.microsoft.com/office/drawing/2014/main" id="{B10F331C-55CF-408A-ADA9-8BEEF340EF00}"/>
              </a:ext>
            </a:extLst>
          </p:cNvPr>
          <p:cNvSpPr txBox="1"/>
          <p:nvPr/>
        </p:nvSpPr>
        <p:spPr>
          <a:xfrm>
            <a:off x="829096" y="191877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特征提取引入</a:t>
            </a:r>
            <a:r>
              <a:rPr lang="zh-CN" altLang="en-US" sz="2400" dirty="0">
                <a:solidFill>
                  <a:srgbClr val="FF0000"/>
                </a:solidFill>
                <a:latin typeface="微软雅黑" panose="020B0503020204020204" pitchFamily="34" charset="-122"/>
                <a:ea typeface="微软雅黑" panose="020B0503020204020204" pitchFamily="34" charset="-122"/>
              </a:rPr>
              <a:t>局部引力描述子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，评分级融合</a:t>
            </a:r>
          </a:p>
        </p:txBody>
      </p:sp>
    </p:spTree>
    <p:extLst>
      <p:ext uri="{BB962C8B-B14F-4D97-AF65-F5344CB8AC3E}">
        <p14:creationId xmlns:p14="http://schemas.microsoft.com/office/powerpoint/2010/main" val="35464439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up)">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提出的解决方法</a:t>
            </a:r>
          </a:p>
        </p:txBody>
      </p:sp>
      <p:sp>
        <p:nvSpPr>
          <p:cNvPr id="6" name="文本框 1">
            <a:hlinkClick r:id="rId2" action="ppaction://hlinksldjump"/>
            <a:extLst>
              <a:ext uri="{FF2B5EF4-FFF2-40B4-BE49-F238E27FC236}">
                <a16:creationId xmlns:a16="http://schemas.microsoft.com/office/drawing/2014/main" id="{3D97C6A3-50B4-4CA9-A967-459D35E54FF3}"/>
              </a:ext>
            </a:extLst>
          </p:cNvPr>
          <p:cNvSpPr txBox="1"/>
          <p:nvPr/>
        </p:nvSpPr>
        <p:spPr>
          <a:xfrm>
            <a:off x="829095" y="2358394"/>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将要识别的人脸特征模型构建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Kendall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形状空间，与</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Faceware</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-house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中的人脸模型进行</a:t>
            </a:r>
            <a:r>
              <a:rPr lang="zh-CN" altLang="en-US" sz="2400" dirty="0">
                <a:solidFill>
                  <a:srgbClr val="FF0000"/>
                </a:solidFill>
                <a:latin typeface="微软雅黑" panose="020B0503020204020204" pitchFamily="34" charset="-122"/>
                <a:ea typeface="微软雅黑" panose="020B0503020204020204" pitchFamily="34" charset="-122"/>
              </a:rPr>
              <a:t>比对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，找到最接近的</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
            <a:hlinkClick r:id="rId2" action="ppaction://hlinksldjump"/>
            <a:extLst>
              <a:ext uri="{FF2B5EF4-FFF2-40B4-BE49-F238E27FC236}">
                <a16:creationId xmlns:a16="http://schemas.microsoft.com/office/drawing/2014/main" id="{277FBB06-6C10-43ED-BDCA-DE1DC87F98DE}"/>
              </a:ext>
            </a:extLst>
          </p:cNvPr>
          <p:cNvSpPr txBox="1"/>
          <p:nvPr/>
        </p:nvSpPr>
        <p:spPr>
          <a:xfrm>
            <a:off x="1316112" y="2368716"/>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Kendall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形状空间：对形状的</a:t>
            </a:r>
            <a:r>
              <a:rPr lang="zh-CN" altLang="en-US" sz="2400" dirty="0">
                <a:solidFill>
                  <a:srgbClr val="FF0000"/>
                </a:solidFill>
                <a:latin typeface="微软雅黑" panose="020B0503020204020204" pitchFamily="34" charset="-122"/>
                <a:ea typeface="微软雅黑" panose="020B0503020204020204" pitchFamily="34" charset="-122"/>
              </a:rPr>
              <a:t>数学描述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，可以</a:t>
            </a:r>
            <a:r>
              <a:rPr lang="zh-CN" altLang="en-US" sz="2400" dirty="0">
                <a:solidFill>
                  <a:srgbClr val="FF0000"/>
                </a:solidFill>
                <a:latin typeface="微软雅黑" panose="020B0503020204020204" pitchFamily="34" charset="-122"/>
                <a:ea typeface="微软雅黑" panose="020B0503020204020204" pitchFamily="34" charset="-122"/>
              </a:rPr>
              <a:t>消除对称变换</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带来的影响</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1">
            <a:hlinkClick r:id="rId2" action="ppaction://hlinksldjump"/>
            <a:extLst>
              <a:ext uri="{FF2B5EF4-FFF2-40B4-BE49-F238E27FC236}">
                <a16:creationId xmlns:a16="http://schemas.microsoft.com/office/drawing/2014/main" id="{F07C51C9-7A0E-4BC1-8F46-F9D189B9D12B}"/>
              </a:ext>
            </a:extLst>
          </p:cNvPr>
          <p:cNvSpPr txBox="1"/>
          <p:nvPr/>
        </p:nvSpPr>
        <p:spPr>
          <a:xfrm>
            <a:off x="829096" y="122028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从面部图像中提取面部特征点，建立二维模型</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7" name="文本框 1">
            <a:hlinkClick r:id="rId2" action="ppaction://hlinksldjump"/>
            <a:extLst>
              <a:ext uri="{FF2B5EF4-FFF2-40B4-BE49-F238E27FC236}">
                <a16:creationId xmlns:a16="http://schemas.microsoft.com/office/drawing/2014/main" id="{40B67E6B-1768-478B-9FF0-6CE342CF1E50}"/>
              </a:ext>
            </a:extLst>
          </p:cNvPr>
          <p:cNvSpPr txBox="1"/>
          <p:nvPr/>
        </p:nvSpPr>
        <p:spPr>
          <a:xfrm>
            <a:off x="829097" y="1812854"/>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Faceware</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-house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中不同姿态下二维面部特征模型构建</a:t>
            </a:r>
            <a:r>
              <a:rPr lang="en-US" altLang="zh-CN" sz="2400" dirty="0">
                <a:solidFill>
                  <a:srgbClr val="FF0000"/>
                </a:solidFill>
                <a:latin typeface="微软雅黑" panose="020B0503020204020204" pitchFamily="34" charset="-122"/>
                <a:ea typeface="微软雅黑" panose="020B0503020204020204" pitchFamily="34" charset="-122"/>
              </a:rPr>
              <a:t>Kendall</a:t>
            </a:r>
            <a:r>
              <a:rPr lang="zh-CN" altLang="en-US" sz="2400" dirty="0">
                <a:solidFill>
                  <a:srgbClr val="FF0000"/>
                </a:solidFill>
                <a:latin typeface="微软雅黑" panose="020B0503020204020204" pitchFamily="34" charset="-122"/>
                <a:ea typeface="微软雅黑" panose="020B0503020204020204" pitchFamily="34" charset="-122"/>
              </a:rPr>
              <a:t>形状空间</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8" name="文本框 1">
            <a:hlinkClick r:id="rId2" action="ppaction://hlinksldjump"/>
            <a:extLst>
              <a:ext uri="{FF2B5EF4-FFF2-40B4-BE49-F238E27FC236}">
                <a16:creationId xmlns:a16="http://schemas.microsoft.com/office/drawing/2014/main" id="{F6934212-1D86-4AAE-8248-BD1349FD0C1B}"/>
              </a:ext>
            </a:extLst>
          </p:cNvPr>
          <p:cNvSpPr txBox="1"/>
          <p:nvPr/>
        </p:nvSpPr>
        <p:spPr>
          <a:xfrm>
            <a:off x="1316111" y="2888772"/>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利用该理论，可以将人脸特征点作为离散点集进行比较</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hlinkClick r:id="rId2" action="ppaction://hlinksldjump"/>
            <a:extLst>
              <a:ext uri="{FF2B5EF4-FFF2-40B4-BE49-F238E27FC236}">
                <a16:creationId xmlns:a16="http://schemas.microsoft.com/office/drawing/2014/main" id="{A4136010-A507-43E5-BE54-C46E8BEDF79D}"/>
              </a:ext>
            </a:extLst>
          </p:cNvPr>
          <p:cNvSpPr txBox="1"/>
          <p:nvPr/>
        </p:nvSpPr>
        <p:spPr>
          <a:xfrm>
            <a:off x="829094" y="330947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找到对应的三维数据，根据输入的人脸特征，进行微调</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B32348A2-FC13-426F-8C7B-22398B19AEED}"/>
              </a:ext>
            </a:extLst>
          </p:cNvPr>
          <p:cNvPicPr>
            <a:picLocks noChangeAspect="1"/>
          </p:cNvPicPr>
          <p:nvPr/>
        </p:nvPicPr>
        <p:blipFill>
          <a:blip r:embed="rId3"/>
          <a:stretch>
            <a:fillRect/>
          </a:stretch>
        </p:blipFill>
        <p:spPr>
          <a:xfrm>
            <a:off x="314600" y="3970253"/>
            <a:ext cx="3466667" cy="2266667"/>
          </a:xfrm>
          <a:prstGeom prst="rect">
            <a:avLst/>
          </a:prstGeom>
        </p:spPr>
      </p:pic>
      <p:pic>
        <p:nvPicPr>
          <p:cNvPr id="16" name="图片 15">
            <a:extLst>
              <a:ext uri="{FF2B5EF4-FFF2-40B4-BE49-F238E27FC236}">
                <a16:creationId xmlns:a16="http://schemas.microsoft.com/office/drawing/2014/main" id="{82E3DCF3-CA88-43CC-9A93-4D301EDA281F}"/>
              </a:ext>
            </a:extLst>
          </p:cNvPr>
          <p:cNvPicPr>
            <a:picLocks noChangeAspect="1"/>
          </p:cNvPicPr>
          <p:nvPr/>
        </p:nvPicPr>
        <p:blipFill>
          <a:blip r:embed="rId4"/>
          <a:stretch>
            <a:fillRect/>
          </a:stretch>
        </p:blipFill>
        <p:spPr>
          <a:xfrm>
            <a:off x="3781267" y="3934699"/>
            <a:ext cx="5600000" cy="2285714"/>
          </a:xfrm>
          <a:prstGeom prst="rect">
            <a:avLst/>
          </a:prstGeom>
        </p:spPr>
      </p:pic>
      <p:pic>
        <p:nvPicPr>
          <p:cNvPr id="18" name="图片 17">
            <a:extLst>
              <a:ext uri="{FF2B5EF4-FFF2-40B4-BE49-F238E27FC236}">
                <a16:creationId xmlns:a16="http://schemas.microsoft.com/office/drawing/2014/main" id="{07A1B054-B566-4426-B03C-508186CAD390}"/>
              </a:ext>
            </a:extLst>
          </p:cNvPr>
          <p:cNvPicPr>
            <a:picLocks noChangeAspect="1"/>
          </p:cNvPicPr>
          <p:nvPr/>
        </p:nvPicPr>
        <p:blipFill>
          <a:blip r:embed="rId5"/>
          <a:stretch>
            <a:fillRect/>
          </a:stretch>
        </p:blipFill>
        <p:spPr>
          <a:xfrm>
            <a:off x="9381267" y="3970253"/>
            <a:ext cx="2228571" cy="2495238"/>
          </a:xfrm>
          <a:prstGeom prst="rect">
            <a:avLst/>
          </a:prstGeom>
        </p:spPr>
      </p:pic>
    </p:spTree>
    <p:extLst>
      <p:ext uri="{BB962C8B-B14F-4D97-AF65-F5344CB8AC3E}">
        <p14:creationId xmlns:p14="http://schemas.microsoft.com/office/powerpoint/2010/main" val="38124027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up)">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up)">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up)">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9" grpId="0"/>
      <p:bldP spid="9" grpId="1"/>
      <p:bldP spid="10" grpId="0"/>
      <p:bldP spid="7" grpId="0"/>
      <p:bldP spid="8" grpId="0"/>
      <p:bldP spid="8" grpId="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效果展示</a:t>
            </a:r>
          </a:p>
        </p:txBody>
      </p:sp>
      <p:pic>
        <p:nvPicPr>
          <p:cNvPr id="6" name="图片 5">
            <a:extLst>
              <a:ext uri="{FF2B5EF4-FFF2-40B4-BE49-F238E27FC236}">
                <a16:creationId xmlns:a16="http://schemas.microsoft.com/office/drawing/2014/main" id="{D8AB94C9-B9A8-48FE-8B88-4E2E2E860FD3}"/>
              </a:ext>
            </a:extLst>
          </p:cNvPr>
          <p:cNvPicPr>
            <a:picLocks noChangeAspect="1"/>
          </p:cNvPicPr>
          <p:nvPr/>
        </p:nvPicPr>
        <p:blipFill>
          <a:blip r:embed="rId2"/>
          <a:stretch>
            <a:fillRect/>
          </a:stretch>
        </p:blipFill>
        <p:spPr>
          <a:xfrm>
            <a:off x="2002886" y="957842"/>
            <a:ext cx="8316854" cy="5808311"/>
          </a:xfrm>
          <a:prstGeom prst="rect">
            <a:avLst/>
          </a:prstGeom>
        </p:spPr>
      </p:pic>
    </p:spTree>
    <p:extLst>
      <p:ext uri="{BB962C8B-B14F-4D97-AF65-F5344CB8AC3E}">
        <p14:creationId xmlns:p14="http://schemas.microsoft.com/office/powerpoint/2010/main" val="34230797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3" name="图片 2">
            <a:extLst>
              <a:ext uri="{FF2B5EF4-FFF2-40B4-BE49-F238E27FC236}">
                <a16:creationId xmlns:a16="http://schemas.microsoft.com/office/drawing/2014/main" id="{FB4168E3-BA7A-40E1-BBDB-481EC8074DFB}"/>
              </a:ext>
            </a:extLst>
          </p:cNvPr>
          <p:cNvPicPr>
            <a:picLocks noChangeAspect="1"/>
          </p:cNvPicPr>
          <p:nvPr/>
        </p:nvPicPr>
        <p:blipFill>
          <a:blip r:embed="rId2"/>
          <a:stretch>
            <a:fillRect/>
          </a:stretch>
        </p:blipFill>
        <p:spPr>
          <a:xfrm>
            <a:off x="1843618" y="2227003"/>
            <a:ext cx="8504762" cy="2076190"/>
          </a:xfrm>
          <a:prstGeom prst="rect">
            <a:avLst/>
          </a:prstGeom>
        </p:spPr>
      </p:pic>
    </p:spTree>
    <p:extLst>
      <p:ext uri="{BB962C8B-B14F-4D97-AF65-F5344CB8AC3E}">
        <p14:creationId xmlns:p14="http://schemas.microsoft.com/office/powerpoint/2010/main" val="13977537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未来的方向</a:t>
            </a:r>
          </a:p>
        </p:txBody>
      </p:sp>
      <p:sp>
        <p:nvSpPr>
          <p:cNvPr id="6" name="文本框 1">
            <a:extLst>
              <a:ext uri="{FF2B5EF4-FFF2-40B4-BE49-F238E27FC236}">
                <a16:creationId xmlns:a16="http://schemas.microsoft.com/office/drawing/2014/main" id="{4B6CACBA-D701-4D8E-AF5D-CDF0D65126E3}"/>
              </a:ext>
            </a:extLst>
          </p:cNvPr>
          <p:cNvSpPr txBox="1"/>
          <p:nvPr/>
        </p:nvSpPr>
        <p:spPr>
          <a:xfrm>
            <a:off x="962870" y="1194581"/>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在重建过程中加入更多的面部特征</a:t>
            </a:r>
          </a:p>
        </p:txBody>
      </p:sp>
      <p:sp>
        <p:nvSpPr>
          <p:cNvPr id="7" name="文本框 1">
            <a:extLst>
              <a:ext uri="{FF2B5EF4-FFF2-40B4-BE49-F238E27FC236}">
                <a16:creationId xmlns:a16="http://schemas.microsoft.com/office/drawing/2014/main" id="{370F0F37-D651-40CD-A6E4-C143D1AE794F}"/>
              </a:ext>
            </a:extLst>
          </p:cNvPr>
          <p:cNvSpPr txBox="1"/>
          <p:nvPr/>
        </p:nvSpPr>
        <p:spPr>
          <a:xfrm>
            <a:off x="962870" y="182725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提供准确的面部表情识别方法</a:t>
            </a:r>
          </a:p>
        </p:txBody>
      </p:sp>
    </p:spTree>
    <p:extLst>
      <p:ext uri="{BB962C8B-B14F-4D97-AF65-F5344CB8AC3E}">
        <p14:creationId xmlns:p14="http://schemas.microsoft.com/office/powerpoint/2010/main" val="8720861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5" name="文本框 1">
            <a:extLst>
              <a:ext uri="{FF2B5EF4-FFF2-40B4-BE49-F238E27FC236}">
                <a16:creationId xmlns:a16="http://schemas.microsoft.com/office/drawing/2014/main" id="{115997E0-7073-4B1D-A747-E8906B103FF8}"/>
              </a:ext>
            </a:extLst>
          </p:cNvPr>
          <p:cNvSpPr txBox="1"/>
          <p:nvPr/>
        </p:nvSpPr>
        <p:spPr>
          <a:xfrm>
            <a:off x="3740277" y="2255036"/>
            <a:ext cx="9355772" cy="17148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9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FINISH</a:t>
            </a:r>
            <a:endParaRPr lang="zh-CN" altLang="en-US" sz="9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803821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7" name="文本框 1">
            <a:extLst>
              <a:ext uri="{FF2B5EF4-FFF2-40B4-BE49-F238E27FC236}">
                <a16:creationId xmlns:a16="http://schemas.microsoft.com/office/drawing/2014/main" id="{031BAEDD-6446-44D8-B268-AFBB141F2D12}"/>
              </a:ext>
            </a:extLst>
          </p:cNvPr>
          <p:cNvSpPr txBox="1"/>
          <p:nvPr/>
        </p:nvSpPr>
        <p:spPr>
          <a:xfrm>
            <a:off x="1152198" y="1014064"/>
            <a:ext cx="9355772" cy="8735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可用的数据集：</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Cohn-</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kanade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mmi</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JAFFE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Belfast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自然情感数据集、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AFEA</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87A6E9CF-C0CD-46CC-A0D4-9A9DDB35994D}"/>
              </a:ext>
            </a:extLst>
          </p:cNvPr>
          <p:cNvPicPr>
            <a:picLocks noChangeAspect="1"/>
          </p:cNvPicPr>
          <p:nvPr/>
        </p:nvPicPr>
        <p:blipFill>
          <a:blip r:embed="rId2"/>
          <a:stretch>
            <a:fillRect/>
          </a:stretch>
        </p:blipFill>
        <p:spPr>
          <a:xfrm>
            <a:off x="2250726" y="2340079"/>
            <a:ext cx="6836266" cy="3378957"/>
          </a:xfrm>
          <a:prstGeom prst="rect">
            <a:avLst/>
          </a:prstGeom>
        </p:spPr>
      </p:pic>
    </p:spTree>
    <p:extLst>
      <p:ext uri="{BB962C8B-B14F-4D97-AF65-F5344CB8AC3E}">
        <p14:creationId xmlns:p14="http://schemas.microsoft.com/office/powerpoint/2010/main" val="27381714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4" name="图片 3">
            <a:extLst>
              <a:ext uri="{FF2B5EF4-FFF2-40B4-BE49-F238E27FC236}">
                <a16:creationId xmlns:a16="http://schemas.microsoft.com/office/drawing/2014/main" id="{FB4FB603-9BDD-43E0-A2F8-3695D8B765E4}"/>
              </a:ext>
            </a:extLst>
          </p:cNvPr>
          <p:cNvPicPr>
            <a:picLocks noChangeAspect="1"/>
          </p:cNvPicPr>
          <p:nvPr/>
        </p:nvPicPr>
        <p:blipFill>
          <a:blip r:embed="rId2"/>
          <a:stretch>
            <a:fillRect/>
          </a:stretch>
        </p:blipFill>
        <p:spPr>
          <a:xfrm>
            <a:off x="2588079" y="1500651"/>
            <a:ext cx="6839809" cy="4069969"/>
          </a:xfrm>
          <a:prstGeom prst="rect">
            <a:avLst/>
          </a:prstGeom>
        </p:spPr>
      </p:pic>
    </p:spTree>
    <p:extLst>
      <p:ext uri="{BB962C8B-B14F-4D97-AF65-F5344CB8AC3E}">
        <p14:creationId xmlns:p14="http://schemas.microsoft.com/office/powerpoint/2010/main" val="25966537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1488</TotalTime>
  <Words>1487</Words>
  <Application>Microsoft Office PowerPoint</Application>
  <PresentationFormat>宽屏</PresentationFormat>
  <Paragraphs>131</Paragraphs>
  <Slides>25</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宇菲</dc:creator>
  <cp:lastModifiedBy>8299</cp:lastModifiedBy>
  <cp:revision>588</cp:revision>
  <dcterms:created xsi:type="dcterms:W3CDTF">2021-10-13T01:12:56Z</dcterms:created>
  <dcterms:modified xsi:type="dcterms:W3CDTF">2021-11-24T03:35:30Z</dcterms:modified>
</cp:coreProperties>
</file>