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00" r:id="rId3"/>
    <p:sldId id="340" r:id="rId4"/>
    <p:sldId id="330" r:id="rId5"/>
    <p:sldId id="332" r:id="rId6"/>
    <p:sldId id="338" r:id="rId7"/>
    <p:sldId id="341" r:id="rId8"/>
    <p:sldId id="342" r:id="rId9"/>
    <p:sldId id="343" r:id="rId10"/>
    <p:sldId id="344" r:id="rId11"/>
    <p:sldId id="321" r:id="rId12"/>
    <p:sldId id="345" r:id="rId13"/>
    <p:sldId id="339" r:id="rId14"/>
    <p:sldId id="331" r:id="rId15"/>
    <p:sldId id="336" r:id="rId16"/>
    <p:sldId id="337" r:id="rId17"/>
    <p:sldId id="335" r:id="rId18"/>
    <p:sldId id="316" r:id="rId19"/>
    <p:sldId id="329" r:id="rId20"/>
    <p:sldId id="293" r:id="rId21"/>
    <p:sldId id="298" r:id="rId22"/>
    <p:sldId id="292" r:id="rId23"/>
    <p:sldId id="301" r:id="rId24"/>
    <p:sldId id="305" r:id="rId25"/>
    <p:sldId id="306" r:id="rId26"/>
    <p:sldId id="307" r:id="rId27"/>
    <p:sldId id="308" r:id="rId28"/>
    <p:sldId id="310" r:id="rId29"/>
    <p:sldId id="311" r:id="rId30"/>
    <p:sldId id="309" r:id="rId31"/>
    <p:sldId id="312" r:id="rId32"/>
    <p:sldId id="313" r:id="rId33"/>
    <p:sldId id="31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1" d="100"/>
          <a:sy n="81" d="100"/>
        </p:scale>
        <p:origin x="96"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3</a:t>
            </a:fld>
            <a:endParaRPr lang="zh-CN" altLang="en-US"/>
          </a:p>
        </p:txBody>
      </p:sp>
    </p:spTree>
    <p:extLst>
      <p:ext uri="{BB962C8B-B14F-4D97-AF65-F5344CB8AC3E}">
        <p14:creationId xmlns:p14="http://schemas.microsoft.com/office/powerpoint/2010/main" val="160176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4</a:t>
            </a:fld>
            <a:endParaRPr lang="zh-CN" altLang="en-US"/>
          </a:p>
        </p:txBody>
      </p:sp>
    </p:spTree>
    <p:extLst>
      <p:ext uri="{BB962C8B-B14F-4D97-AF65-F5344CB8AC3E}">
        <p14:creationId xmlns:p14="http://schemas.microsoft.com/office/powerpoint/2010/main" val="209843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31</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5.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801426" y="2849719"/>
            <a:ext cx="4732084"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视觉深度</a:t>
            </a:r>
            <a:r>
              <a:rPr kumimoji="0" lang="en-US" altLang="zh-CN"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MLP</a:t>
            </a:r>
            <a:endPar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MLP</a:t>
            </a:r>
            <a:r>
              <a:rPr lang="zh-CN" altLang="en-US" sz="2800" b="1" dirty="0">
                <a:latin typeface="微软雅黑" panose="020B0503020204020204" pitchFamily="34" charset="-122"/>
              </a:rPr>
              <a:t>变体</a:t>
            </a:r>
            <a:r>
              <a:rPr lang="en-US" altLang="zh-CN" sz="2800" b="1" dirty="0">
                <a:latin typeface="微软雅黑" panose="020B0503020204020204" pitchFamily="34" charset="-122"/>
              </a:rPr>
              <a:t>3</a:t>
            </a:r>
            <a:r>
              <a:rPr lang="zh-CN" altLang="en-US" sz="2800" b="1" dirty="0">
                <a:latin typeface="微软雅黑" panose="020B0503020204020204" pitchFamily="34" charset="-122"/>
              </a:rPr>
              <a:t>：空间 </a:t>
            </a:r>
            <a:r>
              <a:rPr lang="en-US" altLang="zh-CN" sz="2800" b="1" dirty="0">
                <a:latin typeface="微软雅黑" panose="020B0503020204020204" pitchFamily="34" charset="-122"/>
              </a:rPr>
              <a:t>+ </a:t>
            </a:r>
            <a:r>
              <a:rPr lang="zh-CN" altLang="en-US" sz="2800" b="1" dirty="0">
                <a:latin typeface="微软雅黑" panose="020B0503020204020204" pitchFamily="34" charset="-122"/>
              </a:rPr>
              <a:t>通道</a:t>
            </a:r>
          </a:p>
        </p:txBody>
      </p:sp>
      <p:sp>
        <p:nvSpPr>
          <p:cNvPr id="8" name="文本框 1">
            <a:extLst>
              <a:ext uri="{FF2B5EF4-FFF2-40B4-BE49-F238E27FC236}">
                <a16:creationId xmlns:a16="http://schemas.microsoft.com/office/drawing/2014/main" id="{B46F5F28-F2F6-4CD7-83F8-77518437B45B}"/>
              </a:ext>
            </a:extLst>
          </p:cNvPr>
          <p:cNvSpPr txBox="1"/>
          <p:nvPr/>
        </p:nvSpPr>
        <p:spPr>
          <a:xfrm>
            <a:off x="888049" y="1009557"/>
            <a:ext cx="339627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只提高了性能</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
            <a:extLst>
              <a:ext uri="{FF2B5EF4-FFF2-40B4-BE49-F238E27FC236}">
                <a16:creationId xmlns:a16="http://schemas.microsoft.com/office/drawing/2014/main" id="{B8C3CE41-542B-4638-AE20-9D193FF64FE9}"/>
              </a:ext>
            </a:extLst>
          </p:cNvPr>
          <p:cNvSpPr txBox="1"/>
          <p:nvPr/>
        </p:nvSpPr>
        <p:spPr>
          <a:xfrm>
            <a:off x="888049" y="1706186"/>
            <a:ext cx="9118980"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比较有意思的点：</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D339CC70-0F3E-4D52-A600-FA2C245B9227}"/>
              </a:ext>
            </a:extLst>
          </p:cNvPr>
          <p:cNvSpPr txBox="1"/>
          <p:nvPr/>
        </p:nvSpPr>
        <p:spPr>
          <a:xfrm>
            <a:off x="1751079" y="2814439"/>
            <a:ext cx="9118980"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发现当空间投影是线性的并于</a:t>
            </a:r>
            <a:r>
              <a:rPr lang="zh-CN" altLang="en-US" sz="2400" dirty="0">
                <a:solidFill>
                  <a:srgbClr val="FF0000"/>
                </a:solidFill>
                <a:latin typeface="微软雅黑" panose="020B0503020204020204" pitchFamily="34" charset="-122"/>
                <a:ea typeface="微软雅黑" panose="020B0503020204020204" pitchFamily="34" charset="-122"/>
              </a:rPr>
              <a:t>乘法门控</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相匹配时，效果很好</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619A91A9-20B7-4A26-9D1F-5ADDB25D3956}"/>
              </a:ext>
            </a:extLst>
          </p:cNvPr>
          <p:cNvSpPr txBox="1"/>
          <p:nvPr/>
        </p:nvSpPr>
        <p:spPr>
          <a:xfrm>
            <a:off x="1751079" y="2286335"/>
            <a:ext cx="6097712" cy="461665"/>
          </a:xfrm>
          <a:prstGeom prst="rect">
            <a:avLst/>
          </a:prstGeom>
          <a:noFill/>
        </p:spPr>
        <p:txBody>
          <a:bodyPr wrap="square">
            <a:spAutoFit/>
          </a:bodyPr>
          <a:lstStyle/>
          <a:p>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gMLP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中对几种符号混合体系进行了试验</a:t>
            </a:r>
          </a:p>
        </p:txBody>
      </p:sp>
      <p:sp>
        <p:nvSpPr>
          <p:cNvPr id="14" name="矩形 13">
            <a:extLst>
              <a:ext uri="{FF2B5EF4-FFF2-40B4-BE49-F238E27FC236}">
                <a16:creationId xmlns:a16="http://schemas.microsoft.com/office/drawing/2014/main" id="{7AC728CA-5218-49A9-AA1B-25E46E78FF50}"/>
              </a:ext>
            </a:extLst>
          </p:cNvPr>
          <p:cNvSpPr/>
          <p:nvPr/>
        </p:nvSpPr>
        <p:spPr>
          <a:xfrm>
            <a:off x="1751079" y="3511068"/>
            <a:ext cx="4134465" cy="523220"/>
          </a:xfrm>
          <a:prstGeom prst="rect">
            <a:avLst/>
          </a:prstGeom>
          <a:noFill/>
        </p:spPr>
        <p:txBody>
          <a:bodyPr wrap="none" lIns="91440" tIns="45720" rIns="91440" bIns="45720">
            <a:spAutoFit/>
          </a:bodyPr>
          <a:lstStyle/>
          <a:p>
            <a:pPr algn="ctr"/>
            <a:r>
              <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rPr>
              <a:t>可认为是一种初始化方法</a:t>
            </a:r>
          </a:p>
        </p:txBody>
      </p:sp>
    </p:spTree>
    <p:extLst>
      <p:ext uri="{BB962C8B-B14F-4D97-AF65-F5344CB8AC3E}">
        <p14:creationId xmlns:p14="http://schemas.microsoft.com/office/powerpoint/2010/main" val="8438042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0"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其他的一些结论</a:t>
            </a:r>
          </a:p>
        </p:txBody>
      </p:sp>
      <p:sp>
        <p:nvSpPr>
          <p:cNvPr id="4" name="文本框 1">
            <a:extLst>
              <a:ext uri="{FF2B5EF4-FFF2-40B4-BE49-F238E27FC236}">
                <a16:creationId xmlns:a16="http://schemas.microsoft.com/office/drawing/2014/main" id="{34B0E73D-74CE-490E-BD23-25179B539E6A}"/>
              </a:ext>
            </a:extLst>
          </p:cNvPr>
          <p:cNvSpPr txBox="1"/>
          <p:nvPr/>
        </p:nvSpPr>
        <p:spPr>
          <a:xfrm>
            <a:off x="888049" y="1009557"/>
            <a:ext cx="339627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的变体的堆叠方式：</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8E4253FC-4E4D-45CA-9049-CC6D61336325}"/>
              </a:ext>
            </a:extLst>
          </p:cNvPr>
          <p:cNvSpPr txBox="1"/>
          <p:nvPr/>
        </p:nvSpPr>
        <p:spPr>
          <a:xfrm>
            <a:off x="888049" y="1507514"/>
            <a:ext cx="339627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第一种：一阶段方式</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DAB9672-4FD4-4604-818F-E2E7BD8197FC}"/>
              </a:ext>
            </a:extLst>
          </p:cNvPr>
          <p:cNvPicPr>
            <a:picLocks noChangeAspect="1"/>
          </p:cNvPicPr>
          <p:nvPr/>
        </p:nvPicPr>
        <p:blipFill>
          <a:blip r:embed="rId2"/>
          <a:stretch>
            <a:fillRect/>
          </a:stretch>
        </p:blipFill>
        <p:spPr>
          <a:xfrm>
            <a:off x="6707194" y="1009557"/>
            <a:ext cx="4104101" cy="5148126"/>
          </a:xfrm>
          <a:prstGeom prst="rect">
            <a:avLst/>
          </a:prstGeom>
        </p:spPr>
      </p:pic>
      <p:sp>
        <p:nvSpPr>
          <p:cNvPr id="10" name="文本框 1">
            <a:extLst>
              <a:ext uri="{FF2B5EF4-FFF2-40B4-BE49-F238E27FC236}">
                <a16:creationId xmlns:a16="http://schemas.microsoft.com/office/drawing/2014/main" id="{2E92E2AC-C327-442B-BE2B-66A1B20BE6BE}"/>
              </a:ext>
            </a:extLst>
          </p:cNvPr>
          <p:cNvSpPr txBox="1"/>
          <p:nvPr/>
        </p:nvSpPr>
        <p:spPr>
          <a:xfrm>
            <a:off x="1380705" y="2005471"/>
            <a:ext cx="339627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计算量大</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对小目标任务影响大</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
            <a:extLst>
              <a:ext uri="{FF2B5EF4-FFF2-40B4-BE49-F238E27FC236}">
                <a16:creationId xmlns:a16="http://schemas.microsoft.com/office/drawing/2014/main" id="{E40E01C4-B051-426E-8C3A-ED92FDE611DC}"/>
              </a:ext>
            </a:extLst>
          </p:cNvPr>
          <p:cNvSpPr txBox="1"/>
          <p:nvPr/>
        </p:nvSpPr>
        <p:spPr>
          <a:xfrm>
            <a:off x="888049" y="3018545"/>
            <a:ext cx="339627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第二种：二阶段方式</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FD762750-BA70-414C-987A-48EA52765EA4}"/>
              </a:ext>
            </a:extLst>
          </p:cNvPr>
          <p:cNvSpPr txBox="1"/>
          <p:nvPr/>
        </p:nvSpPr>
        <p:spPr>
          <a:xfrm>
            <a:off x="1380705" y="3516502"/>
            <a:ext cx="339627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相较于一阶段有提升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F67FADF7-E6D1-466F-A72D-1DD5548780A7}"/>
              </a:ext>
            </a:extLst>
          </p:cNvPr>
          <p:cNvPicPr>
            <a:picLocks noChangeAspect="1"/>
          </p:cNvPicPr>
          <p:nvPr/>
        </p:nvPicPr>
        <p:blipFill>
          <a:blip r:embed="rId3"/>
          <a:stretch>
            <a:fillRect/>
          </a:stretch>
        </p:blipFill>
        <p:spPr>
          <a:xfrm>
            <a:off x="6820755" y="700317"/>
            <a:ext cx="4104101" cy="5209541"/>
          </a:xfrm>
          <a:prstGeom prst="rect">
            <a:avLst/>
          </a:prstGeom>
        </p:spPr>
      </p:pic>
      <p:sp>
        <p:nvSpPr>
          <p:cNvPr id="15" name="文本框 1">
            <a:extLst>
              <a:ext uri="{FF2B5EF4-FFF2-40B4-BE49-F238E27FC236}">
                <a16:creationId xmlns:a16="http://schemas.microsoft.com/office/drawing/2014/main" id="{9B1F0B96-A0B4-4933-A0F0-9ADB0D96C197}"/>
              </a:ext>
            </a:extLst>
          </p:cNvPr>
          <p:cNvSpPr txBox="1"/>
          <p:nvPr/>
        </p:nvSpPr>
        <p:spPr>
          <a:xfrm>
            <a:off x="888049" y="4086378"/>
            <a:ext cx="339627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第三种：金字塔结构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
            <a:extLst>
              <a:ext uri="{FF2B5EF4-FFF2-40B4-BE49-F238E27FC236}">
                <a16:creationId xmlns:a16="http://schemas.microsoft.com/office/drawing/2014/main" id="{6402596A-0E40-405B-B26F-C002FAF2CF01}"/>
              </a:ext>
            </a:extLst>
          </p:cNvPr>
          <p:cNvSpPr txBox="1"/>
          <p:nvPr/>
        </p:nvSpPr>
        <p:spPr>
          <a:xfrm>
            <a:off x="1380705" y="4584335"/>
            <a:ext cx="3602261"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对于多目标情况会更好</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（图像分割等）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73EFF568-9048-425A-A19A-5DB62AC8AAEC}"/>
              </a:ext>
            </a:extLst>
          </p:cNvPr>
          <p:cNvPicPr>
            <a:picLocks noChangeAspect="1"/>
          </p:cNvPicPr>
          <p:nvPr/>
        </p:nvPicPr>
        <p:blipFill>
          <a:blip r:embed="rId4"/>
          <a:stretch>
            <a:fillRect/>
          </a:stretch>
        </p:blipFill>
        <p:spPr>
          <a:xfrm>
            <a:off x="6934316" y="540427"/>
            <a:ext cx="4104101" cy="5529319"/>
          </a:xfrm>
          <a:prstGeom prst="rect">
            <a:avLst/>
          </a:prstGeom>
        </p:spPr>
      </p:pic>
    </p:spTree>
    <p:extLst>
      <p:ext uri="{BB962C8B-B14F-4D97-AF65-F5344CB8AC3E}">
        <p14:creationId xmlns:p14="http://schemas.microsoft.com/office/powerpoint/2010/main" val="13977537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P spid="10"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其他的一些结论</a:t>
            </a:r>
          </a:p>
        </p:txBody>
      </p:sp>
      <p:sp>
        <p:nvSpPr>
          <p:cNvPr id="4" name="文本框 1">
            <a:extLst>
              <a:ext uri="{FF2B5EF4-FFF2-40B4-BE49-F238E27FC236}">
                <a16:creationId xmlns:a16="http://schemas.microsoft.com/office/drawing/2014/main" id="{34B0E73D-74CE-490E-BD23-25179B539E6A}"/>
              </a:ext>
            </a:extLst>
          </p:cNvPr>
          <p:cNvSpPr txBox="1"/>
          <p:nvPr/>
        </p:nvSpPr>
        <p:spPr>
          <a:xfrm>
            <a:off x="888049" y="1009557"/>
            <a:ext cx="9375834"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ViT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是最健壮的结构，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最差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
            <a:extLst>
              <a:ext uri="{FF2B5EF4-FFF2-40B4-BE49-F238E27FC236}">
                <a16:creationId xmlns:a16="http://schemas.microsoft.com/office/drawing/2014/main" id="{76C6606C-9745-46AF-AB6C-7AC48D9150D8}"/>
              </a:ext>
            </a:extLst>
          </p:cNvPr>
          <p:cNvSpPr txBox="1"/>
          <p:nvPr/>
        </p:nvSpPr>
        <p:spPr>
          <a:xfrm>
            <a:off x="888049" y="1614020"/>
            <a:ext cx="9375834"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a:t>
            </a:r>
            <a:r>
              <a:rPr lang="zh-CN" altLang="en-US" sz="2400" dirty="0">
                <a:solidFill>
                  <a:srgbClr val="FF0000"/>
                </a:solidFill>
                <a:latin typeface="微软雅黑" panose="020B0503020204020204" pitchFamily="34" charset="-122"/>
                <a:ea typeface="微软雅黑" panose="020B0503020204020204" pitchFamily="34" charset="-122"/>
              </a:rPr>
              <a:t>分辨率敏感</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的问题无法解决</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30F88B25-ED0F-48F2-993A-6B9CD3EED6A1}"/>
              </a:ext>
            </a:extLst>
          </p:cNvPr>
          <p:cNvSpPr txBox="1"/>
          <p:nvPr/>
        </p:nvSpPr>
        <p:spPr>
          <a:xfrm>
            <a:off x="888049" y="2218483"/>
            <a:ext cx="9375834"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以目前的算力，还不能将纯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用于下游任务</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
            <a:extLst>
              <a:ext uri="{FF2B5EF4-FFF2-40B4-BE49-F238E27FC236}">
                <a16:creationId xmlns:a16="http://schemas.microsoft.com/office/drawing/2014/main" id="{7D443A6E-D79C-49C7-AF8D-6B1EF81AEFCF}"/>
              </a:ext>
            </a:extLst>
          </p:cNvPr>
          <p:cNvSpPr txBox="1"/>
          <p:nvPr/>
        </p:nvSpPr>
        <p:spPr>
          <a:xfrm>
            <a:off x="888049" y="2822946"/>
            <a:ext cx="9375834"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现有的千万级数据集对于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来说，</a:t>
            </a:r>
            <a:r>
              <a:rPr lang="zh-CN" altLang="en-US" sz="2400" dirty="0">
                <a:solidFill>
                  <a:srgbClr val="FF0000"/>
                </a:solidFill>
                <a:latin typeface="微软雅黑" panose="020B0503020204020204" pitchFamily="34" charset="-122"/>
                <a:ea typeface="微软雅黑" panose="020B0503020204020204" pitchFamily="34" charset="-122"/>
              </a:rPr>
              <a:t>数据量太小</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65890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17"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未来的方向</a:t>
            </a:r>
          </a:p>
        </p:txBody>
      </p:sp>
      <p:sp>
        <p:nvSpPr>
          <p:cNvPr id="4" name="文本框 1">
            <a:extLst>
              <a:ext uri="{FF2B5EF4-FFF2-40B4-BE49-F238E27FC236}">
                <a16:creationId xmlns:a16="http://schemas.microsoft.com/office/drawing/2014/main" id="{61C87B7B-4601-4CA0-A93F-B6A81C33FF87}"/>
              </a:ext>
            </a:extLst>
          </p:cNvPr>
          <p:cNvSpPr txBox="1"/>
          <p:nvPr/>
        </p:nvSpPr>
        <p:spPr>
          <a:xfrm>
            <a:off x="829096" y="1011356"/>
            <a:ext cx="10801351"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视觉定制设计：</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需要进一步的</a:t>
            </a:r>
            <a:r>
              <a:rPr lang="zh-CN" altLang="en-US" sz="2400" dirty="0">
                <a:solidFill>
                  <a:srgbClr val="FF0000"/>
                </a:solidFill>
                <a:latin typeface="微软雅黑" panose="020B0503020204020204" pitchFamily="34" charset="-122"/>
                <a:ea typeface="微软雅黑" panose="020B0503020204020204" pitchFamily="34" charset="-122"/>
              </a:rPr>
              <a:t>直觉</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来使</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更有效地应用于视觉输入（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804516AC-79A9-49CB-8B2F-8E7DA63B680D}"/>
              </a:ext>
            </a:extLst>
          </p:cNvPr>
          <p:cNvSpPr txBox="1"/>
          <p:nvPr/>
        </p:nvSpPr>
        <p:spPr>
          <a:xfrm>
            <a:off x="829095" y="1655713"/>
            <a:ext cx="10801351"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硬件效率设计：</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sz="2400" dirty="0">
                <a:solidFill>
                  <a:srgbClr val="FF0000"/>
                </a:solidFill>
                <a:latin typeface="微软雅黑" panose="020B0503020204020204" pitchFamily="34" charset="-122"/>
                <a:ea typeface="微软雅黑" panose="020B0503020204020204" pitchFamily="34" charset="-122"/>
              </a:rPr>
              <a:t>低精度</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下如何训练和推理（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fp16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），如何用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NAS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设计更高效、轻量的模型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
            <a:extLst>
              <a:ext uri="{FF2B5EF4-FFF2-40B4-BE49-F238E27FC236}">
                <a16:creationId xmlns:a16="http://schemas.microsoft.com/office/drawing/2014/main" id="{C82E2D83-6DF7-4F59-9DE7-C735FF1401A3}"/>
              </a:ext>
            </a:extLst>
          </p:cNvPr>
          <p:cNvSpPr txBox="1"/>
          <p:nvPr/>
        </p:nvSpPr>
        <p:spPr>
          <a:xfrm>
            <a:off x="829094" y="2743268"/>
            <a:ext cx="10801351"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MLP</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专用优化器：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的最优解很难找，需要</a:t>
            </a:r>
            <a:r>
              <a:rPr lang="zh-CN" altLang="en-US" sz="2400" dirty="0">
                <a:solidFill>
                  <a:srgbClr val="FF0000"/>
                </a:solidFill>
                <a:latin typeface="微软雅黑" panose="020B0503020204020204" pitchFamily="34" charset="-122"/>
                <a:ea typeface="微软雅黑" panose="020B0503020204020204" pitchFamily="34" charset="-122"/>
              </a:rPr>
              <a:t>专用的优化器</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3118AD03-61AA-47CA-9F85-2C16EB873666}"/>
              </a:ext>
            </a:extLst>
          </p:cNvPr>
          <p:cNvSpPr txBox="1"/>
          <p:nvPr/>
        </p:nvSpPr>
        <p:spPr>
          <a:xfrm>
            <a:off x="829094" y="3387625"/>
            <a:ext cx="10801351"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可解释性</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
            <a:extLst>
              <a:ext uri="{FF2B5EF4-FFF2-40B4-BE49-F238E27FC236}">
                <a16:creationId xmlns:a16="http://schemas.microsoft.com/office/drawing/2014/main" id="{26EE5775-2C55-4D0D-8D3D-A4190FE3996B}"/>
              </a:ext>
            </a:extLst>
          </p:cNvPr>
          <p:cNvSpPr txBox="1"/>
          <p:nvPr/>
        </p:nvSpPr>
        <p:spPr>
          <a:xfrm>
            <a:off x="829094" y="4031294"/>
            <a:ext cx="10801351"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自监督学习方法：</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由于数据量不够，需要自监督</a:t>
            </a:r>
            <a:r>
              <a:rPr lang="zh-CN" altLang="en-US" sz="2400" dirty="0">
                <a:solidFill>
                  <a:srgbClr val="FF0000"/>
                </a:solidFill>
                <a:latin typeface="微软雅黑" panose="020B0503020204020204" pitchFamily="34" charset="-122"/>
                <a:ea typeface="微软雅黑" panose="020B0503020204020204" pitchFamily="34" charset="-122"/>
              </a:rPr>
              <a:t>预习</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（能否得知多大的数据需要多少的参数可以得到最优的结果）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2684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115997E0-7073-4B1D-A747-E8906B103FF8}"/>
              </a:ext>
            </a:extLst>
          </p:cNvPr>
          <p:cNvSpPr txBox="1"/>
          <p:nvPr/>
        </p:nvSpPr>
        <p:spPr>
          <a:xfrm>
            <a:off x="3740277" y="2255036"/>
            <a:ext cx="9355772" cy="17148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9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FINISH</a:t>
            </a:r>
            <a:endParaRPr lang="zh-CN" altLang="en-US" sz="9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803821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7" name="文本框 1">
            <a:extLst>
              <a:ext uri="{FF2B5EF4-FFF2-40B4-BE49-F238E27FC236}">
                <a16:creationId xmlns:a16="http://schemas.microsoft.com/office/drawing/2014/main" id="{031BAEDD-6446-44D8-B268-AFBB141F2D12}"/>
              </a:ext>
            </a:extLst>
          </p:cNvPr>
          <p:cNvSpPr txBox="1"/>
          <p:nvPr/>
        </p:nvSpPr>
        <p:spPr>
          <a:xfrm>
            <a:off x="1152198" y="1014064"/>
            <a:ext cx="9355772" cy="8735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可用的数据集：</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Cohn-</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kanade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mmi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JAFFE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Belfast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自然情感数据集、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AFEA</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87A6E9CF-C0CD-46CC-A0D4-9A9DDB35994D}"/>
              </a:ext>
            </a:extLst>
          </p:cNvPr>
          <p:cNvPicPr>
            <a:picLocks noChangeAspect="1"/>
          </p:cNvPicPr>
          <p:nvPr/>
        </p:nvPicPr>
        <p:blipFill>
          <a:blip r:embed="rId2"/>
          <a:stretch>
            <a:fillRect/>
          </a:stretch>
        </p:blipFill>
        <p:spPr>
          <a:xfrm>
            <a:off x="2250726" y="2340079"/>
            <a:ext cx="6836266" cy="3378957"/>
          </a:xfrm>
          <a:prstGeom prst="rect">
            <a:avLst/>
          </a:prstGeom>
        </p:spPr>
      </p:pic>
    </p:spTree>
    <p:extLst>
      <p:ext uri="{BB962C8B-B14F-4D97-AF65-F5344CB8AC3E}">
        <p14:creationId xmlns:p14="http://schemas.microsoft.com/office/powerpoint/2010/main" val="2738171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提出的解决方法</a:t>
            </a:r>
          </a:p>
        </p:txBody>
      </p:sp>
      <p:sp>
        <p:nvSpPr>
          <p:cNvPr id="6" name="文本框 1">
            <a:hlinkClick r:id="rId2" action="ppaction://hlinksldjump"/>
            <a:extLst>
              <a:ext uri="{FF2B5EF4-FFF2-40B4-BE49-F238E27FC236}">
                <a16:creationId xmlns:a16="http://schemas.microsoft.com/office/drawing/2014/main" id="{3D97C6A3-50B4-4CA9-A967-459D35E54FF3}"/>
              </a:ext>
            </a:extLst>
          </p:cNvPr>
          <p:cNvSpPr txBox="1"/>
          <p:nvPr/>
        </p:nvSpPr>
        <p:spPr>
          <a:xfrm>
            <a:off x="829095" y="2358394"/>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将要识别的人脸特征模型构建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Kendall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形状空间，与</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Faceware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-house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中的人脸模型进行</a:t>
            </a:r>
            <a:r>
              <a:rPr lang="zh-CN" altLang="en-US" sz="2400" dirty="0">
                <a:solidFill>
                  <a:srgbClr val="FF0000"/>
                </a:solidFill>
                <a:latin typeface="微软雅黑" panose="020B0503020204020204" pitchFamily="34" charset="-122"/>
                <a:ea typeface="微软雅黑" panose="020B0503020204020204" pitchFamily="34" charset="-122"/>
              </a:rPr>
              <a:t>比对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，找到最接近的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hlinkClick r:id="rId2" action="ppaction://hlinksldjump"/>
            <a:extLst>
              <a:ext uri="{FF2B5EF4-FFF2-40B4-BE49-F238E27FC236}">
                <a16:creationId xmlns:a16="http://schemas.microsoft.com/office/drawing/2014/main" id="{277FBB06-6C10-43ED-BDCA-DE1DC87F98DE}"/>
              </a:ext>
            </a:extLst>
          </p:cNvPr>
          <p:cNvSpPr txBox="1"/>
          <p:nvPr/>
        </p:nvSpPr>
        <p:spPr>
          <a:xfrm>
            <a:off x="1316112" y="236871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Kendall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形状空间：对形状的</a:t>
            </a:r>
            <a:r>
              <a:rPr lang="zh-CN" altLang="en-US" sz="2400" dirty="0">
                <a:solidFill>
                  <a:srgbClr val="FF0000"/>
                </a:solidFill>
                <a:latin typeface="微软雅黑" panose="020B0503020204020204" pitchFamily="34" charset="-122"/>
                <a:ea typeface="微软雅黑" panose="020B0503020204020204" pitchFamily="34" charset="-122"/>
              </a:rPr>
              <a:t>数学描述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，可以</a:t>
            </a:r>
            <a:r>
              <a:rPr lang="zh-CN" altLang="en-US" sz="2400" dirty="0">
                <a:solidFill>
                  <a:srgbClr val="FF0000"/>
                </a:solidFill>
                <a:latin typeface="微软雅黑" panose="020B0503020204020204" pitchFamily="34" charset="-122"/>
                <a:ea typeface="微软雅黑" panose="020B0503020204020204" pitchFamily="34" charset="-122"/>
              </a:rPr>
              <a:t>消除对称变换</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带来的影响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
            <a:hlinkClick r:id="rId2" action="ppaction://hlinksldjump"/>
            <a:extLst>
              <a:ext uri="{FF2B5EF4-FFF2-40B4-BE49-F238E27FC236}">
                <a16:creationId xmlns:a16="http://schemas.microsoft.com/office/drawing/2014/main" id="{F07C51C9-7A0E-4BC1-8F46-F9D189B9D12B}"/>
              </a:ext>
            </a:extLst>
          </p:cNvPr>
          <p:cNvSpPr txBox="1"/>
          <p:nvPr/>
        </p:nvSpPr>
        <p:spPr>
          <a:xfrm>
            <a:off x="829096" y="122028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从面部图像中提取面部特征点，建立二维模型</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7" name="文本框 1">
            <a:hlinkClick r:id="rId2" action="ppaction://hlinksldjump"/>
            <a:extLst>
              <a:ext uri="{FF2B5EF4-FFF2-40B4-BE49-F238E27FC236}">
                <a16:creationId xmlns:a16="http://schemas.microsoft.com/office/drawing/2014/main" id="{40B67E6B-1768-478B-9FF0-6CE342CF1E50}"/>
              </a:ext>
            </a:extLst>
          </p:cNvPr>
          <p:cNvSpPr txBox="1"/>
          <p:nvPr/>
        </p:nvSpPr>
        <p:spPr>
          <a:xfrm>
            <a:off x="829097" y="181285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Faceware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-house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中不同姿态下二维面部特征模型构建</a:t>
            </a:r>
            <a:r>
              <a:rPr lang="en-US" altLang="zh-CN" sz="2400" dirty="0">
                <a:solidFill>
                  <a:srgbClr val="FF0000"/>
                </a:solidFill>
                <a:latin typeface="微软雅黑" panose="020B0503020204020204" pitchFamily="34" charset="-122"/>
                <a:ea typeface="微软雅黑" panose="020B0503020204020204" pitchFamily="34" charset="-122"/>
              </a:rPr>
              <a:t>Kendall</a:t>
            </a:r>
            <a:r>
              <a:rPr lang="zh-CN" altLang="en-US" sz="2400" dirty="0">
                <a:solidFill>
                  <a:srgbClr val="FF0000"/>
                </a:solidFill>
                <a:latin typeface="微软雅黑" panose="020B0503020204020204" pitchFamily="34" charset="-122"/>
                <a:ea typeface="微软雅黑" panose="020B0503020204020204" pitchFamily="34" charset="-122"/>
              </a:rPr>
              <a:t>形状空间</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8" name="文本框 1">
            <a:hlinkClick r:id="rId2" action="ppaction://hlinksldjump"/>
            <a:extLst>
              <a:ext uri="{FF2B5EF4-FFF2-40B4-BE49-F238E27FC236}">
                <a16:creationId xmlns:a16="http://schemas.microsoft.com/office/drawing/2014/main" id="{F6934212-1D86-4AAE-8248-BD1349FD0C1B}"/>
              </a:ext>
            </a:extLst>
          </p:cNvPr>
          <p:cNvSpPr txBox="1"/>
          <p:nvPr/>
        </p:nvSpPr>
        <p:spPr>
          <a:xfrm>
            <a:off x="1316111" y="2888772"/>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利用该理论，可以将人脸特征点作为离散点集进行比较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hlinkClick r:id="rId2" action="ppaction://hlinksldjump"/>
            <a:extLst>
              <a:ext uri="{FF2B5EF4-FFF2-40B4-BE49-F238E27FC236}">
                <a16:creationId xmlns:a16="http://schemas.microsoft.com/office/drawing/2014/main" id="{A4136010-A507-43E5-BE54-C46E8BEDF79D}"/>
              </a:ext>
            </a:extLst>
          </p:cNvPr>
          <p:cNvSpPr txBox="1"/>
          <p:nvPr/>
        </p:nvSpPr>
        <p:spPr>
          <a:xfrm>
            <a:off x="829094" y="330947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找到对应的三维数据，根据输入的人脸特征，进行微调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B32348A2-FC13-426F-8C7B-22398B19AEED}"/>
              </a:ext>
            </a:extLst>
          </p:cNvPr>
          <p:cNvPicPr>
            <a:picLocks noChangeAspect="1"/>
          </p:cNvPicPr>
          <p:nvPr/>
        </p:nvPicPr>
        <p:blipFill>
          <a:blip r:embed="rId3"/>
          <a:stretch>
            <a:fillRect/>
          </a:stretch>
        </p:blipFill>
        <p:spPr>
          <a:xfrm>
            <a:off x="314600" y="3970253"/>
            <a:ext cx="3466667" cy="2266667"/>
          </a:xfrm>
          <a:prstGeom prst="rect">
            <a:avLst/>
          </a:prstGeom>
        </p:spPr>
      </p:pic>
      <p:pic>
        <p:nvPicPr>
          <p:cNvPr id="16" name="图片 15">
            <a:extLst>
              <a:ext uri="{FF2B5EF4-FFF2-40B4-BE49-F238E27FC236}">
                <a16:creationId xmlns:a16="http://schemas.microsoft.com/office/drawing/2014/main" id="{82E3DCF3-CA88-43CC-9A93-4D301EDA281F}"/>
              </a:ext>
            </a:extLst>
          </p:cNvPr>
          <p:cNvPicPr>
            <a:picLocks noChangeAspect="1"/>
          </p:cNvPicPr>
          <p:nvPr/>
        </p:nvPicPr>
        <p:blipFill>
          <a:blip r:embed="rId4"/>
          <a:stretch>
            <a:fillRect/>
          </a:stretch>
        </p:blipFill>
        <p:spPr>
          <a:xfrm>
            <a:off x="3781267" y="3934699"/>
            <a:ext cx="5600000" cy="2285714"/>
          </a:xfrm>
          <a:prstGeom prst="rect">
            <a:avLst/>
          </a:prstGeom>
        </p:spPr>
      </p:pic>
      <p:pic>
        <p:nvPicPr>
          <p:cNvPr id="18" name="图片 17">
            <a:extLst>
              <a:ext uri="{FF2B5EF4-FFF2-40B4-BE49-F238E27FC236}">
                <a16:creationId xmlns:a16="http://schemas.microsoft.com/office/drawing/2014/main" id="{07A1B054-B566-4426-B03C-508186CAD390}"/>
              </a:ext>
            </a:extLst>
          </p:cNvPr>
          <p:cNvPicPr>
            <a:picLocks noChangeAspect="1"/>
          </p:cNvPicPr>
          <p:nvPr/>
        </p:nvPicPr>
        <p:blipFill>
          <a:blip r:embed="rId5"/>
          <a:stretch>
            <a:fillRect/>
          </a:stretch>
        </p:blipFill>
        <p:spPr>
          <a:xfrm>
            <a:off x="9381267" y="3970253"/>
            <a:ext cx="2228571" cy="2495238"/>
          </a:xfrm>
          <a:prstGeom prst="rect">
            <a:avLst/>
          </a:prstGeom>
        </p:spPr>
      </p:pic>
    </p:spTree>
    <p:extLst>
      <p:ext uri="{BB962C8B-B14F-4D97-AF65-F5344CB8AC3E}">
        <p14:creationId xmlns:p14="http://schemas.microsoft.com/office/powerpoint/2010/main" val="15434399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up)">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9" grpId="0"/>
      <p:bldP spid="9" grpId="1"/>
      <p:bldP spid="10" grpId="0"/>
      <p:bldP spid="7" grpId="0"/>
      <p:bldP spid="8" grpId="0"/>
      <p:bldP spid="8" grpId="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4" name="图片 3">
            <a:extLst>
              <a:ext uri="{FF2B5EF4-FFF2-40B4-BE49-F238E27FC236}">
                <a16:creationId xmlns:a16="http://schemas.microsoft.com/office/drawing/2014/main" id="{FB4FB603-9BDD-43E0-A2F8-3695D8B765E4}"/>
              </a:ext>
            </a:extLst>
          </p:cNvPr>
          <p:cNvPicPr>
            <a:picLocks noChangeAspect="1"/>
          </p:cNvPicPr>
          <p:nvPr/>
        </p:nvPicPr>
        <p:blipFill>
          <a:blip r:embed="rId2"/>
          <a:stretch>
            <a:fillRect/>
          </a:stretch>
        </p:blipFill>
        <p:spPr>
          <a:xfrm>
            <a:off x="2588079" y="1500651"/>
            <a:ext cx="6839809" cy="4069969"/>
          </a:xfrm>
          <a:prstGeom prst="rect">
            <a:avLst/>
          </a:prstGeom>
        </p:spPr>
      </p:pic>
    </p:spTree>
    <p:extLst>
      <p:ext uri="{BB962C8B-B14F-4D97-AF65-F5344CB8AC3E}">
        <p14:creationId xmlns:p14="http://schemas.microsoft.com/office/powerpoint/2010/main" val="25966537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27254364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未来的方向</a:t>
            </a:r>
          </a:p>
        </p:txBody>
      </p:sp>
      <p:sp>
        <p:nvSpPr>
          <p:cNvPr id="13" name="文本框 1">
            <a:extLst>
              <a:ext uri="{FF2B5EF4-FFF2-40B4-BE49-F238E27FC236}">
                <a16:creationId xmlns:a16="http://schemas.microsoft.com/office/drawing/2014/main" id="{2F950E5E-3FB6-4F18-9387-D01BB3BA5B29}"/>
              </a:ext>
            </a:extLst>
          </p:cNvPr>
          <p:cNvSpPr txBox="1"/>
          <p:nvPr/>
        </p:nvSpPr>
        <p:spPr>
          <a:xfrm>
            <a:off x="962870" y="119458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目前识别需要使用到平静状态下的人脸模型，需要解决</a:t>
            </a:r>
            <a:r>
              <a:rPr lang="zh-CN" altLang="en-US" sz="2400" dirty="0">
                <a:solidFill>
                  <a:srgbClr val="FF0000"/>
                </a:solidFill>
                <a:latin typeface="微软雅黑" panose="020B0503020204020204" pitchFamily="34" charset="-122"/>
                <a:ea typeface="微软雅黑" panose="020B0503020204020204" pitchFamily="34" charset="-122"/>
              </a:rPr>
              <a:t>获取平静状态下模型</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的问题</a:t>
            </a:r>
          </a:p>
        </p:txBody>
      </p:sp>
      <p:sp>
        <p:nvSpPr>
          <p:cNvPr id="16" name="文本框 1">
            <a:extLst>
              <a:ext uri="{FF2B5EF4-FFF2-40B4-BE49-F238E27FC236}">
                <a16:creationId xmlns:a16="http://schemas.microsoft.com/office/drawing/2014/main" id="{45932C47-DF06-43C6-8325-EE646E5D2B0B}"/>
              </a:ext>
            </a:extLst>
          </p:cNvPr>
          <p:cNvSpPr txBox="1"/>
          <p:nvPr/>
        </p:nvSpPr>
        <p:spPr>
          <a:xfrm>
            <a:off x="962870" y="2310777"/>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目前想到的解决方案：</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根据提取到的特征点</a:t>
            </a:r>
            <a:r>
              <a:rPr lang="zh-CN" altLang="en-US" sz="2400" dirty="0">
                <a:solidFill>
                  <a:srgbClr val="FF0000"/>
                </a:solidFill>
                <a:latin typeface="微软雅黑" panose="020B0503020204020204" pitchFamily="34" charset="-122"/>
                <a:ea typeface="微软雅黑" panose="020B0503020204020204" pitchFamily="34" charset="-122"/>
              </a:rPr>
              <a:t>生成</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平静状态下的人脸模型</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缺点：生成本身存在误差，要想达到高识别率可能比较困难</a:t>
            </a:r>
          </a:p>
        </p:txBody>
      </p:sp>
    </p:spTree>
    <p:extLst>
      <p:ext uri="{BB962C8B-B14F-4D97-AF65-F5344CB8AC3E}">
        <p14:creationId xmlns:p14="http://schemas.microsoft.com/office/powerpoint/2010/main" val="795507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a:latin typeface="微软雅黑" panose="020B0503020204020204" pitchFamily="34" charset="-122"/>
              </a:rPr>
              <a:t>多层感知机（</a:t>
            </a:r>
            <a:r>
              <a:rPr lang="en-US" altLang="zh-CN" sz="2800" b="1">
                <a:latin typeface="微软雅黑" panose="020B0503020204020204" pitchFamily="34" charset="-122"/>
              </a:rPr>
              <a:t>MLP</a:t>
            </a:r>
            <a:r>
              <a:rPr lang="zh-CN" altLang="en-US" sz="2800" b="1">
                <a:latin typeface="微软雅黑" panose="020B0503020204020204" pitchFamily="34" charset="-122"/>
              </a:rPr>
              <a:t>）回顾</a:t>
            </a:r>
            <a:endParaRPr lang="zh-CN" altLang="en-US" sz="2800" b="1" dirty="0">
              <a:latin typeface="微软雅黑" panose="020B0503020204020204" pitchFamily="34" charset="-122"/>
            </a:endParaRPr>
          </a:p>
        </p:txBody>
      </p:sp>
      <p:pic>
        <p:nvPicPr>
          <p:cNvPr id="4" name="图片 3">
            <a:extLst>
              <a:ext uri="{FF2B5EF4-FFF2-40B4-BE49-F238E27FC236}">
                <a16:creationId xmlns:a16="http://schemas.microsoft.com/office/drawing/2014/main" id="{1F42EBB3-0001-4DFA-8FC0-B0B582F1621B}"/>
              </a:ext>
            </a:extLst>
          </p:cNvPr>
          <p:cNvPicPr>
            <a:picLocks noChangeAspect="1"/>
          </p:cNvPicPr>
          <p:nvPr/>
        </p:nvPicPr>
        <p:blipFill>
          <a:blip r:embed="rId2"/>
          <a:stretch>
            <a:fillRect/>
          </a:stretch>
        </p:blipFill>
        <p:spPr>
          <a:xfrm>
            <a:off x="2079980" y="1394304"/>
            <a:ext cx="8032037" cy="4625496"/>
          </a:xfrm>
          <a:prstGeom prst="rect">
            <a:avLst/>
          </a:prstGeom>
        </p:spPr>
      </p:pic>
      <p:sp>
        <p:nvSpPr>
          <p:cNvPr id="10" name="文本框 1">
            <a:extLst>
              <a:ext uri="{FF2B5EF4-FFF2-40B4-BE49-F238E27FC236}">
                <a16:creationId xmlns:a16="http://schemas.microsoft.com/office/drawing/2014/main" id="{46AD71C9-3F27-4F53-9C19-17E7550ACD19}"/>
              </a:ext>
            </a:extLst>
          </p:cNvPr>
          <p:cNvSpPr txBox="1"/>
          <p:nvPr/>
        </p:nvSpPr>
        <p:spPr>
          <a:xfrm>
            <a:off x="695324" y="11453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缺点：</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E0CE0D9E-5057-44DF-BAFC-5B74975BDB18}"/>
              </a:ext>
            </a:extLst>
          </p:cNvPr>
          <p:cNvSpPr txBox="1"/>
          <p:nvPr/>
        </p:nvSpPr>
        <p:spPr>
          <a:xfrm>
            <a:off x="695323" y="1643282"/>
            <a:ext cx="513397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2400" dirty="0">
                <a:solidFill>
                  <a:srgbClr val="FF0000"/>
                </a:solidFill>
                <a:latin typeface="微软雅黑" panose="020B0503020204020204" pitchFamily="34" charset="-122"/>
                <a:ea typeface="微软雅黑" panose="020B0503020204020204" pitchFamily="34" charset="-122"/>
              </a:rPr>
              <a:t>扁平化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，且会限制输入分辨率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
            <a:extLst>
              <a:ext uri="{FF2B5EF4-FFF2-40B4-BE49-F238E27FC236}">
                <a16:creationId xmlns:a16="http://schemas.microsoft.com/office/drawing/2014/main" id="{34FE7D4B-6C55-4346-BD0E-01F849777A56}"/>
              </a:ext>
            </a:extLst>
          </p:cNvPr>
          <p:cNvSpPr txBox="1"/>
          <p:nvPr/>
        </p:nvSpPr>
        <p:spPr>
          <a:xfrm>
            <a:off x="695323" y="2226700"/>
            <a:ext cx="513397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参数量过大</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，计算成本高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38CB8859-FFE9-49F7-97B2-7A74D7189EEE}"/>
              </a:ext>
            </a:extLst>
          </p:cNvPr>
          <p:cNvSpPr txBox="1"/>
          <p:nvPr/>
        </p:nvSpPr>
        <p:spPr>
          <a:xfrm>
            <a:off x="695323" y="2810118"/>
            <a:ext cx="513397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网络深后会导致</a:t>
            </a:r>
            <a:r>
              <a:rPr lang="zh-CN" altLang="en-US" sz="2400" dirty="0">
                <a:solidFill>
                  <a:srgbClr val="FF0000"/>
                </a:solidFill>
                <a:latin typeface="微软雅黑" panose="020B0503020204020204" pitchFamily="34" charset="-122"/>
                <a:ea typeface="微软雅黑" panose="020B0503020204020204" pitchFamily="34" charset="-122"/>
              </a:rPr>
              <a:t>梯度消失</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
            <a:extLst>
              <a:ext uri="{FF2B5EF4-FFF2-40B4-BE49-F238E27FC236}">
                <a16:creationId xmlns:a16="http://schemas.microsoft.com/office/drawing/2014/main" id="{2CD3D0AC-DC00-43C9-96DD-233F3259FC72}"/>
              </a:ext>
            </a:extLst>
          </p:cNvPr>
          <p:cNvSpPr txBox="1"/>
          <p:nvPr/>
        </p:nvSpPr>
        <p:spPr>
          <a:xfrm>
            <a:off x="695324" y="422880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优点：</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
            <a:extLst>
              <a:ext uri="{FF2B5EF4-FFF2-40B4-BE49-F238E27FC236}">
                <a16:creationId xmlns:a16="http://schemas.microsoft.com/office/drawing/2014/main" id="{16F20F57-C979-440F-9AD4-C6953509F4FC}"/>
              </a:ext>
            </a:extLst>
          </p:cNvPr>
          <p:cNvSpPr txBox="1"/>
          <p:nvPr/>
        </p:nvSpPr>
        <p:spPr>
          <a:xfrm>
            <a:off x="695323" y="4812223"/>
            <a:ext cx="513397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有</a:t>
            </a:r>
            <a:r>
              <a:rPr lang="zh-CN" altLang="en-US" sz="2400" dirty="0">
                <a:solidFill>
                  <a:srgbClr val="FF0000"/>
                </a:solidFill>
                <a:latin typeface="微软雅黑" panose="020B0503020204020204" pitchFamily="34" charset="-122"/>
                <a:ea typeface="微软雅黑" panose="020B0503020204020204" pitchFamily="34" charset="-122"/>
              </a:rPr>
              <a:t>更强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的拟合能力</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
            <a:extLst>
              <a:ext uri="{FF2B5EF4-FFF2-40B4-BE49-F238E27FC236}">
                <a16:creationId xmlns:a16="http://schemas.microsoft.com/office/drawing/2014/main" id="{9E85EE6E-9B6C-4B93-A2FF-45AD629BEC91}"/>
              </a:ext>
            </a:extLst>
          </p:cNvPr>
          <p:cNvSpPr txBox="1"/>
          <p:nvPr/>
        </p:nvSpPr>
        <p:spPr>
          <a:xfrm>
            <a:off x="695323" y="5395641"/>
            <a:ext cx="540067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Transformer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证明了</a:t>
            </a:r>
            <a:r>
              <a:rPr lang="zh-CN" altLang="en-US" sz="2400" dirty="0">
                <a:solidFill>
                  <a:srgbClr val="FF0000"/>
                </a:solidFill>
                <a:latin typeface="微软雅黑" panose="020B0503020204020204" pitchFamily="34" charset="-122"/>
                <a:ea typeface="微软雅黑" panose="020B0503020204020204" pitchFamily="34" charset="-122"/>
              </a:rPr>
              <a:t>全局特征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更有效</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
            <a:extLst>
              <a:ext uri="{FF2B5EF4-FFF2-40B4-BE49-F238E27FC236}">
                <a16:creationId xmlns:a16="http://schemas.microsoft.com/office/drawing/2014/main" id="{107303C5-27E3-4C53-B566-68FD807DC332}"/>
              </a:ext>
            </a:extLst>
          </p:cNvPr>
          <p:cNvSpPr txBox="1"/>
          <p:nvPr/>
        </p:nvSpPr>
        <p:spPr>
          <a:xfrm>
            <a:off x="695322" y="3393536"/>
            <a:ext cx="513397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容易</a:t>
            </a:r>
            <a:r>
              <a:rPr lang="zh-CN" altLang="en-US" sz="2400" dirty="0">
                <a:solidFill>
                  <a:srgbClr val="FF0000"/>
                </a:solidFill>
                <a:latin typeface="微软雅黑" panose="020B0503020204020204" pitchFamily="34" charset="-122"/>
                <a:ea typeface="微软雅黑" panose="020B0503020204020204" pitchFamily="34" charset="-122"/>
              </a:rPr>
              <a:t>过拟合</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 7.40741E-7 L 0.26797 -0.00579 " pathEditMode="relative" rAng="0" ptsTypes="AA">
                                      <p:cBhvr>
                                        <p:cTn id="18" dur="2000" fill="hold"/>
                                        <p:tgtEl>
                                          <p:spTgt spid="4"/>
                                        </p:tgtEl>
                                        <p:attrNameLst>
                                          <p:attrName>ppt_x</p:attrName>
                                          <p:attrName>ppt_y</p:attrName>
                                        </p:attrNameLst>
                                      </p:cBhvr>
                                      <p:rCtr x="13398" y="-301"/>
                                    </p:animMotion>
                                  </p:childTnLst>
                                </p:cTn>
                              </p:par>
                              <p:par>
                                <p:cTn id="19" presetID="6" presetClass="emph" presetSubtype="0" fill="hold" nodeType="withEffect">
                                  <p:stCondLst>
                                    <p:cond delay="0"/>
                                  </p:stCondLst>
                                  <p:childTnLst>
                                    <p:animScale>
                                      <p:cBhvr>
                                        <p:cTn id="20" dur="2000" fill="hold"/>
                                        <p:tgtEl>
                                          <p:spTgt spid="4"/>
                                        </p:tgtEl>
                                      </p:cBhvr>
                                      <p:by x="80000" y="8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up)">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2" grpId="0"/>
      <p:bldP spid="13" grpId="0"/>
      <p:bldP spid="14" grpId="0"/>
      <p:bldP spid="15" grpId="0"/>
      <p:bldP spid="16" grpId="0"/>
      <p:bldP spid="18"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Mixer-MLP</a:t>
            </a:r>
            <a:r>
              <a:rPr lang="zh-CN" altLang="en-US" sz="2800" b="1" dirty="0">
                <a:latin typeface="微软雅黑" panose="020B0503020204020204" pitchFamily="34" charset="-122"/>
              </a:rPr>
              <a:t>介绍（</a:t>
            </a:r>
            <a:r>
              <a:rPr lang="en-US" altLang="zh-CN" sz="2800" b="1" dirty="0">
                <a:latin typeface="微软雅黑" panose="020B0503020204020204" pitchFamily="34" charset="-122"/>
              </a:rPr>
              <a:t>2021</a:t>
            </a:r>
            <a:r>
              <a:rPr lang="zh-CN" altLang="en-US" sz="2800" b="1" dirty="0">
                <a:latin typeface="微软雅黑" panose="020B0503020204020204" pitchFamily="34" charset="-122"/>
              </a:rPr>
              <a:t>年</a:t>
            </a:r>
            <a:r>
              <a:rPr lang="en-US" altLang="zh-CN" sz="2800" b="1" dirty="0">
                <a:latin typeface="微软雅黑" panose="020B0503020204020204" pitchFamily="34" charset="-122"/>
              </a:rPr>
              <a:t>5</a:t>
            </a:r>
            <a:r>
              <a:rPr lang="zh-CN" altLang="en-US" sz="2800" b="1" dirty="0">
                <a:latin typeface="微软雅黑" panose="020B0503020204020204" pitchFamily="34" charset="-122"/>
              </a:rPr>
              <a:t>月）</a:t>
            </a:r>
          </a:p>
        </p:txBody>
      </p:sp>
      <p:pic>
        <p:nvPicPr>
          <p:cNvPr id="3" name="图片 2">
            <a:extLst>
              <a:ext uri="{FF2B5EF4-FFF2-40B4-BE49-F238E27FC236}">
                <a16:creationId xmlns:a16="http://schemas.microsoft.com/office/drawing/2014/main" id="{FAB8388E-982D-4E14-8937-383AC991D3B3}"/>
              </a:ext>
            </a:extLst>
          </p:cNvPr>
          <p:cNvPicPr>
            <a:picLocks noChangeAspect="1"/>
          </p:cNvPicPr>
          <p:nvPr/>
        </p:nvPicPr>
        <p:blipFill>
          <a:blip r:embed="rId3"/>
          <a:stretch>
            <a:fillRect/>
          </a:stretch>
        </p:blipFill>
        <p:spPr>
          <a:xfrm>
            <a:off x="1234094" y="741764"/>
            <a:ext cx="9723809" cy="5828571"/>
          </a:xfrm>
          <a:prstGeom prst="rect">
            <a:avLst/>
          </a:prstGeom>
        </p:spPr>
      </p:pic>
    </p:spTree>
    <p:extLst>
      <p:ext uri="{BB962C8B-B14F-4D97-AF65-F5344CB8AC3E}">
        <p14:creationId xmlns:p14="http://schemas.microsoft.com/office/powerpoint/2010/main" val="15122318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err="1">
                <a:latin typeface="微软雅黑" panose="020B0503020204020204" pitchFamily="34" charset="-122"/>
              </a:rPr>
              <a:t>ResMLP</a:t>
            </a:r>
            <a:r>
              <a:rPr lang="zh-CN" altLang="en-US" sz="2800" b="1" dirty="0">
                <a:latin typeface="微软雅黑" panose="020B0503020204020204" pitchFamily="34" charset="-122"/>
              </a:rPr>
              <a:t>简介</a:t>
            </a:r>
          </a:p>
        </p:txBody>
      </p:sp>
      <p:pic>
        <p:nvPicPr>
          <p:cNvPr id="3" name="图片 2">
            <a:extLst>
              <a:ext uri="{FF2B5EF4-FFF2-40B4-BE49-F238E27FC236}">
                <a16:creationId xmlns:a16="http://schemas.microsoft.com/office/drawing/2014/main" id="{FAB8388E-982D-4E14-8937-383AC991D3B3}"/>
              </a:ext>
            </a:extLst>
          </p:cNvPr>
          <p:cNvPicPr>
            <a:picLocks noChangeAspect="1"/>
          </p:cNvPicPr>
          <p:nvPr/>
        </p:nvPicPr>
        <p:blipFill>
          <a:blip r:embed="rId3"/>
          <a:stretch>
            <a:fillRect/>
          </a:stretch>
        </p:blipFill>
        <p:spPr>
          <a:xfrm>
            <a:off x="1460126" y="741764"/>
            <a:ext cx="9723809" cy="5828571"/>
          </a:xfrm>
          <a:prstGeom prst="rect">
            <a:avLst/>
          </a:prstGeom>
        </p:spPr>
      </p:pic>
      <p:sp>
        <p:nvSpPr>
          <p:cNvPr id="5" name="箭头: 左 4">
            <a:extLst>
              <a:ext uri="{FF2B5EF4-FFF2-40B4-BE49-F238E27FC236}">
                <a16:creationId xmlns:a16="http://schemas.microsoft.com/office/drawing/2014/main" id="{D32296E2-EC7F-4B62-A2AE-DB3D2B4DFD4E}"/>
              </a:ext>
            </a:extLst>
          </p:cNvPr>
          <p:cNvSpPr/>
          <p:nvPr/>
        </p:nvSpPr>
        <p:spPr>
          <a:xfrm>
            <a:off x="2784296" y="4345968"/>
            <a:ext cx="832207" cy="523220"/>
          </a:xfrm>
          <a:prstGeom prst="leftArrow">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29D774A5-D4F7-48A7-9751-21E8DAC78D35}"/>
              </a:ext>
            </a:extLst>
          </p:cNvPr>
          <p:cNvPicPr>
            <a:picLocks noChangeAspect="1"/>
          </p:cNvPicPr>
          <p:nvPr/>
        </p:nvPicPr>
        <p:blipFill>
          <a:blip r:embed="rId4"/>
          <a:stretch>
            <a:fillRect/>
          </a:stretch>
        </p:blipFill>
        <p:spPr>
          <a:xfrm>
            <a:off x="177903" y="4380016"/>
            <a:ext cx="2564445" cy="455123"/>
          </a:xfrm>
          <a:prstGeom prst="rect">
            <a:avLst/>
          </a:prstGeom>
        </p:spPr>
      </p:pic>
    </p:spTree>
    <p:extLst>
      <p:ext uri="{BB962C8B-B14F-4D97-AF65-F5344CB8AC3E}">
        <p14:creationId xmlns:p14="http://schemas.microsoft.com/office/powerpoint/2010/main" val="38124027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MLP-Mixer</a:t>
            </a:r>
            <a:r>
              <a:rPr lang="zh-CN" altLang="en-US" sz="2800" b="1" dirty="0">
                <a:latin typeface="微软雅黑" panose="020B0503020204020204" pitchFamily="34" charset="-122"/>
              </a:rPr>
              <a:t>总结</a:t>
            </a:r>
          </a:p>
        </p:txBody>
      </p:sp>
      <p:sp>
        <p:nvSpPr>
          <p:cNvPr id="6" name="文本框 1">
            <a:extLst>
              <a:ext uri="{FF2B5EF4-FFF2-40B4-BE49-F238E27FC236}">
                <a16:creationId xmlns:a16="http://schemas.microsoft.com/office/drawing/2014/main" id="{9509B09D-D2F7-4EF4-AF10-B2DDCF668649}"/>
              </a:ext>
            </a:extLst>
          </p:cNvPr>
          <p:cNvSpPr txBox="1"/>
          <p:nvPr/>
        </p:nvSpPr>
        <p:spPr>
          <a:xfrm>
            <a:off x="695323" y="1047382"/>
            <a:ext cx="1116105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向</a:t>
            </a:r>
            <a:r>
              <a:rPr lang="en-US" altLang="zh-CN" sz="2400" dirty="0">
                <a:solidFill>
                  <a:srgbClr val="FF0000"/>
                </a:solidFill>
                <a:latin typeface="微软雅黑" panose="020B0503020204020204" pitchFamily="34" charset="-122"/>
                <a:ea typeface="微软雅黑" panose="020B0503020204020204" pitchFamily="34" charset="-122"/>
              </a:rPr>
              <a:t>CNN-like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转变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B10A86FD-9211-4B6E-900D-F8156123BB00}"/>
              </a:ext>
            </a:extLst>
          </p:cNvPr>
          <p:cNvSpPr txBox="1"/>
          <p:nvPr/>
        </p:nvSpPr>
        <p:spPr>
          <a:xfrm>
            <a:off x="695323" y="1542548"/>
            <a:ext cx="10801352"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目前还</a:t>
            </a:r>
            <a:r>
              <a:rPr lang="zh-CN" altLang="en-US" sz="2400" dirty="0">
                <a:solidFill>
                  <a:srgbClr val="FF0000"/>
                </a:solidFill>
                <a:latin typeface="微软雅黑" panose="020B0503020204020204" pitchFamily="34" charset="-122"/>
                <a:ea typeface="微软雅黑" panose="020B0503020204020204" pitchFamily="34" charset="-122"/>
              </a:rPr>
              <a:t>不确定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是否学</a:t>
            </a:r>
            <a:r>
              <a:rPr lang="zh-CN" altLang="en-US" sz="2400" dirty="0">
                <a:solidFill>
                  <a:srgbClr val="FF0000"/>
                </a:solidFill>
                <a:latin typeface="微软雅黑" panose="020B0503020204020204" pitchFamily="34" charset="-122"/>
                <a:ea typeface="微软雅黑" panose="020B0503020204020204" pitchFamily="34" charset="-122"/>
              </a:rPr>
              <a:t>一般的视觉特征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MLP-Mixer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学习到的权重大不相同）</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CCEFE2F9-B849-46EA-BB27-F6CB980A1877}"/>
              </a:ext>
            </a:extLst>
          </p:cNvPr>
          <p:cNvSpPr txBox="1"/>
          <p:nvPr/>
        </p:nvSpPr>
        <p:spPr>
          <a:xfrm>
            <a:off x="695322" y="3417364"/>
            <a:ext cx="10678170"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由相同的块组成，无法提供</a:t>
            </a:r>
            <a:r>
              <a:rPr lang="zh-CN" altLang="en-US" sz="2400" dirty="0">
                <a:solidFill>
                  <a:srgbClr val="FF0000"/>
                </a:solidFill>
                <a:latin typeface="微软雅黑" panose="020B0503020204020204" pitchFamily="34" charset="-122"/>
                <a:ea typeface="微软雅黑" panose="020B0503020204020204" pitchFamily="34" charset="-122"/>
              </a:rPr>
              <a:t>金字塔表示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（金字塔特征已经被证明很重要）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
            <a:extLst>
              <a:ext uri="{FF2B5EF4-FFF2-40B4-BE49-F238E27FC236}">
                <a16:creationId xmlns:a16="http://schemas.microsoft.com/office/drawing/2014/main" id="{CC4049CA-2FA1-4ADD-92DA-2CB1525A6DA0}"/>
              </a:ext>
            </a:extLst>
          </p:cNvPr>
          <p:cNvSpPr txBox="1"/>
          <p:nvPr/>
        </p:nvSpPr>
        <p:spPr>
          <a:xfrm>
            <a:off x="387098" y="4229325"/>
            <a:ext cx="540067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社区做出的一系列贡献：</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DDCF8DD6-020F-4F96-B3B2-AFCADF2D2232}"/>
              </a:ext>
            </a:extLst>
          </p:cNvPr>
          <p:cNvSpPr txBox="1"/>
          <p:nvPr/>
        </p:nvSpPr>
        <p:spPr>
          <a:xfrm>
            <a:off x="695322" y="2479000"/>
            <a:ext cx="10678170"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一旦设置了全连接层的节点数，就</a:t>
            </a:r>
            <a:r>
              <a:rPr lang="zh-CN" altLang="en-US" sz="2400" dirty="0">
                <a:solidFill>
                  <a:srgbClr val="FF0000"/>
                </a:solidFill>
                <a:latin typeface="微软雅黑" panose="020B0503020204020204" pitchFamily="34" charset="-122"/>
                <a:ea typeface="微软雅黑" panose="020B0503020204020204" pitchFamily="34" charset="-122"/>
              </a:rPr>
              <a:t>无法灵活处理输入尺度</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，导致模型迁移困难</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BDC080D-7C92-45A0-8F80-D5CAD7BDFC06}"/>
              </a:ext>
            </a:extLst>
          </p:cNvPr>
          <p:cNvSpPr/>
          <p:nvPr/>
        </p:nvSpPr>
        <p:spPr>
          <a:xfrm>
            <a:off x="1032837" y="5041289"/>
            <a:ext cx="1723549" cy="461665"/>
          </a:xfrm>
          <a:prstGeom prst="rect">
            <a:avLst/>
          </a:prstGeom>
          <a:solidFill>
            <a:schemeClr val="accent1"/>
          </a:solidFill>
        </p:spPr>
        <p:txBody>
          <a:bodyPr wrap="none">
            <a:spAutoFit/>
          </a:bodyPr>
          <a:lstStyle/>
          <a:p>
            <a:r>
              <a:rPr lang="zh-CN" altLang="en-US" sz="2400" b="1" dirty="0">
                <a:solidFill>
                  <a:schemeClr val="bg1"/>
                </a:solidFill>
              </a:rPr>
              <a:t>减少计算量</a:t>
            </a:r>
            <a:endParaRPr lang="en-US" altLang="zh-CN" sz="2400" b="1" dirty="0">
              <a:solidFill>
                <a:schemeClr val="bg1"/>
              </a:solidFill>
            </a:endParaRPr>
          </a:p>
        </p:txBody>
      </p:sp>
      <p:sp>
        <p:nvSpPr>
          <p:cNvPr id="18" name="矩形 17">
            <a:extLst>
              <a:ext uri="{FF2B5EF4-FFF2-40B4-BE49-F238E27FC236}">
                <a16:creationId xmlns:a16="http://schemas.microsoft.com/office/drawing/2014/main" id="{83F2C671-3DA8-4068-981F-F0DC525C4519}"/>
              </a:ext>
            </a:extLst>
          </p:cNvPr>
          <p:cNvSpPr/>
          <p:nvPr/>
        </p:nvSpPr>
        <p:spPr>
          <a:xfrm>
            <a:off x="3449121" y="5041288"/>
            <a:ext cx="2646878" cy="461665"/>
          </a:xfrm>
          <a:prstGeom prst="rect">
            <a:avLst/>
          </a:prstGeom>
          <a:solidFill>
            <a:schemeClr val="accent1"/>
          </a:solidFill>
        </p:spPr>
        <p:txBody>
          <a:bodyPr wrap="none">
            <a:spAutoFit/>
          </a:bodyPr>
          <a:lstStyle/>
          <a:p>
            <a:r>
              <a:rPr lang="zh-CN" altLang="en-US" sz="2400" b="1" dirty="0">
                <a:solidFill>
                  <a:schemeClr val="bg1"/>
                </a:solidFill>
              </a:rPr>
              <a:t>消除分辨率敏感性</a:t>
            </a:r>
            <a:endParaRPr lang="en-US" altLang="zh-CN" sz="2400" b="1" dirty="0">
              <a:solidFill>
                <a:schemeClr val="bg1"/>
              </a:solidFill>
            </a:endParaRPr>
          </a:p>
        </p:txBody>
      </p:sp>
      <p:sp>
        <p:nvSpPr>
          <p:cNvPr id="20" name="矩形 19">
            <a:extLst>
              <a:ext uri="{FF2B5EF4-FFF2-40B4-BE49-F238E27FC236}">
                <a16:creationId xmlns:a16="http://schemas.microsoft.com/office/drawing/2014/main" id="{5654BFB9-28DF-448B-8F81-999354F9B87C}"/>
              </a:ext>
            </a:extLst>
          </p:cNvPr>
          <p:cNvSpPr/>
          <p:nvPr/>
        </p:nvSpPr>
        <p:spPr>
          <a:xfrm>
            <a:off x="6788734" y="5041287"/>
            <a:ext cx="4185761" cy="461665"/>
          </a:xfrm>
          <a:prstGeom prst="rect">
            <a:avLst/>
          </a:prstGeom>
          <a:solidFill>
            <a:schemeClr val="accent1"/>
          </a:solidFill>
        </p:spPr>
        <p:txBody>
          <a:bodyPr wrap="none">
            <a:spAutoFit/>
          </a:bodyPr>
          <a:lstStyle/>
          <a:p>
            <a:r>
              <a:rPr lang="zh-CN" altLang="en-US" sz="2400" b="1" dirty="0">
                <a:solidFill>
                  <a:schemeClr val="bg1"/>
                </a:solidFill>
              </a:rPr>
              <a:t>将整个网络设计成金字塔形状</a:t>
            </a:r>
            <a:endParaRPr lang="en-US" altLang="zh-CN" sz="2400" b="1" dirty="0">
              <a:solidFill>
                <a:schemeClr val="bg1"/>
              </a:solidFill>
            </a:endParaRPr>
          </a:p>
        </p:txBody>
      </p:sp>
    </p:spTree>
    <p:extLst>
      <p:ext uri="{BB962C8B-B14F-4D97-AF65-F5344CB8AC3E}">
        <p14:creationId xmlns:p14="http://schemas.microsoft.com/office/powerpoint/2010/main" val="8720861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P spid="12" grpId="0"/>
      <p:bldP spid="13" grpId="0"/>
      <p:bldP spid="14" grpId="0"/>
      <p:bldP spid="17" grpId="0" animBg="1"/>
      <p:bldP spid="18"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MLP</a:t>
            </a:r>
            <a:r>
              <a:rPr lang="zh-CN" altLang="en-US" sz="2800" b="1" dirty="0">
                <a:latin typeface="微软雅黑" panose="020B0503020204020204" pitchFamily="34" charset="-122"/>
              </a:rPr>
              <a:t>变体分类：</a:t>
            </a:r>
          </a:p>
        </p:txBody>
      </p:sp>
      <p:sp>
        <p:nvSpPr>
          <p:cNvPr id="4" name="文本框 1">
            <a:extLst>
              <a:ext uri="{FF2B5EF4-FFF2-40B4-BE49-F238E27FC236}">
                <a16:creationId xmlns:a16="http://schemas.microsoft.com/office/drawing/2014/main" id="{512637FB-3DBE-4F38-9515-45189F727328}"/>
              </a:ext>
            </a:extLst>
          </p:cNvPr>
          <p:cNvSpPr txBox="1"/>
          <p:nvPr/>
        </p:nvSpPr>
        <p:spPr>
          <a:xfrm>
            <a:off x="829095" y="260615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同时具有整个</a:t>
            </a:r>
            <a:r>
              <a:rPr lang="zh-CN" altLang="en-US" sz="2400" dirty="0">
                <a:solidFill>
                  <a:srgbClr val="FF0000"/>
                </a:solidFill>
                <a:latin typeface="微软雅黑" panose="020B0503020204020204" pitchFamily="34" charset="-122"/>
                <a:ea typeface="微软雅黑" panose="020B0503020204020204" pitchFamily="34" charset="-122"/>
              </a:rPr>
              <a:t>空间维数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通道维数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的映射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B17E1700-5EF7-4F98-8275-C1FCC49BEB87}"/>
              </a:ext>
            </a:extLst>
          </p:cNvPr>
          <p:cNvSpPr txBox="1"/>
          <p:nvPr/>
        </p:nvSpPr>
        <p:spPr>
          <a:xfrm>
            <a:off x="829095" y="2007732"/>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同时具有</a:t>
            </a:r>
            <a:r>
              <a:rPr lang="zh-CN" altLang="en-US" sz="2400" dirty="0">
                <a:solidFill>
                  <a:srgbClr val="FF0000"/>
                </a:solidFill>
                <a:latin typeface="微软雅黑" panose="020B0503020204020204" pitchFamily="34" charset="-122"/>
                <a:ea typeface="微软雅黑" panose="020B0503020204020204" pitchFamily="34" charset="-122"/>
              </a:rPr>
              <a:t>轴向维数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通道维数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的映射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extLst>
              <a:ext uri="{FF2B5EF4-FFF2-40B4-BE49-F238E27FC236}">
                <a16:creationId xmlns:a16="http://schemas.microsoft.com/office/drawing/2014/main" id="{36D22DD3-3517-4689-9D07-2957BC170405}"/>
              </a:ext>
            </a:extLst>
          </p:cNvPr>
          <p:cNvSpPr txBox="1"/>
          <p:nvPr/>
        </p:nvSpPr>
        <p:spPr>
          <a:xfrm>
            <a:off x="829095" y="140930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仅具有</a:t>
            </a:r>
            <a:r>
              <a:rPr lang="zh-CN" altLang="en-US" sz="2400" dirty="0">
                <a:solidFill>
                  <a:srgbClr val="FF0000"/>
                </a:solidFill>
                <a:latin typeface="微软雅黑" panose="020B0503020204020204" pitchFamily="34" charset="-122"/>
                <a:ea typeface="微软雅黑" panose="020B0503020204020204" pitchFamily="34" charset="-122"/>
              </a:rPr>
              <a:t>通道维数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的映射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62925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MLP</a:t>
            </a:r>
            <a:r>
              <a:rPr lang="zh-CN" altLang="en-US" sz="2800" b="1" dirty="0">
                <a:latin typeface="微软雅黑" panose="020B0503020204020204" pitchFamily="34" charset="-122"/>
              </a:rPr>
              <a:t>变体</a:t>
            </a:r>
            <a:r>
              <a:rPr lang="en-US" altLang="zh-CN" sz="2800" b="1" dirty="0">
                <a:latin typeface="微软雅黑" panose="020B0503020204020204" pitchFamily="34" charset="-122"/>
              </a:rPr>
              <a:t>1</a:t>
            </a:r>
            <a:r>
              <a:rPr lang="zh-CN" altLang="en-US" sz="2800" b="1" dirty="0">
                <a:latin typeface="微软雅黑" panose="020B0503020204020204" pitchFamily="34" charset="-122"/>
              </a:rPr>
              <a:t>：通道</a:t>
            </a:r>
          </a:p>
        </p:txBody>
      </p:sp>
      <p:pic>
        <p:nvPicPr>
          <p:cNvPr id="3" name="图片 2">
            <a:extLst>
              <a:ext uri="{FF2B5EF4-FFF2-40B4-BE49-F238E27FC236}">
                <a16:creationId xmlns:a16="http://schemas.microsoft.com/office/drawing/2014/main" id="{AB9DD08D-AF71-4BAE-8D22-339EEA68ECFA}"/>
              </a:ext>
            </a:extLst>
          </p:cNvPr>
          <p:cNvPicPr>
            <a:picLocks noChangeAspect="1"/>
          </p:cNvPicPr>
          <p:nvPr/>
        </p:nvPicPr>
        <p:blipFill>
          <a:blip r:embed="rId2"/>
          <a:stretch>
            <a:fillRect/>
          </a:stretch>
        </p:blipFill>
        <p:spPr>
          <a:xfrm>
            <a:off x="1415046" y="1053530"/>
            <a:ext cx="9361905" cy="5161905"/>
          </a:xfrm>
          <a:prstGeom prst="rect">
            <a:avLst/>
          </a:prstGeom>
        </p:spPr>
      </p:pic>
    </p:spTree>
    <p:extLst>
      <p:ext uri="{BB962C8B-B14F-4D97-AF65-F5344CB8AC3E}">
        <p14:creationId xmlns:p14="http://schemas.microsoft.com/office/powerpoint/2010/main" val="35647784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平移操作带来的感受野</a:t>
            </a:r>
          </a:p>
        </p:txBody>
      </p:sp>
      <p:sp>
        <p:nvSpPr>
          <p:cNvPr id="6" name="文本框 1">
            <a:extLst>
              <a:ext uri="{FF2B5EF4-FFF2-40B4-BE49-F238E27FC236}">
                <a16:creationId xmlns:a16="http://schemas.microsoft.com/office/drawing/2014/main" id="{03D0A1FF-93A2-4D8B-B77D-183A64403938}"/>
              </a:ext>
            </a:extLst>
          </p:cNvPr>
          <p:cNvSpPr txBox="1"/>
          <p:nvPr/>
        </p:nvSpPr>
        <p:spPr>
          <a:xfrm>
            <a:off x="6480093" y="4787747"/>
            <a:ext cx="541738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识别性能会有问题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5ABC8AE5-C596-4539-A2F2-FE4BE1B2C584}"/>
              </a:ext>
            </a:extLst>
          </p:cNvPr>
          <p:cNvSpPr txBox="1"/>
          <p:nvPr/>
        </p:nvSpPr>
        <p:spPr>
          <a:xfrm>
            <a:off x="6480093" y="5376905"/>
            <a:ext cx="541738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违背了用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MLP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的初衷（全连接）</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E3B6D65-F699-449B-AE10-5DDC4C193A0F}"/>
              </a:ext>
            </a:extLst>
          </p:cNvPr>
          <p:cNvPicPr>
            <a:picLocks noChangeAspect="1"/>
          </p:cNvPicPr>
          <p:nvPr/>
        </p:nvPicPr>
        <p:blipFill>
          <a:blip r:embed="rId2"/>
          <a:stretch>
            <a:fillRect/>
          </a:stretch>
        </p:blipFill>
        <p:spPr>
          <a:xfrm>
            <a:off x="1164924" y="902086"/>
            <a:ext cx="10585716" cy="2621950"/>
          </a:xfrm>
          <a:prstGeom prst="rect">
            <a:avLst/>
          </a:prstGeom>
        </p:spPr>
      </p:pic>
      <p:sp>
        <p:nvSpPr>
          <p:cNvPr id="10" name="文本框 1">
            <a:extLst>
              <a:ext uri="{FF2B5EF4-FFF2-40B4-BE49-F238E27FC236}">
                <a16:creationId xmlns:a16="http://schemas.microsoft.com/office/drawing/2014/main" id="{3ECDFA69-974C-4969-9FA9-E61EE772F7C9}"/>
              </a:ext>
            </a:extLst>
          </p:cNvPr>
          <p:cNvSpPr txBox="1"/>
          <p:nvPr/>
        </p:nvSpPr>
        <p:spPr>
          <a:xfrm>
            <a:off x="6480091" y="4155258"/>
            <a:ext cx="215201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缺点：</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CC5F6770-B15C-4EBA-9798-6A5D8EAB8A35}"/>
              </a:ext>
            </a:extLst>
          </p:cNvPr>
          <p:cNvSpPr txBox="1"/>
          <p:nvPr/>
        </p:nvSpPr>
        <p:spPr>
          <a:xfrm>
            <a:off x="1062709" y="4787747"/>
            <a:ext cx="541738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解决了对图像</a:t>
            </a:r>
            <a:r>
              <a:rPr lang="zh-CN" altLang="en-US" sz="2400" dirty="0">
                <a:solidFill>
                  <a:srgbClr val="FF0000"/>
                </a:solidFill>
                <a:latin typeface="微软雅黑" panose="020B0503020204020204" pitchFamily="34" charset="-122"/>
                <a:ea typeface="微软雅黑" panose="020B0503020204020204" pitchFamily="34" charset="-122"/>
              </a:rPr>
              <a:t>分辨率的敏感性</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3" name="文本框 1">
            <a:extLst>
              <a:ext uri="{FF2B5EF4-FFF2-40B4-BE49-F238E27FC236}">
                <a16:creationId xmlns:a16="http://schemas.microsoft.com/office/drawing/2014/main" id="{E9C51378-AF32-4F1F-9639-B1F9C28554E9}"/>
              </a:ext>
            </a:extLst>
          </p:cNvPr>
          <p:cNvSpPr txBox="1"/>
          <p:nvPr/>
        </p:nvSpPr>
        <p:spPr>
          <a:xfrm>
            <a:off x="1062709" y="5376905"/>
            <a:ext cx="541738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引入了</a:t>
            </a:r>
            <a:r>
              <a:rPr lang="zh-CN" altLang="en-US" sz="2400" dirty="0">
                <a:solidFill>
                  <a:srgbClr val="FF0000"/>
                </a:solidFill>
                <a:latin typeface="微软雅黑" panose="020B0503020204020204" pitchFamily="34" charset="-122"/>
                <a:ea typeface="微软雅黑" panose="020B0503020204020204" pitchFamily="34" charset="-122"/>
              </a:rPr>
              <a:t>局部感受域</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的概念</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A30A9614-6E7D-4AEA-B3A0-E475581C9BB5}"/>
              </a:ext>
            </a:extLst>
          </p:cNvPr>
          <p:cNvSpPr txBox="1"/>
          <p:nvPr/>
        </p:nvSpPr>
        <p:spPr>
          <a:xfrm>
            <a:off x="1062707" y="4155258"/>
            <a:ext cx="215201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优点：</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95479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P spid="10"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MLP</a:t>
            </a:r>
            <a:r>
              <a:rPr lang="zh-CN" altLang="en-US" sz="2800" b="1" dirty="0">
                <a:latin typeface="微软雅黑" panose="020B0503020204020204" pitchFamily="34" charset="-122"/>
              </a:rPr>
              <a:t>变体</a:t>
            </a:r>
            <a:r>
              <a:rPr lang="en-US" altLang="zh-CN" sz="2800" b="1" dirty="0">
                <a:latin typeface="微软雅黑" panose="020B0503020204020204" pitchFamily="34" charset="-122"/>
              </a:rPr>
              <a:t>2</a:t>
            </a:r>
            <a:r>
              <a:rPr lang="zh-CN" altLang="en-US" sz="2800" b="1" dirty="0">
                <a:latin typeface="微软雅黑" panose="020B0503020204020204" pitchFamily="34" charset="-122"/>
              </a:rPr>
              <a:t>：轴向 </a:t>
            </a:r>
            <a:r>
              <a:rPr lang="en-US" altLang="zh-CN" sz="2800" b="1" dirty="0">
                <a:latin typeface="微软雅黑" panose="020B0503020204020204" pitchFamily="34" charset="-122"/>
              </a:rPr>
              <a:t>+ </a:t>
            </a:r>
            <a:r>
              <a:rPr lang="zh-CN" altLang="en-US" sz="2800" b="1" dirty="0">
                <a:latin typeface="微软雅黑" panose="020B0503020204020204" pitchFamily="34" charset="-122"/>
              </a:rPr>
              <a:t>通道</a:t>
            </a:r>
          </a:p>
        </p:txBody>
      </p:sp>
      <p:pic>
        <p:nvPicPr>
          <p:cNvPr id="6" name="图片 5">
            <a:extLst>
              <a:ext uri="{FF2B5EF4-FFF2-40B4-BE49-F238E27FC236}">
                <a16:creationId xmlns:a16="http://schemas.microsoft.com/office/drawing/2014/main" id="{58DC2C57-9834-47E5-B82C-3BE44383C431}"/>
              </a:ext>
            </a:extLst>
          </p:cNvPr>
          <p:cNvPicPr>
            <a:picLocks noChangeAspect="1"/>
          </p:cNvPicPr>
          <p:nvPr/>
        </p:nvPicPr>
        <p:blipFill>
          <a:blip r:embed="rId2"/>
          <a:stretch>
            <a:fillRect/>
          </a:stretch>
        </p:blipFill>
        <p:spPr>
          <a:xfrm>
            <a:off x="1333877" y="1141320"/>
            <a:ext cx="9524243" cy="3602260"/>
          </a:xfrm>
          <a:prstGeom prst="rect">
            <a:avLst/>
          </a:prstGeom>
        </p:spPr>
      </p:pic>
      <p:sp>
        <p:nvSpPr>
          <p:cNvPr id="8" name="文本框 1">
            <a:extLst>
              <a:ext uri="{FF2B5EF4-FFF2-40B4-BE49-F238E27FC236}">
                <a16:creationId xmlns:a16="http://schemas.microsoft.com/office/drawing/2014/main" id="{B46F5F28-F2F6-4CD7-83F8-77518437B45B}"/>
              </a:ext>
            </a:extLst>
          </p:cNvPr>
          <p:cNvSpPr txBox="1"/>
          <p:nvPr/>
        </p:nvSpPr>
        <p:spPr>
          <a:xfrm>
            <a:off x="1103806" y="5057575"/>
            <a:ext cx="1013612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优点：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执行了空间投影，</a:t>
            </a:r>
            <a:r>
              <a:rPr lang="zh-CN" altLang="en-US" sz="2400" dirty="0">
                <a:solidFill>
                  <a:srgbClr val="FF0000"/>
                </a:solidFill>
                <a:latin typeface="微软雅黑" panose="020B0503020204020204" pitchFamily="34" charset="-122"/>
                <a:ea typeface="微软雅黑" panose="020B0503020204020204" pitchFamily="34" charset="-122"/>
              </a:rPr>
              <a:t>大大减少计算量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，减轻中等数据集的过拟合问题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extLst>
              <a:ext uri="{FF2B5EF4-FFF2-40B4-BE49-F238E27FC236}">
                <a16:creationId xmlns:a16="http://schemas.microsoft.com/office/drawing/2014/main" id="{6196E2B4-D694-4C52-BBA2-C1E54E6ECC8A}"/>
              </a:ext>
            </a:extLst>
          </p:cNvPr>
          <p:cNvSpPr txBox="1"/>
          <p:nvPr/>
        </p:nvSpPr>
        <p:spPr>
          <a:xfrm>
            <a:off x="1103806" y="5646733"/>
            <a:ext cx="541738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没有解决</a:t>
            </a:r>
            <a:r>
              <a:rPr lang="zh-CN" altLang="en-US" sz="2400" dirty="0">
                <a:solidFill>
                  <a:srgbClr val="FF0000"/>
                </a:solidFill>
                <a:latin typeface="微软雅黑" panose="020B0503020204020204" pitchFamily="34" charset="-122"/>
                <a:ea typeface="微软雅黑" panose="020B0503020204020204" pitchFamily="34" charset="-122"/>
              </a:rPr>
              <a:t>图像分辨率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敏感问题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7363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1869</TotalTime>
  <Words>1957</Words>
  <Application>Microsoft Office PowerPoint</Application>
  <PresentationFormat>宽屏</PresentationFormat>
  <Paragraphs>186</Paragraphs>
  <Slides>33</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吴 宇菲</cp:lastModifiedBy>
  <cp:revision>810</cp:revision>
  <dcterms:created xsi:type="dcterms:W3CDTF">2021-10-13T01:12:56Z</dcterms:created>
  <dcterms:modified xsi:type="dcterms:W3CDTF">2021-12-08T03:59:55Z</dcterms:modified>
</cp:coreProperties>
</file>