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00" r:id="rId3"/>
    <p:sldId id="318" r:id="rId4"/>
    <p:sldId id="322" r:id="rId5"/>
    <p:sldId id="317" r:id="rId6"/>
    <p:sldId id="319" r:id="rId7"/>
    <p:sldId id="320" r:id="rId8"/>
    <p:sldId id="321" r:id="rId9"/>
    <p:sldId id="291" r:id="rId10"/>
    <p:sldId id="316" r:id="rId11"/>
    <p:sldId id="293" r:id="rId12"/>
    <p:sldId id="298" r:id="rId13"/>
    <p:sldId id="292" r:id="rId14"/>
    <p:sldId id="301" r:id="rId15"/>
    <p:sldId id="305" r:id="rId16"/>
    <p:sldId id="306" r:id="rId17"/>
    <p:sldId id="307" r:id="rId18"/>
    <p:sldId id="308" r:id="rId19"/>
    <p:sldId id="310" r:id="rId20"/>
    <p:sldId id="311" r:id="rId21"/>
    <p:sldId id="309" r:id="rId22"/>
    <p:sldId id="312" r:id="rId23"/>
    <p:sldId id="313" r:id="rId24"/>
    <p:sldId id="31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55" d="100"/>
          <a:sy n="55" d="100"/>
        </p:scale>
        <p:origin x="10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22</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2021/10/20</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2021/10/20</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35822" y="2671538"/>
            <a:ext cx="9256178" cy="74635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基于注意力卷积网络的面部表情识别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提高表情的精准度</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29096" y="1918779"/>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2400" dirty="0">
                <a:solidFill>
                  <a:srgbClr val="FF0000"/>
                </a:solidFill>
                <a:latin typeface="微软雅黑" panose="020B0503020204020204" pitchFamily="34" charset="-122"/>
                <a:ea typeface="微软雅黑" panose="020B0503020204020204" pitchFamily="34" charset="-122"/>
              </a:rPr>
              <a:t>注意力</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卷积网络，让网络聚焦于人脸的重要部位。</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注意力机制通过</a:t>
            </a:r>
            <a:r>
              <a:rPr lang="zh-CN" altLang="en-US" sz="2400" dirty="0">
                <a:solidFill>
                  <a:srgbClr val="FF0000"/>
                </a:solidFill>
                <a:latin typeface="微软雅黑" panose="020B0503020204020204" pitchFamily="34" charset="-122"/>
                <a:ea typeface="微软雅黑" panose="020B0503020204020204" pitchFamily="34" charset="-122"/>
              </a:rPr>
              <a:t>空间变换网络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加入框架。</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设计一个基于注意力机制卷积网络端到端深度学习框架来分类面部图像中的</a:t>
            </a:r>
            <a:r>
              <a:rPr lang="zh-CN" altLang="en-US" sz="2400" dirty="0">
                <a:solidFill>
                  <a:srgbClr val="FF0000"/>
                </a:solidFill>
                <a:latin typeface="微软雅黑" panose="020B0503020204020204" pitchFamily="34" charset="-122"/>
                <a:ea typeface="微软雅黑" panose="020B0503020204020204" pitchFamily="34" charset="-122"/>
              </a:rPr>
              <a:t>潜在情绪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提出的模型</a:t>
            </a:r>
          </a:p>
        </p:txBody>
      </p:sp>
      <p:pic>
        <p:nvPicPr>
          <p:cNvPr id="3" name="图片 2">
            <a:extLst>
              <a:ext uri="{FF2B5EF4-FFF2-40B4-BE49-F238E27FC236}">
                <a16:creationId xmlns:a16="http://schemas.microsoft.com/office/drawing/2014/main" id="{0C572D8F-856D-4E7F-B93A-ABDA90F70030}"/>
              </a:ext>
            </a:extLst>
          </p:cNvPr>
          <p:cNvPicPr>
            <a:picLocks noChangeAspect="1"/>
          </p:cNvPicPr>
          <p:nvPr/>
        </p:nvPicPr>
        <p:blipFill>
          <a:blip r:embed="rId2"/>
          <a:stretch>
            <a:fillRect/>
          </a:stretch>
        </p:blipFill>
        <p:spPr>
          <a:xfrm>
            <a:off x="695323" y="1326082"/>
            <a:ext cx="10801350" cy="4205835"/>
          </a:xfrm>
          <a:prstGeom prst="rect">
            <a:avLst/>
          </a:prstGeom>
        </p:spPr>
      </p:pic>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提出的模型</a:t>
            </a:r>
          </a:p>
        </p:txBody>
      </p:sp>
      <p:pic>
        <p:nvPicPr>
          <p:cNvPr id="3" name="图片 2">
            <a:extLst>
              <a:ext uri="{FF2B5EF4-FFF2-40B4-BE49-F238E27FC236}">
                <a16:creationId xmlns:a16="http://schemas.microsoft.com/office/drawing/2014/main" id="{0C572D8F-856D-4E7F-B93A-ABDA90F70030}"/>
              </a:ext>
            </a:extLst>
          </p:cNvPr>
          <p:cNvPicPr>
            <a:picLocks noChangeAspect="1"/>
          </p:cNvPicPr>
          <p:nvPr/>
        </p:nvPicPr>
        <p:blipFill>
          <a:blip r:embed="rId2"/>
          <a:stretch>
            <a:fillRect/>
          </a:stretch>
        </p:blipFill>
        <p:spPr>
          <a:xfrm>
            <a:off x="1881882" y="1072494"/>
            <a:ext cx="8428236" cy="3281791"/>
          </a:xfrm>
          <a:prstGeom prst="rect">
            <a:avLst/>
          </a:prstGeom>
        </p:spPr>
      </p:pic>
      <p:sp>
        <p:nvSpPr>
          <p:cNvPr id="4" name="文本框 1">
            <a:extLst>
              <a:ext uri="{FF2B5EF4-FFF2-40B4-BE49-F238E27FC236}">
                <a16:creationId xmlns:a16="http://schemas.microsoft.com/office/drawing/2014/main" id="{765F2E87-057F-435A-A2AB-4E8D9C69A94B}"/>
              </a:ext>
            </a:extLst>
          </p:cNvPr>
          <p:cNvSpPr txBox="1"/>
          <p:nvPr/>
        </p:nvSpPr>
        <p:spPr>
          <a:xfrm>
            <a:off x="962870" y="472250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另一篇文章：</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a:t>
            </a:r>
            <a:r>
              <a:rPr lang="zh-CN" altLang="en-US" sz="2400" dirty="0">
                <a:solidFill>
                  <a:srgbClr val="FF0000"/>
                </a:solidFill>
                <a:latin typeface="微软雅黑" panose="020B0503020204020204" pitchFamily="34" charset="-122"/>
                <a:ea typeface="微软雅黑" panose="020B0503020204020204" pitchFamily="34" charset="-122"/>
              </a:rPr>
              <a:t>多个结构简单的小尺寸卷积核</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串并联融合</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的方式代替大尺寸卷积核，在增强性能的同时，拥有更少的参数。</a:t>
            </a:r>
          </a:p>
        </p:txBody>
      </p:sp>
    </p:spTree>
    <p:extLst>
      <p:ext uri="{BB962C8B-B14F-4D97-AF65-F5344CB8AC3E}">
        <p14:creationId xmlns:p14="http://schemas.microsoft.com/office/powerpoint/2010/main" val="756986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C1C9E27F-94FF-49BF-BBB9-A4809A14F3C0}"/>
              </a:ext>
            </a:extLst>
          </p:cNvPr>
          <p:cNvPicPr>
            <a:picLocks noChangeAspect="1"/>
          </p:cNvPicPr>
          <p:nvPr/>
        </p:nvPicPr>
        <p:blipFill>
          <a:blip r:embed="rId2"/>
          <a:stretch>
            <a:fillRect/>
          </a:stretch>
        </p:blipFill>
        <p:spPr>
          <a:xfrm>
            <a:off x="695324" y="1404238"/>
            <a:ext cx="10842582" cy="4575648"/>
          </a:xfrm>
          <a:prstGeom prst="rect">
            <a:avLst/>
          </a:prstGeom>
        </p:spPr>
      </p:pic>
    </p:spTree>
    <p:extLst>
      <p:ext uri="{BB962C8B-B14F-4D97-AF65-F5344CB8AC3E}">
        <p14:creationId xmlns:p14="http://schemas.microsoft.com/office/powerpoint/2010/main" val="32021308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432D78E5-77E8-4F0C-B04B-A03EA7006F66}"/>
              </a:ext>
            </a:extLst>
          </p:cNvPr>
          <p:cNvPicPr>
            <a:picLocks noChangeAspect="1"/>
          </p:cNvPicPr>
          <p:nvPr/>
        </p:nvPicPr>
        <p:blipFill>
          <a:blip r:embed="rId2"/>
          <a:stretch>
            <a:fillRect/>
          </a:stretch>
        </p:blipFill>
        <p:spPr>
          <a:xfrm>
            <a:off x="1009758" y="1598700"/>
            <a:ext cx="10172484" cy="3660600"/>
          </a:xfrm>
          <a:prstGeom prst="rect">
            <a:avLst/>
          </a:prstGeom>
        </p:spPr>
      </p:pic>
    </p:spTree>
    <p:extLst>
      <p:ext uri="{BB962C8B-B14F-4D97-AF65-F5344CB8AC3E}">
        <p14:creationId xmlns:p14="http://schemas.microsoft.com/office/powerpoint/2010/main" val="40326490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6" name="图片 5">
            <a:extLst>
              <a:ext uri="{FF2B5EF4-FFF2-40B4-BE49-F238E27FC236}">
                <a16:creationId xmlns:a16="http://schemas.microsoft.com/office/drawing/2014/main" id="{F65213D3-9DF5-43E5-80DB-41DFA0044F8A}"/>
              </a:ext>
            </a:extLst>
          </p:cNvPr>
          <p:cNvPicPr>
            <a:picLocks noChangeAspect="1"/>
          </p:cNvPicPr>
          <p:nvPr/>
        </p:nvPicPr>
        <p:blipFill>
          <a:blip r:embed="rId2"/>
          <a:stretch>
            <a:fillRect/>
          </a:stretch>
        </p:blipFill>
        <p:spPr>
          <a:xfrm>
            <a:off x="839233" y="810885"/>
            <a:ext cx="8191246" cy="5479430"/>
          </a:xfrm>
          <a:prstGeom prst="rect">
            <a:avLst/>
          </a:prstGeom>
        </p:spPr>
      </p:pic>
      <p:sp>
        <p:nvSpPr>
          <p:cNvPr id="5" name="文本框 1">
            <a:extLst>
              <a:ext uri="{FF2B5EF4-FFF2-40B4-BE49-F238E27FC236}">
                <a16:creationId xmlns:a16="http://schemas.microsoft.com/office/drawing/2014/main" id="{F45B3B78-B05D-4DB8-9756-98E049486119}"/>
              </a:ext>
            </a:extLst>
          </p:cNvPr>
          <p:cNvSpPr txBox="1"/>
          <p:nvPr/>
        </p:nvSpPr>
        <p:spPr>
          <a:xfrm>
            <a:off x="8983498" y="3249954"/>
            <a:ext cx="236926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逆向思维模型？</a:t>
            </a:r>
          </a:p>
        </p:txBody>
      </p:sp>
    </p:spTree>
    <p:extLst>
      <p:ext uri="{BB962C8B-B14F-4D97-AF65-F5344CB8AC3E}">
        <p14:creationId xmlns:p14="http://schemas.microsoft.com/office/powerpoint/2010/main" val="39381493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不同情绪对脸部不同区域敏感</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162591" y="1855337"/>
            <a:ext cx="6836266" cy="3378957"/>
          </a:xfrm>
          <a:prstGeom prst="rect">
            <a:avLst/>
          </a:prstGeom>
        </p:spPr>
      </p:pic>
      <p:sp>
        <p:nvSpPr>
          <p:cNvPr id="8" name="文本框 1">
            <a:extLst>
              <a:ext uri="{FF2B5EF4-FFF2-40B4-BE49-F238E27FC236}">
                <a16:creationId xmlns:a16="http://schemas.microsoft.com/office/drawing/2014/main" id="{64593C06-3DEE-4A47-BF3C-ECB3929F4CEC}"/>
              </a:ext>
            </a:extLst>
          </p:cNvPr>
          <p:cNvSpPr txBox="1"/>
          <p:nvPr/>
        </p:nvSpPr>
        <p:spPr>
          <a:xfrm>
            <a:off x="2836228" y="5577610"/>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快乐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嘴巴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1">
            <a:extLst>
              <a:ext uri="{FF2B5EF4-FFF2-40B4-BE49-F238E27FC236}">
                <a16:creationId xmlns:a16="http://schemas.microsoft.com/office/drawing/2014/main" id="{44DF779A-3D16-49BF-8C0A-AAB52B464A9C}"/>
              </a:ext>
            </a:extLst>
          </p:cNvPr>
          <p:cNvSpPr txBox="1"/>
          <p:nvPr/>
        </p:nvSpPr>
        <p:spPr>
          <a:xfrm>
            <a:off x="5855200" y="557075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愤怒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眉毛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讨论</a:t>
            </a:r>
          </a:p>
        </p:txBody>
      </p:sp>
      <p:sp>
        <p:nvSpPr>
          <p:cNvPr id="12" name="文本框 1">
            <a:extLst>
              <a:ext uri="{FF2B5EF4-FFF2-40B4-BE49-F238E27FC236}">
                <a16:creationId xmlns:a16="http://schemas.microsoft.com/office/drawing/2014/main" id="{B8B3868F-3336-4D22-8629-A3E9A29B951C}"/>
              </a:ext>
            </a:extLst>
          </p:cNvPr>
          <p:cNvSpPr txBox="1"/>
          <p:nvPr/>
        </p:nvSpPr>
        <p:spPr>
          <a:xfrm>
            <a:off x="1722913" y="2461597"/>
            <a:ext cx="9355772" cy="116903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上周的第三篇论文中，提到了</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逆向思维</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模型。</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那么，还有哪些思维方式可以利用？</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26511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1071</TotalTime>
  <Words>1349</Words>
  <Application>Microsoft Office PowerPoint</Application>
  <PresentationFormat>宽屏</PresentationFormat>
  <Paragraphs>123</Paragraphs>
  <Slides>24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吴 宇菲</cp:lastModifiedBy>
  <cp:revision>304</cp:revision>
  <dcterms:created xsi:type="dcterms:W3CDTF">2021-10-13T01:12:56Z</dcterms:created>
  <dcterms:modified xsi:type="dcterms:W3CDTF">2021-10-20T03:08:02Z</dcterms:modified>
</cp:coreProperties>
</file>