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27" r:id="rId3"/>
    <p:sldId id="300" r:id="rId4"/>
    <p:sldId id="318" r:id="rId5"/>
    <p:sldId id="322" r:id="rId6"/>
    <p:sldId id="329" r:id="rId7"/>
    <p:sldId id="328" r:id="rId8"/>
    <p:sldId id="324" r:id="rId9"/>
    <p:sldId id="317" r:id="rId10"/>
    <p:sldId id="326" r:id="rId11"/>
    <p:sldId id="325" r:id="rId12"/>
    <p:sldId id="291" r:id="rId13"/>
    <p:sldId id="320" r:id="rId14"/>
    <p:sldId id="321" r:id="rId15"/>
    <p:sldId id="316" r:id="rId16"/>
    <p:sldId id="293" r:id="rId17"/>
    <p:sldId id="298" r:id="rId18"/>
    <p:sldId id="292" r:id="rId19"/>
    <p:sldId id="301" r:id="rId20"/>
    <p:sldId id="305" r:id="rId21"/>
    <p:sldId id="306" r:id="rId22"/>
    <p:sldId id="307" r:id="rId23"/>
    <p:sldId id="308" r:id="rId24"/>
    <p:sldId id="310" r:id="rId25"/>
    <p:sldId id="311" r:id="rId26"/>
    <p:sldId id="309" r:id="rId27"/>
    <p:sldId id="312" r:id="rId28"/>
    <p:sldId id="313" r:id="rId29"/>
    <p:sldId id="31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77" d="100"/>
          <a:sy n="77" d="100"/>
        </p:scale>
        <p:origin x="108"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27</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97791" y="2849719"/>
            <a:ext cx="3338632"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三维面部识别</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04A10CCB-AEBC-4D94-810E-700135C9ADB6}"/>
              </a:ext>
            </a:extLst>
          </p:cNvPr>
          <p:cNvSpPr txBox="1"/>
          <p:nvPr/>
        </p:nvSpPr>
        <p:spPr>
          <a:xfrm>
            <a:off x="829096" y="1339431"/>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未来的方向：</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Viola-Jones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只能用于处理正面图像，考虑改进到不同角度的识别</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在自由移动车辆中，图像稳定没有保证，存在噪点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戴着口罩时的表情识别</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54504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04A10CCB-AEBC-4D94-810E-700135C9ADB6}"/>
              </a:ext>
            </a:extLst>
          </p:cNvPr>
          <p:cNvSpPr txBox="1"/>
          <p:nvPr/>
        </p:nvSpPr>
        <p:spPr>
          <a:xfrm>
            <a:off x="695324" y="1024121"/>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提出的假设：</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图像中人脸表情具有不同的复杂度</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训练样本的顺序，</a:t>
            </a:r>
            <a:r>
              <a:rPr lang="zh-CN" altLang="en-US" sz="2400" dirty="0">
                <a:solidFill>
                  <a:srgbClr val="FF0000"/>
                </a:solidFill>
                <a:latin typeface="微软雅黑" panose="020B0503020204020204" pitchFamily="34" charset="-122"/>
                <a:ea typeface="微软雅黑" panose="020B0503020204020204" pitchFamily="34" charset="-122"/>
              </a:rPr>
              <a:t>简单的样本优先于复杂的样本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有利于模型的优化</a:t>
            </a:r>
          </a:p>
        </p:txBody>
      </p:sp>
      <p:sp>
        <p:nvSpPr>
          <p:cNvPr id="7" name="文本框 1">
            <a:extLst>
              <a:ext uri="{FF2B5EF4-FFF2-40B4-BE49-F238E27FC236}">
                <a16:creationId xmlns:a16="http://schemas.microsoft.com/office/drawing/2014/main" id="{E8DEA0C8-D2CD-4C5A-B5AC-2364E025C467}"/>
              </a:ext>
            </a:extLst>
          </p:cNvPr>
          <p:cNvSpPr txBox="1"/>
          <p:nvPr/>
        </p:nvSpPr>
        <p:spPr>
          <a:xfrm>
            <a:off x="695324" y="2621710"/>
            <a:ext cx="10533805" cy="27139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文中使用的训练方法：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2400" dirty="0">
                <a:solidFill>
                  <a:srgbClr val="FF0000"/>
                </a:solidFill>
                <a:latin typeface="微软雅黑" panose="020B0503020204020204" pitchFamily="34" charset="-122"/>
                <a:ea typeface="微软雅黑" panose="020B0503020204020204" pitchFamily="34" charset="-122"/>
              </a:rPr>
              <a:t>婴儿步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课程学习方法”，既增加训练数据的复杂性，同时不丢弃简单样本。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将数据分为多组，从</a:t>
            </a:r>
            <a:r>
              <a:rPr lang="zh-CN" altLang="en-US" sz="2400" dirty="0">
                <a:solidFill>
                  <a:srgbClr val="FF0000"/>
                </a:solidFill>
                <a:latin typeface="微软雅黑" panose="020B0503020204020204" pitchFamily="34" charset="-122"/>
                <a:ea typeface="微软雅黑" panose="020B0503020204020204" pitchFamily="34" charset="-122"/>
              </a:rPr>
              <a:t>简单样本到复杂样本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从简单样本开始训练，当</a:t>
            </a:r>
            <a:r>
              <a:rPr lang="zh-CN" altLang="en-US" sz="2400" dirty="0">
                <a:solidFill>
                  <a:srgbClr val="FF0000"/>
                </a:solidFill>
                <a:latin typeface="微软雅黑" panose="020B0503020204020204" pitchFamily="34" charset="-122"/>
                <a:ea typeface="微软雅黑" panose="020B0503020204020204" pitchFamily="34" charset="-122"/>
              </a:rPr>
              <a:t>隔 </a:t>
            </a:r>
            <a:r>
              <a:rPr lang="en-US" altLang="zh-CN" sz="2400" dirty="0">
                <a:solidFill>
                  <a:srgbClr val="FF0000"/>
                </a:solidFill>
                <a:latin typeface="微软雅黑" panose="020B0503020204020204" pitchFamily="34" charset="-122"/>
                <a:ea typeface="微软雅黑" panose="020B0503020204020204" pitchFamily="34" charset="-122"/>
              </a:rPr>
              <a:t>t </a:t>
            </a:r>
            <a:r>
              <a:rPr lang="zh-CN" altLang="en-US" sz="2400" dirty="0">
                <a:solidFill>
                  <a:srgbClr val="FF0000"/>
                </a:solidFill>
                <a:latin typeface="微软雅黑" panose="020B0503020204020204" pitchFamily="34" charset="-122"/>
                <a:ea typeface="微软雅黑" panose="020B0503020204020204" pitchFamily="34" charset="-122"/>
              </a:rPr>
              <a:t>时间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模型没有得到提升，则进入下一阶段。</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进入下一阶段的同时</a:t>
            </a:r>
            <a:r>
              <a:rPr lang="zh-CN" altLang="en-US" sz="2400" dirty="0">
                <a:solidFill>
                  <a:srgbClr val="FF0000"/>
                </a:solidFill>
                <a:latin typeface="微软雅黑" panose="020B0503020204020204" pitchFamily="34" charset="-122"/>
                <a:ea typeface="微软雅黑" panose="020B0503020204020204" pitchFamily="34" charset="-122"/>
              </a:rPr>
              <a:t>降低学习率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，降低复杂样本造成的影响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5451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讨论</a:t>
            </a:r>
          </a:p>
        </p:txBody>
      </p:sp>
      <p:sp>
        <p:nvSpPr>
          <p:cNvPr id="3" name="文本框 1">
            <a:extLst>
              <a:ext uri="{FF2B5EF4-FFF2-40B4-BE49-F238E27FC236}">
                <a16:creationId xmlns:a16="http://schemas.microsoft.com/office/drawing/2014/main" id="{B83B7EEA-C4A9-4BB4-939A-38B3C9E5052E}"/>
              </a:ext>
            </a:extLst>
          </p:cNvPr>
          <p:cNvSpPr txBox="1"/>
          <p:nvPr/>
        </p:nvSpPr>
        <p:spPr>
          <a:xfrm>
            <a:off x="695324" y="2403886"/>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bilibili</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网站上会有一些</a:t>
            </a:r>
            <a:r>
              <a:rPr lang="zh-CN" altLang="en-US" sz="2400" dirty="0">
                <a:solidFill>
                  <a:srgbClr val="FF0000"/>
                </a:solidFill>
                <a:latin typeface="微软雅黑" panose="020B0503020204020204" pitchFamily="34" charset="-122"/>
                <a:ea typeface="微软雅黑" panose="020B0503020204020204" pitchFamily="34" charset="-122"/>
              </a:rPr>
              <a:t>带读论文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主，</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看他们的视频顺便读论文是否可行？</a:t>
            </a:r>
          </a:p>
        </p:txBody>
      </p:sp>
    </p:spTree>
    <p:extLst>
      <p:ext uri="{BB962C8B-B14F-4D97-AF65-F5344CB8AC3E}">
        <p14:creationId xmlns:p14="http://schemas.microsoft.com/office/powerpoint/2010/main" val="1265110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6" name="图片 5">
            <a:extLst>
              <a:ext uri="{FF2B5EF4-FFF2-40B4-BE49-F238E27FC236}">
                <a16:creationId xmlns:a16="http://schemas.microsoft.com/office/drawing/2014/main" id="{F65213D3-9DF5-43E5-80DB-41DFA0044F8A}"/>
              </a:ext>
            </a:extLst>
          </p:cNvPr>
          <p:cNvPicPr>
            <a:picLocks noChangeAspect="1"/>
          </p:cNvPicPr>
          <p:nvPr/>
        </p:nvPicPr>
        <p:blipFill>
          <a:blip r:embed="rId2"/>
          <a:stretch>
            <a:fillRect/>
          </a:stretch>
        </p:blipFill>
        <p:spPr>
          <a:xfrm>
            <a:off x="839233" y="810885"/>
            <a:ext cx="8191246" cy="5479430"/>
          </a:xfrm>
          <a:prstGeom prst="rect">
            <a:avLst/>
          </a:prstGeom>
        </p:spPr>
      </p:pic>
      <p:sp>
        <p:nvSpPr>
          <p:cNvPr id="5" name="文本框 1">
            <a:extLst>
              <a:ext uri="{FF2B5EF4-FFF2-40B4-BE49-F238E27FC236}">
                <a16:creationId xmlns:a16="http://schemas.microsoft.com/office/drawing/2014/main" id="{F45B3B78-B05D-4DB8-9756-98E049486119}"/>
              </a:ext>
            </a:extLst>
          </p:cNvPr>
          <p:cNvSpPr txBox="1"/>
          <p:nvPr/>
        </p:nvSpPr>
        <p:spPr>
          <a:xfrm>
            <a:off x="8983498" y="3249954"/>
            <a:ext cx="236926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逆向思维模型？</a:t>
            </a:r>
          </a:p>
        </p:txBody>
      </p:sp>
    </p:spTree>
    <p:extLst>
      <p:ext uri="{BB962C8B-B14F-4D97-AF65-F5344CB8AC3E}">
        <p14:creationId xmlns:p14="http://schemas.microsoft.com/office/powerpoint/2010/main" val="39381493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不同情绪对脸部不同区域敏感</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162591" y="1855337"/>
            <a:ext cx="6836266" cy="3378957"/>
          </a:xfrm>
          <a:prstGeom prst="rect">
            <a:avLst/>
          </a:prstGeom>
        </p:spPr>
      </p:pic>
      <p:sp>
        <p:nvSpPr>
          <p:cNvPr id="8" name="文本框 1">
            <a:extLst>
              <a:ext uri="{FF2B5EF4-FFF2-40B4-BE49-F238E27FC236}">
                <a16:creationId xmlns:a16="http://schemas.microsoft.com/office/drawing/2014/main" id="{64593C06-3DEE-4A47-BF3C-ECB3929F4CEC}"/>
              </a:ext>
            </a:extLst>
          </p:cNvPr>
          <p:cNvSpPr txBox="1"/>
          <p:nvPr/>
        </p:nvSpPr>
        <p:spPr>
          <a:xfrm>
            <a:off x="2836228" y="5577610"/>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快乐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嘴巴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1">
            <a:extLst>
              <a:ext uri="{FF2B5EF4-FFF2-40B4-BE49-F238E27FC236}">
                <a16:creationId xmlns:a16="http://schemas.microsoft.com/office/drawing/2014/main" id="{44DF779A-3D16-49BF-8C0A-AAB52B464A9C}"/>
              </a:ext>
            </a:extLst>
          </p:cNvPr>
          <p:cNvSpPr txBox="1"/>
          <p:nvPr/>
        </p:nvSpPr>
        <p:spPr>
          <a:xfrm>
            <a:off x="5855200" y="557075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愤怒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眉毛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光流：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一个点的光流即该点从一帧到下一帧的</a:t>
            </a:r>
            <a:r>
              <a:rPr lang="zh-CN" altLang="en-US" sz="2400" dirty="0">
                <a:solidFill>
                  <a:srgbClr val="FF0000"/>
                </a:solidFill>
                <a:latin typeface="微软雅黑" panose="020B0503020204020204" pitchFamily="34" charset="-122"/>
                <a:ea typeface="微软雅黑" panose="020B0503020204020204" pitchFamily="34" charset="-122"/>
              </a:rPr>
              <a:t>位移</a:t>
            </a:r>
          </a:p>
        </p:txBody>
      </p:sp>
      <p:sp>
        <p:nvSpPr>
          <p:cNvPr id="18" name="文本框 1">
            <a:extLst>
              <a:ext uri="{FF2B5EF4-FFF2-40B4-BE49-F238E27FC236}">
                <a16:creationId xmlns:a16="http://schemas.microsoft.com/office/drawing/2014/main" id="{A5C162DF-C864-41FA-A2BB-3FDD5CF92F13}"/>
              </a:ext>
            </a:extLst>
          </p:cNvPr>
          <p:cNvSpPr txBox="1"/>
          <p:nvPr/>
        </p:nvSpPr>
        <p:spPr>
          <a:xfrm>
            <a:off x="838388" y="1748810"/>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BU-3DFE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一个三维人脸情绪数据集，包括</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种情绪</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6213DB59-CD78-4528-847E-D8BD9C2133C5}"/>
              </a:ext>
            </a:extLst>
          </p:cNvPr>
          <p:cNvSpPr txBox="1"/>
          <p:nvPr/>
        </p:nvSpPr>
        <p:spPr>
          <a:xfrm>
            <a:off x="819807" y="224676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AdaBoost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正则化：</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21" name="文本框 1">
            <a:extLst>
              <a:ext uri="{FF2B5EF4-FFF2-40B4-BE49-F238E27FC236}">
                <a16:creationId xmlns:a16="http://schemas.microsoft.com/office/drawing/2014/main" id="{F6386526-AC67-48B8-AF8B-6F691ACE5FA3}"/>
              </a:ext>
            </a:extLst>
          </p:cNvPr>
          <p:cNvSpPr txBox="1"/>
          <p:nvPr/>
        </p:nvSpPr>
        <p:spPr>
          <a:xfrm>
            <a:off x="1207665" y="2744724"/>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前提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AdaBoost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zh-CN" altLang="en-US" sz="2400" dirty="0">
                <a:solidFill>
                  <a:srgbClr val="FF0000"/>
                </a:solidFill>
                <a:latin typeface="微软雅黑" panose="020B0503020204020204" pitchFamily="34" charset="-122"/>
                <a:ea typeface="微软雅黑" panose="020B0503020204020204" pitchFamily="34" charset="-122"/>
              </a:rPr>
              <a:t>解决过拟合</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有作用，但是</a:t>
            </a:r>
            <a:r>
              <a:rPr lang="zh-CN" altLang="en-US" sz="2400" dirty="0">
                <a:solidFill>
                  <a:srgbClr val="FF0000"/>
                </a:solidFill>
                <a:latin typeface="微软雅黑" panose="020B0503020204020204" pitchFamily="34" charset="-122"/>
                <a:ea typeface="微软雅黑" panose="020B0503020204020204" pitchFamily="34" charset="-122"/>
              </a:rPr>
              <a:t>对噪声和离群值敏感</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如果存在异常值，会导致弱分类器关注异常值</a:t>
            </a:r>
          </a:p>
        </p:txBody>
      </p:sp>
      <p:sp>
        <p:nvSpPr>
          <p:cNvPr id="22" name="文本框 1">
            <a:extLst>
              <a:ext uri="{FF2B5EF4-FFF2-40B4-BE49-F238E27FC236}">
                <a16:creationId xmlns:a16="http://schemas.microsoft.com/office/drawing/2014/main" id="{4B9318D3-DC5F-49D0-B974-BB92A532E2C5}"/>
              </a:ext>
            </a:extLst>
          </p:cNvPr>
          <p:cNvSpPr txBox="1"/>
          <p:nvPr/>
        </p:nvSpPr>
        <p:spPr>
          <a:xfrm>
            <a:off x="1207665" y="368264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解决方案</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抛弃异常值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，强制弱分类器关注有意义的数据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1">
            <a:extLst>
              <a:ext uri="{FF2B5EF4-FFF2-40B4-BE49-F238E27FC236}">
                <a16:creationId xmlns:a16="http://schemas.microsoft.com/office/drawing/2014/main" id="{066D9FEB-3E07-4FE8-99D3-27DCD5FED640}"/>
              </a:ext>
            </a:extLst>
          </p:cNvPr>
          <p:cNvSpPr txBox="1"/>
          <p:nvPr/>
        </p:nvSpPr>
        <p:spPr>
          <a:xfrm>
            <a:off x="1207665" y="4180606"/>
            <a:ext cx="9545327"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具体实现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如果连续几轮训练中，有一个例子被错误分类，则认为其是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一个</a:t>
            </a:r>
            <a:r>
              <a:rPr lang="zh-CN" altLang="en-US" sz="2400" dirty="0">
                <a:solidFill>
                  <a:srgbClr val="FF0000"/>
                </a:solidFill>
                <a:latin typeface="微软雅黑" panose="020B0503020204020204" pitchFamily="34" charset="-122"/>
                <a:ea typeface="微软雅黑" panose="020B0503020204020204" pitchFamily="34" charset="-122"/>
              </a:rPr>
              <a:t>离群值</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如果这个离群值的当前权重超过阈值，那么将其</a:t>
            </a:r>
            <a:r>
              <a:rPr lang="zh-CN" altLang="en-US" sz="2400" dirty="0">
                <a:solidFill>
                  <a:srgbClr val="FF0000"/>
                </a:solidFill>
                <a:latin typeface="微软雅黑" panose="020B0503020204020204" pitchFamily="34" charset="-122"/>
                <a:ea typeface="微软雅黑" panose="020B0503020204020204" pitchFamily="34" charset="-122"/>
              </a:rPr>
              <a:t>权值设置为</a:t>
            </a:r>
            <a:r>
              <a:rPr lang="en-US" altLang="zh-CN" sz="2400" dirty="0">
                <a:solidFill>
                  <a:srgbClr val="FF0000"/>
                </a:solidFill>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11885522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8" grpId="0"/>
      <p:bldP spid="19"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695324" y="105577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提出了利用</a:t>
            </a:r>
            <a:r>
              <a:rPr lang="zh-CN" altLang="en-US" sz="2400" b="1" dirty="0">
                <a:solidFill>
                  <a:srgbClr val="FF0000"/>
                </a:solidFill>
                <a:latin typeface="微软雅黑" panose="020B0503020204020204" pitchFamily="34" charset="-122"/>
                <a:ea typeface="微软雅黑" panose="020B0503020204020204" pitchFamily="34" charset="-122"/>
              </a:rPr>
              <a:t>三维点流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进行面部识别的方法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extLst>
              <a:ext uri="{FF2B5EF4-FFF2-40B4-BE49-F238E27FC236}">
                <a16:creationId xmlns:a16="http://schemas.microsoft.com/office/drawing/2014/main" id="{5D1C8F37-663E-4C5F-9557-CB0E129E7B74}"/>
              </a:ext>
            </a:extLst>
          </p:cNvPr>
          <p:cNvSpPr txBox="1"/>
          <p:nvPr/>
        </p:nvSpPr>
        <p:spPr>
          <a:xfrm>
            <a:off x="1053541" y="166585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图像预处理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extLst>
              <a:ext uri="{FF2B5EF4-FFF2-40B4-BE49-F238E27FC236}">
                <a16:creationId xmlns:a16="http://schemas.microsoft.com/office/drawing/2014/main" id="{77FAE14B-2DBF-47F4-BCDB-9F31110FA2EC}"/>
              </a:ext>
            </a:extLst>
          </p:cNvPr>
          <p:cNvSpPr txBox="1"/>
          <p:nvPr/>
        </p:nvSpPr>
        <p:spPr>
          <a:xfrm>
            <a:off x="1053539" y="1673610"/>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提取特征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① 根据面部的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个特征点提取出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对特征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② 计算出面部特征点从</a:t>
            </a:r>
            <a:r>
              <a:rPr lang="zh-CN" altLang="en-US" sz="2400" dirty="0">
                <a:solidFill>
                  <a:srgbClr val="FF0000"/>
                </a:solidFill>
                <a:latin typeface="微软雅黑" panose="020B0503020204020204" pitchFamily="34" charset="-122"/>
                <a:ea typeface="微软雅黑" panose="020B0503020204020204" pitchFamily="34" charset="-122"/>
              </a:rPr>
              <a:t>中性面部到表情面部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几何位移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（大小、方向）</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1200C52-6B58-40B2-B8DD-805B58916CAF}"/>
              </a:ext>
            </a:extLst>
          </p:cNvPr>
          <p:cNvPicPr>
            <a:picLocks noChangeAspect="1"/>
          </p:cNvPicPr>
          <p:nvPr/>
        </p:nvPicPr>
        <p:blipFill>
          <a:blip r:embed="rId2"/>
          <a:stretch>
            <a:fillRect/>
          </a:stretch>
        </p:blipFill>
        <p:spPr>
          <a:xfrm>
            <a:off x="1215788" y="3759293"/>
            <a:ext cx="9337233" cy="3015072"/>
          </a:xfrm>
          <a:prstGeom prst="rect">
            <a:avLst/>
          </a:prstGeom>
        </p:spPr>
      </p:pic>
      <p:pic>
        <p:nvPicPr>
          <p:cNvPr id="5" name="图片 4">
            <a:extLst>
              <a:ext uri="{FF2B5EF4-FFF2-40B4-BE49-F238E27FC236}">
                <a16:creationId xmlns:a16="http://schemas.microsoft.com/office/drawing/2014/main" id="{E1471EFF-5688-4DD9-8519-C9E09BBA04BC}"/>
              </a:ext>
            </a:extLst>
          </p:cNvPr>
          <p:cNvPicPr>
            <a:picLocks noChangeAspect="1"/>
          </p:cNvPicPr>
          <p:nvPr/>
        </p:nvPicPr>
        <p:blipFill>
          <a:blip r:embed="rId3"/>
          <a:stretch>
            <a:fillRect/>
          </a:stretch>
        </p:blipFill>
        <p:spPr>
          <a:xfrm>
            <a:off x="2585961" y="3649509"/>
            <a:ext cx="6207843" cy="3005384"/>
          </a:xfrm>
          <a:prstGeom prst="rect">
            <a:avLst/>
          </a:prstGeom>
        </p:spPr>
      </p:pic>
      <p:sp>
        <p:nvSpPr>
          <p:cNvPr id="14" name="文本框 1">
            <a:extLst>
              <a:ext uri="{FF2B5EF4-FFF2-40B4-BE49-F238E27FC236}">
                <a16:creationId xmlns:a16="http://schemas.microsoft.com/office/drawing/2014/main" id="{A884D498-AAEE-4120-9305-C1A514F98FBA}"/>
              </a:ext>
            </a:extLst>
          </p:cNvPr>
          <p:cNvSpPr txBox="1"/>
          <p:nvPr/>
        </p:nvSpPr>
        <p:spPr>
          <a:xfrm>
            <a:off x="1053540" y="2159726"/>
            <a:ext cx="1044313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① 将人脸模型根据其</a:t>
            </a:r>
            <a:r>
              <a:rPr lang="zh-CN" altLang="en-US" sz="2400" dirty="0">
                <a:solidFill>
                  <a:srgbClr val="FF0000"/>
                </a:solidFill>
                <a:latin typeface="微软雅黑" panose="020B0503020204020204" pitchFamily="34" charset="-122"/>
                <a:ea typeface="微软雅黑" panose="020B0503020204020204" pitchFamily="34" charset="-122"/>
              </a:rPr>
              <a:t>鼻尖位置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对齐再根据</a:t>
            </a:r>
            <a:r>
              <a:rPr lang="zh-CN" altLang="en-US" sz="2400" dirty="0">
                <a:solidFill>
                  <a:srgbClr val="FF0000"/>
                </a:solidFill>
                <a:latin typeface="微软雅黑" panose="020B0503020204020204" pitchFamily="34" charset="-122"/>
                <a:ea typeface="微软雅黑" panose="020B0503020204020204" pitchFamily="34" charset="-122"/>
              </a:rPr>
              <a:t>人脸边缘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归一化（旋转？）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
            <a:extLst>
              <a:ext uri="{FF2B5EF4-FFF2-40B4-BE49-F238E27FC236}">
                <a16:creationId xmlns:a16="http://schemas.microsoft.com/office/drawing/2014/main" id="{E8098070-E9BD-4C8D-95DD-D8B2EBE9DF5C}"/>
              </a:ext>
            </a:extLst>
          </p:cNvPr>
          <p:cNvSpPr txBox="1"/>
          <p:nvPr/>
        </p:nvSpPr>
        <p:spPr>
          <a:xfrm>
            <a:off x="1053539" y="265768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② 将人脸模型根据</a:t>
            </a:r>
            <a:r>
              <a:rPr lang="zh-CN" altLang="en-US" sz="2400" dirty="0">
                <a:solidFill>
                  <a:srgbClr val="FF0000"/>
                </a:solidFill>
                <a:latin typeface="微软雅黑" panose="020B0503020204020204" pitchFamily="34" charset="-122"/>
                <a:ea typeface="微软雅黑" panose="020B0503020204020204" pitchFamily="34" charset="-122"/>
              </a:rPr>
              <a:t>两眼外眼角</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对齐（大笑？）</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
            <a:extLst>
              <a:ext uri="{FF2B5EF4-FFF2-40B4-BE49-F238E27FC236}">
                <a16:creationId xmlns:a16="http://schemas.microsoft.com/office/drawing/2014/main" id="{604A5E9E-85A4-41B8-B550-2A07FB88AF5A}"/>
              </a:ext>
            </a:extLst>
          </p:cNvPr>
          <p:cNvSpPr txBox="1"/>
          <p:nvPr/>
        </p:nvSpPr>
        <p:spPr>
          <a:xfrm>
            <a:off x="1053539" y="315155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个人设想：根据</a:t>
            </a:r>
            <a:r>
              <a:rPr lang="zh-CN" altLang="en-US" sz="2400" dirty="0">
                <a:solidFill>
                  <a:srgbClr val="FF0000"/>
                </a:solidFill>
                <a:latin typeface="微软雅黑" panose="020B0503020204020204" pitchFamily="34" charset="-122"/>
                <a:ea typeface="微软雅黑" panose="020B0503020204020204" pitchFamily="34" charset="-122"/>
              </a:rPr>
              <a:t>两眼中心点到鼻子底部距离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进行对齐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775C3094-30E6-4160-AAB4-518928264854}"/>
              </a:ext>
            </a:extLst>
          </p:cNvPr>
          <p:cNvPicPr>
            <a:picLocks noChangeAspect="1"/>
          </p:cNvPicPr>
          <p:nvPr/>
        </p:nvPicPr>
        <p:blipFill>
          <a:blip r:embed="rId4"/>
          <a:stretch>
            <a:fillRect/>
          </a:stretch>
        </p:blipFill>
        <p:spPr>
          <a:xfrm>
            <a:off x="3318311" y="3605159"/>
            <a:ext cx="4513480" cy="3252841"/>
          </a:xfrm>
          <a:prstGeom prst="rect">
            <a:avLst/>
          </a:prstGeom>
        </p:spPr>
      </p:pic>
      <p:sp>
        <p:nvSpPr>
          <p:cNvPr id="19" name="文本框 1">
            <a:extLst>
              <a:ext uri="{FF2B5EF4-FFF2-40B4-BE49-F238E27FC236}">
                <a16:creationId xmlns:a16="http://schemas.microsoft.com/office/drawing/2014/main" id="{55F3D072-875D-46FE-BF0E-2AFB138C0674}"/>
              </a:ext>
            </a:extLst>
          </p:cNvPr>
          <p:cNvSpPr txBox="1"/>
          <p:nvPr/>
        </p:nvSpPr>
        <p:spPr>
          <a:xfrm>
            <a:off x="1053537" y="1673610"/>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①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SVM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②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AdaBoost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正则化分类</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up)">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18"/>
                                        </p:tgtEl>
                                      </p:cBhvr>
                                    </p:animEffect>
                                    <p:set>
                                      <p:cBhvr>
                                        <p:cTn id="71" dur="1" fill="hold">
                                          <p:stCondLst>
                                            <p:cond delay="499"/>
                                          </p:stCondLst>
                                        </p:cTn>
                                        <p:tgtEl>
                                          <p:spTgt spid="18"/>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500"/>
                                        <p:tgtEl>
                                          <p:spTgt spid="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3"/>
                                        </p:tgtEl>
                                      </p:cBhvr>
                                    </p:animEffect>
                                    <p:set>
                                      <p:cBhvr>
                                        <p:cTn id="81" dur="1" fill="hold">
                                          <p:stCondLst>
                                            <p:cond delay="499"/>
                                          </p:stCondLst>
                                        </p:cTn>
                                        <p:tgtEl>
                                          <p:spTgt spid="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9"/>
                                        </p:tgtEl>
                                      </p:cBhvr>
                                    </p:animEffect>
                                    <p:set>
                                      <p:cBhvr>
                                        <p:cTn id="84" dur="1" fill="hold">
                                          <p:stCondLst>
                                            <p:cond delay="499"/>
                                          </p:stCondLst>
                                        </p:cTn>
                                        <p:tgtEl>
                                          <p:spTgt spid="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8" grpId="0"/>
      <p:bldP spid="8" grpId="1"/>
      <p:bldP spid="9" grpId="0"/>
      <p:bldP spid="9" grpId="1"/>
      <p:bldP spid="14" grpId="0"/>
      <p:bldP spid="14" grpId="1"/>
      <p:bldP spid="15" grpId="0"/>
      <p:bldP spid="15" grpId="1"/>
      <p:bldP spid="16" grpId="0"/>
      <p:bldP spid="16" grpId="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370A8F5F-9972-482A-89A0-0F2071F927BB}"/>
              </a:ext>
            </a:extLst>
          </p:cNvPr>
          <p:cNvSpPr txBox="1"/>
          <p:nvPr/>
        </p:nvSpPr>
        <p:spPr>
          <a:xfrm>
            <a:off x="695324" y="105577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BU-3DFE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数据集包括</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2500</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个人脸模型</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60BE1C1D-3E0F-4930-B96D-53EF521DECC0}"/>
              </a:ext>
            </a:extLst>
          </p:cNvPr>
          <p:cNvPicPr>
            <a:picLocks noChangeAspect="1"/>
          </p:cNvPicPr>
          <p:nvPr/>
        </p:nvPicPr>
        <p:blipFill>
          <a:blip r:embed="rId2"/>
          <a:stretch>
            <a:fillRect/>
          </a:stretch>
        </p:blipFill>
        <p:spPr>
          <a:xfrm>
            <a:off x="1369050" y="2183185"/>
            <a:ext cx="9453899" cy="2978475"/>
          </a:xfrm>
          <a:prstGeom prst="rect">
            <a:avLst/>
          </a:prstGeom>
        </p:spPr>
      </p:pic>
    </p:spTree>
    <p:extLst>
      <p:ext uri="{BB962C8B-B14F-4D97-AF65-F5344CB8AC3E}">
        <p14:creationId xmlns:p14="http://schemas.microsoft.com/office/powerpoint/2010/main" val="3423079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一些结论</a:t>
            </a:r>
          </a:p>
        </p:txBody>
      </p:sp>
      <p:sp>
        <p:nvSpPr>
          <p:cNvPr id="13" name="文本框 1">
            <a:extLst>
              <a:ext uri="{FF2B5EF4-FFF2-40B4-BE49-F238E27FC236}">
                <a16:creationId xmlns:a16="http://schemas.microsoft.com/office/drawing/2014/main" id="{2F950E5E-3FB6-4F18-9387-D01BB3BA5B29}"/>
              </a:ext>
            </a:extLst>
          </p:cNvPr>
          <p:cNvSpPr txBox="1"/>
          <p:nvPr/>
        </p:nvSpPr>
        <p:spPr>
          <a:xfrm>
            <a:off x="962870" y="1194581"/>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人的情绪可以通过</a:t>
            </a:r>
            <a:r>
              <a:rPr lang="zh-CN" altLang="en-US" sz="2400" dirty="0">
                <a:solidFill>
                  <a:srgbClr val="FF0000"/>
                </a:solidFill>
                <a:latin typeface="微软雅黑" panose="020B0503020204020204" pitchFamily="34" charset="-122"/>
                <a:ea typeface="微软雅黑" panose="020B0503020204020204" pitchFamily="34" charset="-122"/>
              </a:rPr>
              <a:t>不同的方式</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表达，其中</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 面部表情约占</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55%</a:t>
            </a:r>
          </a:p>
          <a:p>
            <a:pPr>
              <a:lnSpc>
                <a:spcPct val="12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 语音语调约占</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38%</a:t>
            </a:r>
          </a:p>
          <a:p>
            <a:pPr>
              <a:lnSpc>
                <a:spcPct val="12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 口语占</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
            <a:extLst>
              <a:ext uri="{FF2B5EF4-FFF2-40B4-BE49-F238E27FC236}">
                <a16:creationId xmlns:a16="http://schemas.microsoft.com/office/drawing/2014/main" id="{A89114DC-261F-4999-BE06-B125BB858C38}"/>
              </a:ext>
            </a:extLst>
          </p:cNvPr>
          <p:cNvSpPr txBox="1"/>
          <p:nvPr/>
        </p:nvSpPr>
        <p:spPr>
          <a:xfrm>
            <a:off x="962868" y="415164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通过寻找重要特征，发现只需要</a:t>
            </a:r>
            <a:r>
              <a:rPr lang="en-US" altLang="zh-CN" sz="2400" dirty="0">
                <a:solidFill>
                  <a:srgbClr val="FF0000"/>
                </a:solidFill>
                <a:latin typeface="微软雅黑" panose="020B0503020204020204" pitchFamily="34" charset="-122"/>
                <a:ea typeface="微软雅黑" panose="020B0503020204020204" pitchFamily="34" charset="-122"/>
              </a:rPr>
              <a:t>10~30</a:t>
            </a:r>
            <a:r>
              <a:rPr lang="zh-CN" altLang="en-US" sz="2400" dirty="0">
                <a:solidFill>
                  <a:srgbClr val="FF0000"/>
                </a:solidFill>
                <a:latin typeface="微软雅黑" panose="020B0503020204020204" pitchFamily="34" charset="-122"/>
                <a:ea typeface="微软雅黑" panose="020B0503020204020204" pitchFamily="34" charset="-122"/>
              </a:rPr>
              <a:t>个特征</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足以产生良好的分类效果。</a:t>
            </a:r>
          </a:p>
        </p:txBody>
      </p:sp>
      <p:sp>
        <p:nvSpPr>
          <p:cNvPr id="16" name="文本框 1">
            <a:extLst>
              <a:ext uri="{FF2B5EF4-FFF2-40B4-BE49-F238E27FC236}">
                <a16:creationId xmlns:a16="http://schemas.microsoft.com/office/drawing/2014/main" id="{45932C47-DF06-43C6-8325-EE646E5D2B0B}"/>
              </a:ext>
            </a:extLst>
          </p:cNvPr>
          <p:cNvSpPr txBox="1"/>
          <p:nvPr/>
        </p:nvSpPr>
        <p:spPr>
          <a:xfrm>
            <a:off x="962869" y="3337911"/>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一组</a:t>
            </a:r>
            <a:r>
              <a:rPr lang="zh-CN" altLang="en-US" sz="2400" dirty="0">
                <a:solidFill>
                  <a:srgbClr val="FF0000"/>
                </a:solidFill>
                <a:latin typeface="微软雅黑" panose="020B0503020204020204" pitchFamily="34" charset="-122"/>
                <a:ea typeface="微软雅黑" panose="020B0503020204020204" pitchFamily="34" charset="-122"/>
              </a:rPr>
              <a:t>独立特征</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的辨别能力，是个体特征辨别能力之和</a:t>
            </a:r>
          </a:p>
        </p:txBody>
      </p:sp>
    </p:spTree>
    <p:extLst>
      <p:ext uri="{BB962C8B-B14F-4D97-AF65-F5344CB8AC3E}">
        <p14:creationId xmlns:p14="http://schemas.microsoft.com/office/powerpoint/2010/main" val="756986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13" name="文本框 1">
            <a:extLst>
              <a:ext uri="{FF2B5EF4-FFF2-40B4-BE49-F238E27FC236}">
                <a16:creationId xmlns:a16="http://schemas.microsoft.com/office/drawing/2014/main" id="{2F950E5E-3FB6-4F18-9387-D01BB3BA5B29}"/>
              </a:ext>
            </a:extLst>
          </p:cNvPr>
          <p:cNvSpPr txBox="1"/>
          <p:nvPr/>
        </p:nvSpPr>
        <p:spPr>
          <a:xfrm>
            <a:off x="962870" y="119458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目前识别需要使用到平静状态下的人脸模型，需要解决</a:t>
            </a:r>
            <a:r>
              <a:rPr lang="zh-CN" altLang="en-US" sz="2400" dirty="0">
                <a:solidFill>
                  <a:srgbClr val="FF0000"/>
                </a:solidFill>
                <a:latin typeface="微软雅黑" panose="020B0503020204020204" pitchFamily="34" charset="-122"/>
                <a:ea typeface="微软雅黑" panose="020B0503020204020204" pitchFamily="34" charset="-122"/>
              </a:rPr>
              <a:t>获取平静状态下模型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的问题</a:t>
            </a:r>
          </a:p>
        </p:txBody>
      </p:sp>
      <p:sp>
        <p:nvSpPr>
          <p:cNvPr id="16" name="文本框 1">
            <a:extLst>
              <a:ext uri="{FF2B5EF4-FFF2-40B4-BE49-F238E27FC236}">
                <a16:creationId xmlns:a16="http://schemas.microsoft.com/office/drawing/2014/main" id="{45932C47-DF06-43C6-8325-EE646E5D2B0B}"/>
              </a:ext>
            </a:extLst>
          </p:cNvPr>
          <p:cNvSpPr txBox="1"/>
          <p:nvPr/>
        </p:nvSpPr>
        <p:spPr>
          <a:xfrm>
            <a:off x="962870" y="2310777"/>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目前想到的解决方案：</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根据提取到的特征点</a:t>
            </a:r>
            <a:r>
              <a:rPr lang="zh-CN" altLang="en-US" sz="2400" dirty="0">
                <a:solidFill>
                  <a:srgbClr val="FF0000"/>
                </a:solidFill>
                <a:latin typeface="微软雅黑" panose="020B0503020204020204" pitchFamily="34" charset="-122"/>
                <a:ea typeface="微软雅黑" panose="020B0503020204020204" pitchFamily="34" charset="-122"/>
              </a:rPr>
              <a:t>生成</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平静状态下的人脸模型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缺点：生成本身存在误差，要想达到高识别率可能比较困难</a:t>
            </a:r>
          </a:p>
        </p:txBody>
      </p:sp>
      <p:sp>
        <p:nvSpPr>
          <p:cNvPr id="6" name="矩形 5">
            <a:extLst>
              <a:ext uri="{FF2B5EF4-FFF2-40B4-BE49-F238E27FC236}">
                <a16:creationId xmlns:a16="http://schemas.microsoft.com/office/drawing/2014/main" id="{264586F1-98C1-4DB9-914B-D4591FEC6DE5}"/>
              </a:ext>
            </a:extLst>
          </p:cNvPr>
          <p:cNvSpPr/>
          <p:nvPr/>
        </p:nvSpPr>
        <p:spPr>
          <a:xfrm>
            <a:off x="2591070" y="4476467"/>
            <a:ext cx="4339650" cy="646331"/>
          </a:xfrm>
          <a:prstGeom prst="rect">
            <a:avLst/>
          </a:prstGeom>
          <a:noFill/>
        </p:spPr>
        <p:txBody>
          <a:bodyPr wrap="none" lIns="91440" tIns="45720" rIns="91440" bIns="45720">
            <a:spAutoFit/>
          </a:bodyPr>
          <a:lstStyle/>
          <a:p>
            <a:pPr algn="ctr"/>
            <a:r>
              <a:rPr lang="zh-CN" altLang="en-US" sz="3600" b="1" cap="none" spc="0" dirty="0">
                <a:ln w="6600">
                  <a:solidFill>
                    <a:schemeClr val="accent2"/>
                  </a:solidFill>
                  <a:prstDash val="solid"/>
                </a:ln>
                <a:solidFill>
                  <a:srgbClr val="FFFFFF"/>
                </a:solidFill>
                <a:effectLst>
                  <a:outerShdw dist="38100" dir="2700000" algn="tl" rotWithShape="0">
                    <a:schemeClr val="accent2"/>
                  </a:outerShdw>
                </a:effectLst>
              </a:rPr>
              <a:t>还有没有别的方法？</a:t>
            </a:r>
          </a:p>
        </p:txBody>
      </p:sp>
    </p:spTree>
    <p:extLst>
      <p:ext uri="{BB962C8B-B14F-4D97-AF65-F5344CB8AC3E}">
        <p14:creationId xmlns:p14="http://schemas.microsoft.com/office/powerpoint/2010/main" val="795507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人脸特征提取：</a:t>
            </a:r>
            <a:r>
              <a:rPr lang="en-US" altLang="zh-CN" sz="2800" b="1" dirty="0" err="1">
                <a:latin typeface="微软雅黑" panose="020B0503020204020204" pitchFamily="34" charset="-122"/>
              </a:rPr>
              <a:t>Dlib</a:t>
            </a:r>
            <a:endParaRPr lang="zh-CN" altLang="en-US" sz="2800" b="1" dirty="0">
              <a:latin typeface="微软雅黑" panose="020B0503020204020204" pitchFamily="34" charset="-122"/>
            </a:endParaRPr>
          </a:p>
        </p:txBody>
      </p:sp>
      <p:pic>
        <p:nvPicPr>
          <p:cNvPr id="1026" name="Picture 2">
            <a:extLst>
              <a:ext uri="{FF2B5EF4-FFF2-40B4-BE49-F238E27FC236}">
                <a16:creationId xmlns:a16="http://schemas.microsoft.com/office/drawing/2014/main" id="{3434A85F-692A-4B7B-AA10-6A464FDD29E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38319" y="1306950"/>
            <a:ext cx="5729483" cy="4763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8754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anim calcmode="lin" valueType="num">
                                      <p:cBhvr>
                                        <p:cTn id="15" dur="500" fill="hold"/>
                                        <p:tgtEl>
                                          <p:spTgt spid="1026"/>
                                        </p:tgtEl>
                                        <p:attrNameLst>
                                          <p:attrName>ppt_x</p:attrName>
                                        </p:attrNameLst>
                                      </p:cBhvr>
                                      <p:tavLst>
                                        <p:tav tm="0">
                                          <p:val>
                                            <p:strVal val="#ppt_x"/>
                                          </p:val>
                                        </p:tav>
                                        <p:tav tm="100000">
                                          <p:val>
                                            <p:strVal val="#ppt_x"/>
                                          </p:val>
                                        </p:tav>
                                      </p:tavLst>
                                    </p:anim>
                                    <p:anim calcmode="lin" valueType="num">
                                      <p:cBhvr>
                                        <p:cTn id="16" dur="5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07574" y="2805752"/>
            <a:ext cx="9256178"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利用课程学习进行面部表情识别</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139999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3" name="图片 2">
            <a:extLst>
              <a:ext uri="{FF2B5EF4-FFF2-40B4-BE49-F238E27FC236}">
                <a16:creationId xmlns:a16="http://schemas.microsoft.com/office/drawing/2014/main" id="{EE6C0F29-46B2-49A4-8B09-3B8B690E19E6}"/>
              </a:ext>
            </a:extLst>
          </p:cNvPr>
          <p:cNvPicPr>
            <a:picLocks noChangeAspect="1"/>
          </p:cNvPicPr>
          <p:nvPr/>
        </p:nvPicPr>
        <p:blipFill>
          <a:blip r:embed="rId2"/>
          <a:stretch>
            <a:fillRect/>
          </a:stretch>
        </p:blipFill>
        <p:spPr>
          <a:xfrm>
            <a:off x="2082460" y="593807"/>
            <a:ext cx="8027078" cy="4355190"/>
          </a:xfrm>
          <a:prstGeom prst="rect">
            <a:avLst/>
          </a:prstGeom>
        </p:spPr>
      </p:pic>
      <p:sp>
        <p:nvSpPr>
          <p:cNvPr id="7" name="文本框 1">
            <a:extLst>
              <a:ext uri="{FF2B5EF4-FFF2-40B4-BE49-F238E27FC236}">
                <a16:creationId xmlns:a16="http://schemas.microsoft.com/office/drawing/2014/main" id="{A917B60F-0F2E-440B-84EA-023BA17C3D95}"/>
              </a:ext>
            </a:extLst>
          </p:cNvPr>
          <p:cNvSpPr txBox="1"/>
          <p:nvPr/>
        </p:nvSpPr>
        <p:spPr>
          <a:xfrm>
            <a:off x="1302923" y="5006160"/>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对“恐惧”、“悲伤”准确率提高，超过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94%</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extLst>
              <a:ext uri="{FF2B5EF4-FFF2-40B4-BE49-F238E27FC236}">
                <a16:creationId xmlns:a16="http://schemas.microsoft.com/office/drawing/2014/main" id="{6B068548-69FF-4E95-827B-B789AEBC9D5C}"/>
              </a:ext>
            </a:extLst>
          </p:cNvPr>
          <p:cNvSpPr txBox="1"/>
          <p:nvPr/>
        </p:nvSpPr>
        <p:spPr>
          <a:xfrm>
            <a:off x="1302923" y="550411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“愤怒”、“快乐”、“悲伤”提取出了更多特异性特征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1308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1818</Words>
  <Application>Microsoft Office PowerPoint</Application>
  <PresentationFormat>宽屏</PresentationFormat>
  <Paragraphs>169</Paragraphs>
  <Slides>29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8299</cp:lastModifiedBy>
  <cp:revision>494</cp:revision>
  <dcterms:created xsi:type="dcterms:W3CDTF">2021-10-13T01:12:56Z</dcterms:created>
  <dcterms:modified xsi:type="dcterms:W3CDTF">2021-11-09T15:48:54Z</dcterms:modified>
</cp:coreProperties>
</file>