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0" r:id="rId3"/>
    <p:sldId id="330" r:id="rId4"/>
    <p:sldId id="332" r:id="rId5"/>
    <p:sldId id="338" r:id="rId6"/>
    <p:sldId id="321" r:id="rId7"/>
    <p:sldId id="339" r:id="rId8"/>
    <p:sldId id="331" r:id="rId9"/>
    <p:sldId id="336" r:id="rId10"/>
    <p:sldId id="337" r:id="rId11"/>
    <p:sldId id="335" r:id="rId12"/>
    <p:sldId id="316" r:id="rId13"/>
    <p:sldId id="329" r:id="rId14"/>
    <p:sldId id="293" r:id="rId15"/>
    <p:sldId id="298" r:id="rId16"/>
    <p:sldId id="292" r:id="rId17"/>
    <p:sldId id="301" r:id="rId18"/>
    <p:sldId id="305" r:id="rId19"/>
    <p:sldId id="306" r:id="rId20"/>
    <p:sldId id="307" r:id="rId21"/>
    <p:sldId id="308" r:id="rId22"/>
    <p:sldId id="310" r:id="rId23"/>
    <p:sldId id="311" r:id="rId24"/>
    <p:sldId id="309" r:id="rId25"/>
    <p:sldId id="312" r:id="rId26"/>
    <p:sldId id="313" r:id="rId27"/>
    <p:sldId id="31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9" d="100"/>
          <a:sy n="89" d="100"/>
        </p:scale>
        <p:origin x="84"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25</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2021/11/30</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2021/11/30</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82969" y="2849719"/>
            <a:ext cx="4732084"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多尺度融合注意力机制</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提出的解决方法</a:t>
            </a:r>
          </a:p>
        </p:txBody>
      </p:sp>
      <p:sp>
        <p:nvSpPr>
          <p:cNvPr id="6" name="文本框 1">
            <a:hlinkClick r:id="rId2" action="ppaction://hlinksldjump"/>
            <a:extLst>
              <a:ext uri="{FF2B5EF4-FFF2-40B4-BE49-F238E27FC236}">
                <a16:creationId xmlns:a16="http://schemas.microsoft.com/office/drawing/2014/main" id="{3D97C6A3-50B4-4CA9-A967-459D35E54FF3}"/>
              </a:ext>
            </a:extLst>
          </p:cNvPr>
          <p:cNvSpPr txBox="1"/>
          <p:nvPr/>
        </p:nvSpPr>
        <p:spPr>
          <a:xfrm>
            <a:off x="829095" y="2358394"/>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将要识别的人脸特征模型构建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形状空间，与</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中的人脸模型进行</a:t>
            </a:r>
            <a:r>
              <a:rPr lang="zh-CN" altLang="en-US" sz="2400" dirty="0">
                <a:solidFill>
                  <a:srgbClr val="FF0000"/>
                </a:solidFill>
                <a:latin typeface="微软雅黑" panose="020B0503020204020204" pitchFamily="34" charset="-122"/>
                <a:ea typeface="微软雅黑" panose="020B0503020204020204" pitchFamily="34" charset="-122"/>
              </a:rPr>
              <a:t>比对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，找到最接近的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2" action="ppaction://hlinksldjump"/>
            <a:extLst>
              <a:ext uri="{FF2B5EF4-FFF2-40B4-BE49-F238E27FC236}">
                <a16:creationId xmlns:a16="http://schemas.microsoft.com/office/drawing/2014/main" id="{277FBB06-6C10-43ED-BDCA-DE1DC87F98DE}"/>
              </a:ext>
            </a:extLst>
          </p:cNvPr>
          <p:cNvSpPr txBox="1"/>
          <p:nvPr/>
        </p:nvSpPr>
        <p:spPr>
          <a:xfrm>
            <a:off x="1316112" y="236871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形状空间：对形状的</a:t>
            </a:r>
            <a:r>
              <a:rPr lang="zh-CN" altLang="en-US" sz="2400" dirty="0">
                <a:solidFill>
                  <a:srgbClr val="FF0000"/>
                </a:solidFill>
                <a:latin typeface="微软雅黑" panose="020B0503020204020204" pitchFamily="34" charset="-122"/>
                <a:ea typeface="微软雅黑" panose="020B0503020204020204" pitchFamily="34" charset="-122"/>
              </a:rPr>
              <a:t>数学描述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，可以</a:t>
            </a:r>
            <a:r>
              <a:rPr lang="zh-CN" altLang="en-US" sz="2400" dirty="0">
                <a:solidFill>
                  <a:srgbClr val="FF0000"/>
                </a:solidFill>
                <a:latin typeface="微软雅黑" panose="020B0503020204020204" pitchFamily="34" charset="-122"/>
                <a:ea typeface="微软雅黑" panose="020B0503020204020204" pitchFamily="34" charset="-122"/>
              </a:rPr>
              <a:t>消除对称变换</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带来的影响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
            <a:hlinkClick r:id="rId2" action="ppaction://hlinksldjump"/>
            <a:extLst>
              <a:ext uri="{FF2B5EF4-FFF2-40B4-BE49-F238E27FC236}">
                <a16:creationId xmlns:a16="http://schemas.microsoft.com/office/drawing/2014/main" id="{F07C51C9-7A0E-4BC1-8F46-F9D189B9D12B}"/>
              </a:ext>
            </a:extLst>
          </p:cNvPr>
          <p:cNvSpPr txBox="1"/>
          <p:nvPr/>
        </p:nvSpPr>
        <p:spPr>
          <a:xfrm>
            <a:off x="829096" y="122028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从面部图像中提取面部特征点，建立二维模型</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文本框 1">
            <a:hlinkClick r:id="rId2" action="ppaction://hlinksldjump"/>
            <a:extLst>
              <a:ext uri="{FF2B5EF4-FFF2-40B4-BE49-F238E27FC236}">
                <a16:creationId xmlns:a16="http://schemas.microsoft.com/office/drawing/2014/main" id="{40B67E6B-1768-478B-9FF0-6CE342CF1E50}"/>
              </a:ext>
            </a:extLst>
          </p:cNvPr>
          <p:cNvSpPr txBox="1"/>
          <p:nvPr/>
        </p:nvSpPr>
        <p:spPr>
          <a:xfrm>
            <a:off x="829097" y="181285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中不同姿态下二维面部特征模型构建</a:t>
            </a:r>
            <a:r>
              <a:rPr lang="en-US" altLang="zh-CN" sz="2400" dirty="0">
                <a:solidFill>
                  <a:srgbClr val="FF0000"/>
                </a:solidFill>
                <a:latin typeface="微软雅黑" panose="020B0503020204020204" pitchFamily="34" charset="-122"/>
                <a:ea typeface="微软雅黑" panose="020B0503020204020204" pitchFamily="34" charset="-122"/>
              </a:rPr>
              <a:t>Kendall</a:t>
            </a:r>
            <a:r>
              <a:rPr lang="zh-CN" altLang="en-US" sz="2400" dirty="0">
                <a:solidFill>
                  <a:srgbClr val="FF0000"/>
                </a:solidFill>
                <a:latin typeface="微软雅黑" panose="020B0503020204020204" pitchFamily="34" charset="-122"/>
                <a:ea typeface="微软雅黑" panose="020B0503020204020204" pitchFamily="34" charset="-122"/>
              </a:rPr>
              <a:t>形状空间</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文本框 1">
            <a:hlinkClick r:id="rId2" action="ppaction://hlinksldjump"/>
            <a:extLst>
              <a:ext uri="{FF2B5EF4-FFF2-40B4-BE49-F238E27FC236}">
                <a16:creationId xmlns:a16="http://schemas.microsoft.com/office/drawing/2014/main" id="{F6934212-1D86-4AAE-8248-BD1349FD0C1B}"/>
              </a:ext>
            </a:extLst>
          </p:cNvPr>
          <p:cNvSpPr txBox="1"/>
          <p:nvPr/>
        </p:nvSpPr>
        <p:spPr>
          <a:xfrm>
            <a:off x="1316111" y="288877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利用该理论，可以将人脸特征点作为离散点集进行比较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hlinkClick r:id="rId2" action="ppaction://hlinksldjump"/>
            <a:extLst>
              <a:ext uri="{FF2B5EF4-FFF2-40B4-BE49-F238E27FC236}">
                <a16:creationId xmlns:a16="http://schemas.microsoft.com/office/drawing/2014/main" id="{A4136010-A507-43E5-BE54-C46E8BEDF79D}"/>
              </a:ext>
            </a:extLst>
          </p:cNvPr>
          <p:cNvSpPr txBox="1"/>
          <p:nvPr/>
        </p:nvSpPr>
        <p:spPr>
          <a:xfrm>
            <a:off x="829094" y="330947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找到对应的三维数据，根据输入的人脸特征，进行微调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B32348A2-FC13-426F-8C7B-22398B19AEED}"/>
              </a:ext>
            </a:extLst>
          </p:cNvPr>
          <p:cNvPicPr>
            <a:picLocks noChangeAspect="1"/>
          </p:cNvPicPr>
          <p:nvPr/>
        </p:nvPicPr>
        <p:blipFill>
          <a:blip r:embed="rId3"/>
          <a:stretch>
            <a:fillRect/>
          </a:stretch>
        </p:blipFill>
        <p:spPr>
          <a:xfrm>
            <a:off x="314600" y="3970253"/>
            <a:ext cx="3466667" cy="2266667"/>
          </a:xfrm>
          <a:prstGeom prst="rect">
            <a:avLst/>
          </a:prstGeom>
        </p:spPr>
      </p:pic>
      <p:pic>
        <p:nvPicPr>
          <p:cNvPr id="16" name="图片 15">
            <a:extLst>
              <a:ext uri="{FF2B5EF4-FFF2-40B4-BE49-F238E27FC236}">
                <a16:creationId xmlns:a16="http://schemas.microsoft.com/office/drawing/2014/main" id="{82E3DCF3-CA88-43CC-9A93-4D301EDA281F}"/>
              </a:ext>
            </a:extLst>
          </p:cNvPr>
          <p:cNvPicPr>
            <a:picLocks noChangeAspect="1"/>
          </p:cNvPicPr>
          <p:nvPr/>
        </p:nvPicPr>
        <p:blipFill>
          <a:blip r:embed="rId4"/>
          <a:stretch>
            <a:fillRect/>
          </a:stretch>
        </p:blipFill>
        <p:spPr>
          <a:xfrm>
            <a:off x="3781267" y="3934699"/>
            <a:ext cx="5600000" cy="2285714"/>
          </a:xfrm>
          <a:prstGeom prst="rect">
            <a:avLst/>
          </a:prstGeom>
        </p:spPr>
      </p:pic>
      <p:pic>
        <p:nvPicPr>
          <p:cNvPr id="18" name="图片 17">
            <a:extLst>
              <a:ext uri="{FF2B5EF4-FFF2-40B4-BE49-F238E27FC236}">
                <a16:creationId xmlns:a16="http://schemas.microsoft.com/office/drawing/2014/main" id="{07A1B054-B566-4426-B03C-508186CAD390}"/>
              </a:ext>
            </a:extLst>
          </p:cNvPr>
          <p:cNvPicPr>
            <a:picLocks noChangeAspect="1"/>
          </p:cNvPicPr>
          <p:nvPr/>
        </p:nvPicPr>
        <p:blipFill>
          <a:blip r:embed="rId5"/>
          <a:stretch>
            <a:fillRect/>
          </a:stretch>
        </p:blipFill>
        <p:spPr>
          <a:xfrm>
            <a:off x="9381267" y="3970253"/>
            <a:ext cx="2228571" cy="2495238"/>
          </a:xfrm>
          <a:prstGeom prst="rect">
            <a:avLst/>
          </a:prstGeom>
        </p:spPr>
      </p:pic>
    </p:spTree>
    <p:extLst>
      <p:ext uri="{BB962C8B-B14F-4D97-AF65-F5344CB8AC3E}">
        <p14:creationId xmlns:p14="http://schemas.microsoft.com/office/powerpoint/2010/main" val="15434399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9" grpId="1"/>
      <p:bldP spid="10" grpId="0"/>
      <p:bldP spid="7" grpId="0"/>
      <p:bldP spid="8" grpId="0"/>
      <p:bldP spid="8" grpId="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FB4FB603-9BDD-43E0-A2F8-3695D8B765E4}"/>
              </a:ext>
            </a:extLst>
          </p:cNvPr>
          <p:cNvPicPr>
            <a:picLocks noChangeAspect="1"/>
          </p:cNvPicPr>
          <p:nvPr/>
        </p:nvPicPr>
        <p:blipFill>
          <a:blip r:embed="rId2"/>
          <a:stretch>
            <a:fillRect/>
          </a:stretch>
        </p:blipFill>
        <p:spPr>
          <a:xfrm>
            <a:off x="2588079" y="1500651"/>
            <a:ext cx="6839809" cy="4069969"/>
          </a:xfrm>
          <a:prstGeom prst="rect">
            <a:avLst/>
          </a:prstGeom>
        </p:spPr>
      </p:pic>
    </p:spTree>
    <p:extLst>
      <p:ext uri="{BB962C8B-B14F-4D97-AF65-F5344CB8AC3E}">
        <p14:creationId xmlns:p14="http://schemas.microsoft.com/office/powerpoint/2010/main" val="25966537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目前识别需要使用到平静状态下的人脸模型，需要解决</a:t>
            </a:r>
            <a:r>
              <a:rPr lang="zh-CN" altLang="en-US" sz="2400" dirty="0">
                <a:solidFill>
                  <a:srgbClr val="FF0000"/>
                </a:solidFill>
                <a:latin typeface="微软雅黑" panose="020B0503020204020204" pitchFamily="34" charset="-122"/>
                <a:ea typeface="微软雅黑" panose="020B0503020204020204" pitchFamily="34" charset="-122"/>
              </a:rPr>
              <a:t>获取平静状态下模型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的问题</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70" y="2310777"/>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目前想到的解决方案：</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根据提取到的特征点</a:t>
            </a:r>
            <a:r>
              <a:rPr lang="zh-CN" altLang="en-US" sz="2400" dirty="0">
                <a:solidFill>
                  <a:srgbClr val="FF0000"/>
                </a:solidFill>
                <a:latin typeface="微软雅黑" panose="020B0503020204020204" pitchFamily="34" charset="-122"/>
                <a:ea typeface="微软雅黑" panose="020B0503020204020204" pitchFamily="34" charset="-122"/>
              </a:rPr>
              <a:t>生成</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平静状态下的人脸模型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缺点：生成本身存在误差，要想达到高识别率可能比较困难</a:t>
            </a:r>
          </a:p>
        </p:txBody>
      </p:sp>
    </p:spTree>
    <p:extLst>
      <p:ext uri="{BB962C8B-B14F-4D97-AF65-F5344CB8AC3E}">
        <p14:creationId xmlns:p14="http://schemas.microsoft.com/office/powerpoint/2010/main" val="795507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传统方法的比较研究</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29096" y="101135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比较的特征比较方法：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Gabor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滤波器、梯度直方图、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LBP</a:t>
            </a:r>
          </a:p>
        </p:txBody>
      </p:sp>
      <p:sp>
        <p:nvSpPr>
          <p:cNvPr id="8" name="文本框 1">
            <a:hlinkClick r:id="rId2" action="ppaction://hlinksldjump"/>
            <a:extLst>
              <a:ext uri="{FF2B5EF4-FFF2-40B4-BE49-F238E27FC236}">
                <a16:creationId xmlns:a16="http://schemas.microsoft.com/office/drawing/2014/main" id="{5D1C8F37-663E-4C5F-9557-CB0E129E7B74}"/>
              </a:ext>
            </a:extLst>
          </p:cNvPr>
          <p:cNvSpPr txBox="1"/>
          <p:nvPr/>
        </p:nvSpPr>
        <p:spPr>
          <a:xfrm>
            <a:off x="868482" y="246677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结论：</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6129B281-1FEF-4C53-96EF-E040539039F9}"/>
              </a:ext>
            </a:extLst>
          </p:cNvPr>
          <p:cNvSpPr txBox="1"/>
          <p:nvPr/>
        </p:nvSpPr>
        <p:spPr>
          <a:xfrm>
            <a:off x="1442159" y="145455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比较的分类方法：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SVM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、随机森林、</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kNN</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10B586C-C1EF-4FDB-BBD8-341B8F450534}"/>
              </a:ext>
            </a:extLst>
          </p:cNvPr>
          <p:cNvPicPr>
            <a:picLocks noChangeAspect="1"/>
          </p:cNvPicPr>
          <p:nvPr/>
        </p:nvPicPr>
        <p:blipFill>
          <a:blip r:embed="rId3"/>
          <a:stretch>
            <a:fillRect/>
          </a:stretch>
        </p:blipFill>
        <p:spPr>
          <a:xfrm>
            <a:off x="2148737" y="2964734"/>
            <a:ext cx="7894525" cy="2651059"/>
          </a:xfrm>
          <a:prstGeom prst="rect">
            <a:avLst/>
          </a:prstGeom>
        </p:spPr>
      </p:pic>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8"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一些结论</a:t>
            </a:r>
          </a:p>
        </p:txBody>
      </p:sp>
      <p:sp>
        <p:nvSpPr>
          <p:cNvPr id="10" name="文本框 1">
            <a:hlinkClick r:id="rId2" action="ppaction://hlinksldjump"/>
            <a:extLst>
              <a:ext uri="{FF2B5EF4-FFF2-40B4-BE49-F238E27FC236}">
                <a16:creationId xmlns:a16="http://schemas.microsoft.com/office/drawing/2014/main" id="{F07C51C9-7A0E-4BC1-8F46-F9D189B9D12B}"/>
              </a:ext>
            </a:extLst>
          </p:cNvPr>
          <p:cNvSpPr txBox="1"/>
          <p:nvPr/>
        </p:nvSpPr>
        <p:spPr>
          <a:xfrm>
            <a:off x="829096" y="122028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不同</a:t>
            </a:r>
            <a:r>
              <a:rPr lang="zh-CN" altLang="en-US" sz="2400" dirty="0">
                <a:solidFill>
                  <a:srgbClr val="FF0000"/>
                </a:solidFill>
                <a:latin typeface="微软雅黑" panose="020B0503020204020204" pitchFamily="34" charset="-122"/>
                <a:ea typeface="微软雅黑" panose="020B0503020204020204" pitchFamily="34" charset="-122"/>
              </a:rPr>
              <a:t>文化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在面部表情识别方面高度一致。</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文本框 1">
            <a:hlinkClick r:id="rId2" action="ppaction://hlinksldjump"/>
            <a:extLst>
              <a:ext uri="{FF2B5EF4-FFF2-40B4-BE49-F238E27FC236}">
                <a16:creationId xmlns:a16="http://schemas.microsoft.com/office/drawing/2014/main" id="{40B67E6B-1768-478B-9FF0-6CE342CF1E50}"/>
              </a:ext>
            </a:extLst>
          </p:cNvPr>
          <p:cNvSpPr txBox="1"/>
          <p:nvPr/>
        </p:nvSpPr>
        <p:spPr>
          <a:xfrm>
            <a:off x="829097" y="181285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rgbClr val="FF0000"/>
                </a:solidFill>
                <a:latin typeface="微软雅黑" panose="020B0503020204020204" pitchFamily="34" charset="-122"/>
                <a:ea typeface="微软雅黑" panose="020B0503020204020204" pitchFamily="34" charset="-122"/>
              </a:rPr>
              <a:t>性别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对非语言信号的解读和预测影响很大。</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3" name="文本框 1">
            <a:hlinkClick r:id="rId2" action="ppaction://hlinksldjump"/>
            <a:extLst>
              <a:ext uri="{FF2B5EF4-FFF2-40B4-BE49-F238E27FC236}">
                <a16:creationId xmlns:a16="http://schemas.microsoft.com/office/drawing/2014/main" id="{18FEF811-CFF2-4EC5-8E6C-0E9697938505}"/>
              </a:ext>
            </a:extLst>
          </p:cNvPr>
          <p:cNvSpPr txBox="1"/>
          <p:nvPr/>
        </p:nvSpPr>
        <p:spPr>
          <a:xfrm>
            <a:off x="829095" y="240542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身体、智力上有障碍的人在表现情绪时是不理智的，需要另外一种标准来感知他们的情绪状态。</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4027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7"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第二篇提出的新方法</a:t>
            </a:r>
          </a:p>
        </p:txBody>
      </p:sp>
      <p:pic>
        <p:nvPicPr>
          <p:cNvPr id="3" name="图片 2">
            <a:extLst>
              <a:ext uri="{FF2B5EF4-FFF2-40B4-BE49-F238E27FC236}">
                <a16:creationId xmlns:a16="http://schemas.microsoft.com/office/drawing/2014/main" id="{8AAA29AE-0655-4223-A2BE-60A5ED42E4EB}"/>
              </a:ext>
            </a:extLst>
          </p:cNvPr>
          <p:cNvPicPr>
            <a:picLocks noChangeAspect="1"/>
          </p:cNvPicPr>
          <p:nvPr/>
        </p:nvPicPr>
        <p:blipFill>
          <a:blip r:embed="rId2"/>
          <a:stretch>
            <a:fillRect/>
          </a:stretch>
        </p:blipFill>
        <p:spPr>
          <a:xfrm>
            <a:off x="2424570" y="1033712"/>
            <a:ext cx="7342857" cy="3990476"/>
          </a:xfrm>
          <a:prstGeom prst="rect">
            <a:avLst/>
          </a:prstGeom>
        </p:spPr>
      </p:pic>
      <p:sp>
        <p:nvSpPr>
          <p:cNvPr id="8" name="文本框 1">
            <a:hlinkClick r:id="rId3" action="ppaction://hlinksldjump"/>
            <a:extLst>
              <a:ext uri="{FF2B5EF4-FFF2-40B4-BE49-F238E27FC236}">
                <a16:creationId xmlns:a16="http://schemas.microsoft.com/office/drawing/2014/main" id="{90AF93F8-5633-4B7C-8617-9CAFC0195DCC}"/>
              </a:ext>
            </a:extLst>
          </p:cNvPr>
          <p:cNvSpPr txBox="1"/>
          <p:nvPr/>
        </p:nvSpPr>
        <p:spPr>
          <a:xfrm>
            <a:off x="2424570" y="5326331"/>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SENet</a:t>
            </a:r>
            <a:r>
              <a:rPr lang="zh-CN" altLang="en-US" sz="2400" dirty="0">
                <a:latin typeface="微软雅黑" panose="020B0503020204020204" pitchFamily="34" charset="-122"/>
                <a:ea typeface="微软雅黑" panose="020B0503020204020204" pitchFamily="34" charset="-122"/>
              </a:rPr>
              <a:t>的基础上，添加了</a:t>
            </a:r>
            <a:r>
              <a:rPr lang="zh-CN" altLang="en-US" sz="2400" dirty="0">
                <a:solidFill>
                  <a:srgbClr val="FF0000"/>
                </a:solidFill>
                <a:latin typeface="微软雅黑" panose="020B0503020204020204" pitchFamily="34" charset="-122"/>
                <a:ea typeface="微软雅黑" panose="020B0503020204020204" pitchFamily="34" charset="-122"/>
              </a:rPr>
              <a:t>平均池化</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随机池化</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2086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一个新的激活函数</a:t>
            </a:r>
          </a:p>
        </p:txBody>
      </p:sp>
      <p:sp>
        <p:nvSpPr>
          <p:cNvPr id="4" name="文本框 1">
            <a:extLst>
              <a:ext uri="{FF2B5EF4-FFF2-40B4-BE49-F238E27FC236}">
                <a16:creationId xmlns:a16="http://schemas.microsoft.com/office/drawing/2014/main" id="{512637FB-3DBE-4F38-9515-45189F727328}"/>
              </a:ext>
            </a:extLst>
          </p:cNvPr>
          <p:cNvSpPr txBox="1"/>
          <p:nvPr/>
        </p:nvSpPr>
        <p:spPr>
          <a:xfrm>
            <a:off x="829096" y="101135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Softmax</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1">
            <a:extLst>
              <a:ext uri="{FF2B5EF4-FFF2-40B4-BE49-F238E27FC236}">
                <a16:creationId xmlns:a16="http://schemas.microsoft.com/office/drawing/2014/main" id="{CFAC27AA-E5D2-4FF8-8139-306AD2424B71}"/>
              </a:ext>
            </a:extLst>
          </p:cNvPr>
          <p:cNvSpPr txBox="1"/>
          <p:nvPr/>
        </p:nvSpPr>
        <p:spPr>
          <a:xfrm>
            <a:off x="2398816" y="101135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zh-CN" altLang="en-US" sz="2400" dirty="0">
                <a:solidFill>
                  <a:srgbClr val="FF0000"/>
                </a:solidFill>
                <a:latin typeface="微软雅黑" panose="020B0503020204020204" pitchFamily="34" charset="-122"/>
                <a:ea typeface="微软雅黑" panose="020B0503020204020204" pitchFamily="34" charset="-122"/>
              </a:rPr>
              <a:t>类间间距</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优化效果明显</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
            <a:extLst>
              <a:ext uri="{FF2B5EF4-FFF2-40B4-BE49-F238E27FC236}">
                <a16:creationId xmlns:a16="http://schemas.microsoft.com/office/drawing/2014/main" id="{3715B1B0-4428-48A7-A48F-78081A86E085}"/>
              </a:ext>
            </a:extLst>
          </p:cNvPr>
          <p:cNvSpPr txBox="1"/>
          <p:nvPr/>
        </p:nvSpPr>
        <p:spPr>
          <a:xfrm>
            <a:off x="2398815" y="150931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对人脸表情这种</a:t>
            </a:r>
            <a:r>
              <a:rPr lang="zh-CN" altLang="en-US" sz="2400" dirty="0">
                <a:solidFill>
                  <a:srgbClr val="FF0000"/>
                </a:solidFill>
                <a:latin typeface="微软雅黑" panose="020B0503020204020204" pitchFamily="34" charset="-122"/>
                <a:ea typeface="微软雅黑" panose="020B0503020204020204" pitchFamily="34" charset="-122"/>
              </a:rPr>
              <a:t>同一类不同样本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之间存在</a:t>
            </a:r>
            <a:r>
              <a:rPr lang="zh-CN" altLang="en-US" sz="2400" dirty="0">
                <a:solidFill>
                  <a:srgbClr val="FF0000"/>
                </a:solidFill>
                <a:latin typeface="微软雅黑" panose="020B0503020204020204" pitchFamily="34" charset="-122"/>
                <a:ea typeface="微软雅黑" panose="020B0503020204020204" pitchFamily="34" charset="-122"/>
              </a:rPr>
              <a:t>较大差异</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的容易产生错误</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B17E1700-5EF7-4F98-8275-C1FCC49BEB87}"/>
              </a:ext>
            </a:extLst>
          </p:cNvPr>
          <p:cNvSpPr txBox="1"/>
          <p:nvPr/>
        </p:nvSpPr>
        <p:spPr>
          <a:xfrm>
            <a:off x="829096" y="243308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Island loss</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（孤岛激活函数）：</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extLst>
              <a:ext uri="{FF2B5EF4-FFF2-40B4-BE49-F238E27FC236}">
                <a16:creationId xmlns:a16="http://schemas.microsoft.com/office/drawing/2014/main" id="{AEBACF40-346A-4FE9-AD3B-BF708D625321}"/>
              </a:ext>
            </a:extLst>
          </p:cNvPr>
          <p:cNvSpPr txBox="1"/>
          <p:nvPr/>
        </p:nvSpPr>
        <p:spPr>
          <a:xfrm>
            <a:off x="2398815" y="293104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两者联合使用，可以实现增大类间距离的同时减小类间距离</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62925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优化内容取舍比较</a:t>
            </a:r>
          </a:p>
        </p:txBody>
      </p:sp>
      <p:pic>
        <p:nvPicPr>
          <p:cNvPr id="12" name="图片 11">
            <a:extLst>
              <a:ext uri="{FF2B5EF4-FFF2-40B4-BE49-F238E27FC236}">
                <a16:creationId xmlns:a16="http://schemas.microsoft.com/office/drawing/2014/main" id="{33E004AE-72FE-42A1-A40F-13691EEDEA27}"/>
              </a:ext>
            </a:extLst>
          </p:cNvPr>
          <p:cNvPicPr>
            <a:picLocks noChangeAspect="1"/>
          </p:cNvPicPr>
          <p:nvPr/>
        </p:nvPicPr>
        <p:blipFill>
          <a:blip r:embed="rId2"/>
          <a:stretch>
            <a:fillRect/>
          </a:stretch>
        </p:blipFill>
        <p:spPr>
          <a:xfrm>
            <a:off x="2910893" y="898522"/>
            <a:ext cx="6370212" cy="5479418"/>
          </a:xfrm>
          <a:prstGeom prst="rect">
            <a:avLst/>
          </a:prstGeom>
        </p:spPr>
      </p:pic>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4" name="文本框 1">
            <a:extLst>
              <a:ext uri="{FF2B5EF4-FFF2-40B4-BE49-F238E27FC236}">
                <a16:creationId xmlns:a16="http://schemas.microsoft.com/office/drawing/2014/main" id="{61C87B7B-4601-4CA0-A93F-B6A81C33FF87}"/>
              </a:ext>
            </a:extLst>
          </p:cNvPr>
          <p:cNvSpPr txBox="1"/>
          <p:nvPr/>
        </p:nvSpPr>
        <p:spPr>
          <a:xfrm>
            <a:off x="829096" y="101135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实际应用：</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1">
            <a:extLst>
              <a:ext uri="{FF2B5EF4-FFF2-40B4-BE49-F238E27FC236}">
                <a16:creationId xmlns:a16="http://schemas.microsoft.com/office/drawing/2014/main" id="{21CDD36B-C347-47F7-9085-E25E54FE62C5}"/>
              </a:ext>
            </a:extLst>
          </p:cNvPr>
          <p:cNvSpPr txBox="1"/>
          <p:nvPr/>
        </p:nvSpPr>
        <p:spPr>
          <a:xfrm>
            <a:off x="1198666" y="170978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“自发”情绪，更接近自然环境的数据集</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
            <a:extLst>
              <a:ext uri="{FF2B5EF4-FFF2-40B4-BE49-F238E27FC236}">
                <a16:creationId xmlns:a16="http://schemas.microsoft.com/office/drawing/2014/main" id="{2B0397FC-6CE2-4B2D-913B-C104748AC8A9}"/>
              </a:ext>
            </a:extLst>
          </p:cNvPr>
          <p:cNvSpPr txBox="1"/>
          <p:nvPr/>
        </p:nvSpPr>
        <p:spPr>
          <a:xfrm>
            <a:off x="829095" y="263825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其他的一些收获：</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1C95DFB0-0BD0-44CF-9DBB-0E56BBB7D63C}"/>
              </a:ext>
            </a:extLst>
          </p:cNvPr>
          <p:cNvSpPr txBox="1"/>
          <p:nvPr/>
        </p:nvSpPr>
        <p:spPr>
          <a:xfrm>
            <a:off x="1198666" y="322383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深度神经网络</a:t>
            </a:r>
            <a:r>
              <a:rPr lang="zh-CN" altLang="en-US" sz="2400" dirty="0">
                <a:solidFill>
                  <a:srgbClr val="FF0000"/>
                </a:solidFill>
                <a:latin typeface="微软雅黑" panose="020B0503020204020204" pitchFamily="34" charset="-122"/>
                <a:ea typeface="微软雅黑" panose="020B0503020204020204" pitchFamily="34" charset="-122"/>
              </a:rPr>
              <a:t>不同层次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提取到的特征信息会存在较大</a:t>
            </a:r>
            <a:r>
              <a:rPr lang="zh-CN" altLang="en-US" sz="2400" dirty="0">
                <a:solidFill>
                  <a:srgbClr val="FF0000"/>
                </a:solidFill>
                <a:latin typeface="微软雅黑" panose="020B0503020204020204" pitchFamily="34" charset="-122"/>
                <a:ea typeface="微软雅黑" panose="020B0503020204020204" pitchFamily="34" charset="-122"/>
              </a:rPr>
              <a:t>差异</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extLst>
              <a:ext uri="{FF2B5EF4-FFF2-40B4-BE49-F238E27FC236}">
                <a16:creationId xmlns:a16="http://schemas.microsoft.com/office/drawing/2014/main" id="{86AC37DD-8C5D-4223-AEC5-896B45B8AA1C}"/>
              </a:ext>
            </a:extLst>
          </p:cNvPr>
          <p:cNvSpPr txBox="1"/>
          <p:nvPr/>
        </p:nvSpPr>
        <p:spPr>
          <a:xfrm>
            <a:off x="1198666" y="380325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浅层网络：包含大量内容的</a:t>
            </a:r>
            <a:r>
              <a:rPr lang="zh-CN" altLang="en-US" sz="2400" dirty="0">
                <a:solidFill>
                  <a:srgbClr val="FF0000"/>
                </a:solidFill>
                <a:latin typeface="微软雅黑" panose="020B0503020204020204" pitchFamily="34" charset="-122"/>
                <a:ea typeface="微软雅黑" panose="020B0503020204020204" pitchFamily="34" charset="-122"/>
              </a:rPr>
              <a:t>细节</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信息</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extLst>
              <a:ext uri="{FF2B5EF4-FFF2-40B4-BE49-F238E27FC236}">
                <a16:creationId xmlns:a16="http://schemas.microsoft.com/office/drawing/2014/main" id="{2E753439-6F21-466A-8817-7552931C8D4A}"/>
              </a:ext>
            </a:extLst>
          </p:cNvPr>
          <p:cNvSpPr txBox="1"/>
          <p:nvPr/>
        </p:nvSpPr>
        <p:spPr>
          <a:xfrm>
            <a:off x="1198666" y="438268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深层网络：包含大量高层次的</a:t>
            </a:r>
            <a:r>
              <a:rPr lang="zh-CN" altLang="en-US" sz="2400" dirty="0">
                <a:solidFill>
                  <a:srgbClr val="FF0000"/>
                </a:solidFill>
                <a:latin typeface="微软雅黑" panose="020B0503020204020204" pitchFamily="34" charset="-122"/>
                <a:ea typeface="微软雅黑" panose="020B0503020204020204" pitchFamily="34" charset="-122"/>
              </a:rPr>
              <a:t>语义特征</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0" name="文本框 1">
            <a:extLst>
              <a:ext uri="{FF2B5EF4-FFF2-40B4-BE49-F238E27FC236}">
                <a16:creationId xmlns:a16="http://schemas.microsoft.com/office/drawing/2014/main" id="{6E9CAADC-9A0D-4DFA-9F1C-187B346EBF7F}"/>
              </a:ext>
            </a:extLst>
          </p:cNvPr>
          <p:cNvSpPr txBox="1"/>
          <p:nvPr/>
        </p:nvSpPr>
        <p:spPr>
          <a:xfrm>
            <a:off x="1198666" y="496211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accent2"/>
                </a:solidFill>
                <a:latin typeface="微软雅黑" panose="020B0503020204020204" pitchFamily="34" charset="-122"/>
                <a:ea typeface="微软雅黑" panose="020B0503020204020204" pitchFamily="34" charset="-122"/>
              </a:rPr>
              <a:t>深层提取到的特征，可能对浅层有一个指导作用。</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2684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115997E0-7073-4B1D-A747-E8906B103FF8}"/>
              </a:ext>
            </a:extLst>
          </p:cNvPr>
          <p:cNvSpPr txBox="1"/>
          <p:nvPr/>
        </p:nvSpPr>
        <p:spPr>
          <a:xfrm>
            <a:off x="3740277" y="2255036"/>
            <a:ext cx="9355772" cy="17148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FINISH</a:t>
            </a:r>
            <a:endParaRPr lang="zh-CN" altLang="en-US"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80382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8735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可用的数据集：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Cohn-</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kanade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mmi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JAFFE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Belfast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自然情感数据集、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AFEA</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250726" y="2340079"/>
            <a:ext cx="6836266" cy="3378957"/>
          </a:xfrm>
          <a:prstGeom prst="rect">
            <a:avLst/>
          </a:prstGeom>
        </p:spPr>
      </p:pic>
    </p:spTree>
    <p:extLst>
      <p:ext uri="{BB962C8B-B14F-4D97-AF65-F5344CB8AC3E}">
        <p14:creationId xmlns:p14="http://schemas.microsoft.com/office/powerpoint/2010/main" val="2738171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1621</Words>
  <Application>Microsoft Office PowerPoint</Application>
  <PresentationFormat>宽屏</PresentationFormat>
  <Paragraphs>146</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645</cp:revision>
  <dcterms:created xsi:type="dcterms:W3CDTF">2021-10-13T01:12:56Z</dcterms:created>
  <dcterms:modified xsi:type="dcterms:W3CDTF">2021-11-30T14:42:06Z</dcterms:modified>
</cp:coreProperties>
</file>