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0" r:id="rId3"/>
    <p:sldId id="330" r:id="rId4"/>
    <p:sldId id="318" r:id="rId5"/>
    <p:sldId id="321" r:id="rId6"/>
    <p:sldId id="332" r:id="rId7"/>
    <p:sldId id="331" r:id="rId8"/>
    <p:sldId id="333" r:id="rId9"/>
    <p:sldId id="335" r:id="rId10"/>
    <p:sldId id="316" r:id="rId11"/>
    <p:sldId id="329" r:id="rId12"/>
    <p:sldId id="293" r:id="rId13"/>
    <p:sldId id="298" r:id="rId14"/>
    <p:sldId id="292" r:id="rId15"/>
    <p:sldId id="301" r:id="rId16"/>
    <p:sldId id="305" r:id="rId17"/>
    <p:sldId id="306" r:id="rId18"/>
    <p:sldId id="307" r:id="rId19"/>
    <p:sldId id="308" r:id="rId20"/>
    <p:sldId id="310" r:id="rId21"/>
    <p:sldId id="311" r:id="rId22"/>
    <p:sldId id="309" r:id="rId23"/>
    <p:sldId id="312" r:id="rId24"/>
    <p:sldId id="313" r:id="rId25"/>
    <p:sldId id="31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1" d="100"/>
          <a:sy n="81" d="100"/>
        </p:scale>
        <p:origin x="96"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8</a:t>
            </a:fld>
            <a:endParaRPr lang="zh-CN" altLang="en-US"/>
          </a:p>
        </p:txBody>
      </p:sp>
    </p:spTree>
    <p:extLst>
      <p:ext uri="{BB962C8B-B14F-4D97-AF65-F5344CB8AC3E}">
        <p14:creationId xmlns:p14="http://schemas.microsoft.com/office/powerpoint/2010/main" val="59092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23</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97791" y="2849719"/>
            <a:ext cx="3338632"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差分光流技术</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13" name="文本框 1">
            <a:extLst>
              <a:ext uri="{FF2B5EF4-FFF2-40B4-BE49-F238E27FC236}">
                <a16:creationId xmlns:a16="http://schemas.microsoft.com/office/drawing/2014/main" id="{2F950E5E-3FB6-4F18-9387-D01BB3BA5B29}"/>
              </a:ext>
            </a:extLst>
          </p:cNvPr>
          <p:cNvSpPr txBox="1"/>
          <p:nvPr/>
        </p:nvSpPr>
        <p:spPr>
          <a:xfrm>
            <a:off x="962870" y="119458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目前识别需要使用到平静状态下的人脸模型，需要解决</a:t>
            </a:r>
            <a:r>
              <a:rPr lang="zh-CN" altLang="en-US" sz="2400" dirty="0">
                <a:solidFill>
                  <a:srgbClr val="FF0000"/>
                </a:solidFill>
                <a:latin typeface="微软雅黑" panose="020B0503020204020204" pitchFamily="34" charset="-122"/>
                <a:ea typeface="微软雅黑" panose="020B0503020204020204" pitchFamily="34" charset="-122"/>
              </a:rPr>
              <a:t>获取平静状态下模型</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的问题</a:t>
            </a:r>
          </a:p>
        </p:txBody>
      </p:sp>
      <p:sp>
        <p:nvSpPr>
          <p:cNvPr id="16" name="文本框 1">
            <a:extLst>
              <a:ext uri="{FF2B5EF4-FFF2-40B4-BE49-F238E27FC236}">
                <a16:creationId xmlns:a16="http://schemas.microsoft.com/office/drawing/2014/main" id="{45932C47-DF06-43C6-8325-EE646E5D2B0B}"/>
              </a:ext>
            </a:extLst>
          </p:cNvPr>
          <p:cNvSpPr txBox="1"/>
          <p:nvPr/>
        </p:nvSpPr>
        <p:spPr>
          <a:xfrm>
            <a:off x="962870" y="2310777"/>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目前想到的解决方案：</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根据提取到的特征点</a:t>
            </a:r>
            <a:r>
              <a:rPr lang="zh-CN" altLang="en-US" sz="2400" dirty="0">
                <a:solidFill>
                  <a:srgbClr val="FF0000"/>
                </a:solidFill>
                <a:latin typeface="微软雅黑" panose="020B0503020204020204" pitchFamily="34" charset="-122"/>
                <a:ea typeface="微软雅黑" panose="020B0503020204020204" pitchFamily="34" charset="-122"/>
              </a:rPr>
              <a:t>生成</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平静状态下的人脸模型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缺点：生成本身存在误差，要想达到高识别率可能比较困难</a:t>
            </a:r>
          </a:p>
        </p:txBody>
      </p:sp>
    </p:spTree>
    <p:extLst>
      <p:ext uri="{BB962C8B-B14F-4D97-AF65-F5344CB8AC3E}">
        <p14:creationId xmlns:p14="http://schemas.microsoft.com/office/powerpoint/2010/main" val="795507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695324" y="105577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文中比较系统地比较了两种</a:t>
            </a:r>
            <a:r>
              <a:rPr lang="zh-CN" altLang="en-US" sz="2400" b="1" dirty="0">
                <a:solidFill>
                  <a:srgbClr val="FF0000"/>
                </a:solidFill>
                <a:latin typeface="微软雅黑" panose="020B0503020204020204" pitchFamily="34" charset="-122"/>
                <a:ea typeface="微软雅黑" panose="020B0503020204020204" pitchFamily="34" charset="-122"/>
              </a:rPr>
              <a:t>基于光流</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的人脸表情识别方法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1">
            <a:hlinkClick r:id="rId2" action="ppaction://hlinksldjump"/>
            <a:extLst>
              <a:ext uri="{FF2B5EF4-FFF2-40B4-BE49-F238E27FC236}">
                <a16:creationId xmlns:a16="http://schemas.microsoft.com/office/drawing/2014/main" id="{5D1C8F37-663E-4C5F-9557-CB0E129E7B74}"/>
              </a:ext>
            </a:extLst>
          </p:cNvPr>
          <p:cNvSpPr txBox="1"/>
          <p:nvPr/>
        </p:nvSpPr>
        <p:spPr>
          <a:xfrm>
            <a:off x="1053541" y="166585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特征点跟踪</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A884D498-AAEE-4120-9305-C1A514F98FBA}"/>
              </a:ext>
            </a:extLst>
          </p:cNvPr>
          <p:cNvSpPr txBox="1"/>
          <p:nvPr/>
        </p:nvSpPr>
        <p:spPr>
          <a:xfrm>
            <a:off x="1053540" y="2159726"/>
            <a:ext cx="1044313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基于特征，通过跟踪一组经过简化的高度鉴别的</a:t>
            </a:r>
            <a:r>
              <a:rPr lang="zh-CN" altLang="en-US" sz="2400" dirty="0">
                <a:solidFill>
                  <a:srgbClr val="FF0000"/>
                </a:solidFill>
                <a:latin typeface="微软雅黑" panose="020B0503020204020204" pitchFamily="34" charset="-122"/>
                <a:ea typeface="微软雅黑" panose="020B0503020204020204" pitchFamily="34" charset="-122"/>
              </a:rPr>
              <a:t>人脸特征点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来进行识别</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 name="图片 19">
            <a:hlinkClick r:id="rId3" action="ppaction://hlinksldjump"/>
            <a:extLst>
              <a:ext uri="{FF2B5EF4-FFF2-40B4-BE49-F238E27FC236}">
                <a16:creationId xmlns:a16="http://schemas.microsoft.com/office/drawing/2014/main" id="{F00E5004-7276-483C-B327-AC9833E95DE0}"/>
              </a:ext>
            </a:extLst>
          </p:cNvPr>
          <p:cNvPicPr>
            <a:picLocks noChangeAspect="1"/>
          </p:cNvPicPr>
          <p:nvPr/>
        </p:nvPicPr>
        <p:blipFill>
          <a:blip r:embed="rId4"/>
          <a:stretch>
            <a:fillRect/>
          </a:stretch>
        </p:blipFill>
        <p:spPr>
          <a:xfrm>
            <a:off x="3235813" y="2769807"/>
            <a:ext cx="4255657" cy="3957827"/>
          </a:xfrm>
          <a:prstGeom prst="rect">
            <a:avLst/>
          </a:prstGeom>
        </p:spPr>
      </p:pic>
      <p:sp>
        <p:nvSpPr>
          <p:cNvPr id="21" name="文本框 1">
            <a:hlinkClick r:id="rId2" action="ppaction://hlinksldjump"/>
            <a:extLst>
              <a:ext uri="{FF2B5EF4-FFF2-40B4-BE49-F238E27FC236}">
                <a16:creationId xmlns:a16="http://schemas.microsoft.com/office/drawing/2014/main" id="{360DD972-A33F-47BA-B541-E73928BDA385}"/>
              </a:ext>
            </a:extLst>
          </p:cNvPr>
          <p:cNvSpPr txBox="1"/>
          <p:nvPr/>
        </p:nvSpPr>
        <p:spPr>
          <a:xfrm>
            <a:off x="1053541" y="2741330"/>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整体人脸密集流跟踪</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1">
            <a:extLst>
              <a:ext uri="{FF2B5EF4-FFF2-40B4-BE49-F238E27FC236}">
                <a16:creationId xmlns:a16="http://schemas.microsoft.com/office/drawing/2014/main" id="{9EC8255E-52EB-4F29-B60D-9CCCB0C14069}"/>
              </a:ext>
            </a:extLst>
          </p:cNvPr>
          <p:cNvSpPr txBox="1"/>
          <p:nvPr/>
        </p:nvSpPr>
        <p:spPr>
          <a:xfrm>
            <a:off x="1053540" y="3235199"/>
            <a:ext cx="1044313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在中心脸部区域</a:t>
            </a:r>
            <a:r>
              <a:rPr lang="zh-CN" altLang="en-US" sz="2400" dirty="0">
                <a:solidFill>
                  <a:srgbClr val="FF0000"/>
                </a:solidFill>
                <a:latin typeface="微软雅黑" panose="020B0503020204020204" pitchFamily="34" charset="-122"/>
                <a:ea typeface="微软雅黑" panose="020B0503020204020204" pitchFamily="34" charset="-122"/>
              </a:rPr>
              <a:t>均匀采点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来进行识别</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up)">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up)">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8" grpId="0"/>
      <p:bldP spid="14"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预处理</a:t>
            </a:r>
          </a:p>
        </p:txBody>
      </p:sp>
      <p:sp>
        <p:nvSpPr>
          <p:cNvPr id="6" name="文本框 1">
            <a:hlinkClick r:id="rId2" action="ppaction://hlinksldjump"/>
            <a:extLst>
              <a:ext uri="{FF2B5EF4-FFF2-40B4-BE49-F238E27FC236}">
                <a16:creationId xmlns:a16="http://schemas.microsoft.com/office/drawing/2014/main" id="{3D97C6A3-50B4-4CA9-A967-459D35E54FF3}"/>
              </a:ext>
            </a:extLst>
          </p:cNvPr>
          <p:cNvSpPr txBox="1"/>
          <p:nvPr/>
        </p:nvSpPr>
        <p:spPr>
          <a:xfrm>
            <a:off x="829097" y="108196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手动选择</a:t>
            </a:r>
            <a:r>
              <a:rPr lang="zh-CN" altLang="en-US" sz="2400" dirty="0">
                <a:solidFill>
                  <a:srgbClr val="FF0000"/>
                </a:solidFill>
                <a:latin typeface="微软雅黑" panose="020B0503020204020204" pitchFamily="34" charset="-122"/>
                <a:ea typeface="微软雅黑" panose="020B0503020204020204" pitchFamily="34" charset="-122"/>
              </a:rPr>
              <a:t>内眼角点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作为参考点</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hlinkClick r:id="rId2" action="ppaction://hlinksldjump"/>
            <a:extLst>
              <a:ext uri="{FF2B5EF4-FFF2-40B4-BE49-F238E27FC236}">
                <a16:creationId xmlns:a16="http://schemas.microsoft.com/office/drawing/2014/main" id="{277FBB06-6C10-43ED-BDCA-DE1DC87F98DE}"/>
              </a:ext>
            </a:extLst>
          </p:cNvPr>
          <p:cNvSpPr txBox="1"/>
          <p:nvPr/>
        </p:nvSpPr>
        <p:spPr>
          <a:xfrm>
            <a:off x="829096" y="1679137"/>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利用两个内眼角点进行</a:t>
            </a:r>
            <a:r>
              <a:rPr lang="zh-CN" altLang="en-US" sz="2400" dirty="0">
                <a:solidFill>
                  <a:srgbClr val="FF0000"/>
                </a:solidFill>
                <a:latin typeface="微软雅黑" panose="020B0503020204020204" pitchFamily="34" charset="-122"/>
                <a:ea typeface="微软雅黑" panose="020B0503020204020204" pitchFamily="34" charset="-122"/>
              </a:rPr>
              <a:t>归一化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角度校正</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0" name="文本框 1">
            <a:hlinkClick r:id="rId2" action="ppaction://hlinksldjump"/>
            <a:extLst>
              <a:ext uri="{FF2B5EF4-FFF2-40B4-BE49-F238E27FC236}">
                <a16:creationId xmlns:a16="http://schemas.microsoft.com/office/drawing/2014/main" id="{F07C51C9-7A0E-4BC1-8F46-F9D189B9D12B}"/>
              </a:ext>
            </a:extLst>
          </p:cNvPr>
          <p:cNvSpPr txBox="1"/>
          <p:nvPr/>
        </p:nvSpPr>
        <p:spPr>
          <a:xfrm>
            <a:off x="829096" y="2276311"/>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提取</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15</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个特征点（主要分布在眼睛、眉毛、嘴部）</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7" name="文本框 1">
            <a:hlinkClick r:id="rId2" action="ppaction://hlinksldjump"/>
            <a:extLst>
              <a:ext uri="{FF2B5EF4-FFF2-40B4-BE49-F238E27FC236}">
                <a16:creationId xmlns:a16="http://schemas.microsoft.com/office/drawing/2014/main" id="{40B67E6B-1768-478B-9FF0-6CE342CF1E50}"/>
              </a:ext>
            </a:extLst>
          </p:cNvPr>
          <p:cNvSpPr txBox="1"/>
          <p:nvPr/>
        </p:nvSpPr>
        <p:spPr>
          <a:xfrm>
            <a:off x="829096" y="287348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筛选数据集，保证筛选出的</a:t>
            </a:r>
            <a:r>
              <a:rPr lang="zh-CN" altLang="en-US" sz="2400" dirty="0">
                <a:solidFill>
                  <a:srgbClr val="FF0000"/>
                </a:solidFill>
                <a:latin typeface="微软雅黑" panose="020B0503020204020204" pitchFamily="34" charset="-122"/>
                <a:ea typeface="微软雅黑" panose="020B0503020204020204" pitchFamily="34" charset="-122"/>
              </a:rPr>
              <a:t>数据分布均匀</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4027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9" grpId="0"/>
      <p:bldP spid="10"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提取特征向量</a:t>
            </a:r>
          </a:p>
        </p:txBody>
      </p:sp>
      <p:pic>
        <p:nvPicPr>
          <p:cNvPr id="3" name="图片 2">
            <a:extLst>
              <a:ext uri="{FF2B5EF4-FFF2-40B4-BE49-F238E27FC236}">
                <a16:creationId xmlns:a16="http://schemas.microsoft.com/office/drawing/2014/main" id="{6B508525-DE70-49E5-B65D-8550B933C1DA}"/>
              </a:ext>
            </a:extLst>
          </p:cNvPr>
          <p:cNvPicPr>
            <a:picLocks noChangeAspect="1"/>
          </p:cNvPicPr>
          <p:nvPr/>
        </p:nvPicPr>
        <p:blipFill>
          <a:blip r:embed="rId2"/>
          <a:stretch>
            <a:fillRect/>
          </a:stretch>
        </p:blipFill>
        <p:spPr>
          <a:xfrm>
            <a:off x="3085426" y="810885"/>
            <a:ext cx="6021146" cy="4137302"/>
          </a:xfrm>
          <a:prstGeom prst="rect">
            <a:avLst/>
          </a:prstGeom>
        </p:spPr>
      </p:pic>
      <p:pic>
        <p:nvPicPr>
          <p:cNvPr id="12" name="图片 11">
            <a:extLst>
              <a:ext uri="{FF2B5EF4-FFF2-40B4-BE49-F238E27FC236}">
                <a16:creationId xmlns:a16="http://schemas.microsoft.com/office/drawing/2014/main" id="{7FABF3D3-C58B-4A6C-AC46-DC9D026ECD48}"/>
              </a:ext>
            </a:extLst>
          </p:cNvPr>
          <p:cNvPicPr>
            <a:picLocks noChangeAspect="1"/>
          </p:cNvPicPr>
          <p:nvPr/>
        </p:nvPicPr>
        <p:blipFill>
          <a:blip r:embed="rId3"/>
          <a:stretch>
            <a:fillRect/>
          </a:stretch>
        </p:blipFill>
        <p:spPr>
          <a:xfrm>
            <a:off x="4273723" y="5223028"/>
            <a:ext cx="4944541" cy="713918"/>
          </a:xfrm>
          <a:prstGeom prst="rect">
            <a:avLst/>
          </a:prstGeom>
        </p:spPr>
      </p:pic>
      <p:sp>
        <p:nvSpPr>
          <p:cNvPr id="14" name="文本框 13">
            <a:extLst>
              <a:ext uri="{FF2B5EF4-FFF2-40B4-BE49-F238E27FC236}">
                <a16:creationId xmlns:a16="http://schemas.microsoft.com/office/drawing/2014/main" id="{1201A66F-A815-4B96-9743-E3DE11CD3EC1}"/>
              </a:ext>
            </a:extLst>
          </p:cNvPr>
          <p:cNvSpPr txBox="1"/>
          <p:nvPr/>
        </p:nvSpPr>
        <p:spPr>
          <a:xfrm>
            <a:off x="2712673" y="5379932"/>
            <a:ext cx="1859327" cy="400110"/>
          </a:xfrm>
          <a:prstGeom prst="rect">
            <a:avLst/>
          </a:prstGeom>
          <a:noFill/>
        </p:spPr>
        <p:txBody>
          <a:bodyPr wrap="square" rtlCol="0">
            <a:spAutoFit/>
          </a:bodyPr>
          <a:lstStyle/>
          <a:p>
            <a:r>
              <a:rPr lang="zh-CN" altLang="en-US" sz="2000" b="1" dirty="0">
                <a:latin typeface="微软雅黑" panose="020B0503020204020204" pitchFamily="34" charset="-122"/>
              </a:rPr>
              <a:t>对于特征流：</a:t>
            </a:r>
          </a:p>
        </p:txBody>
      </p:sp>
      <p:sp>
        <p:nvSpPr>
          <p:cNvPr id="16" name="文本框 15">
            <a:extLst>
              <a:ext uri="{FF2B5EF4-FFF2-40B4-BE49-F238E27FC236}">
                <a16:creationId xmlns:a16="http://schemas.microsoft.com/office/drawing/2014/main" id="{0B88ACC7-2053-4065-B97A-782C580F383C}"/>
              </a:ext>
            </a:extLst>
          </p:cNvPr>
          <p:cNvSpPr txBox="1"/>
          <p:nvPr/>
        </p:nvSpPr>
        <p:spPr>
          <a:xfrm>
            <a:off x="2712672" y="5893795"/>
            <a:ext cx="6505592" cy="400110"/>
          </a:xfrm>
          <a:prstGeom prst="rect">
            <a:avLst/>
          </a:prstGeom>
          <a:noFill/>
        </p:spPr>
        <p:txBody>
          <a:bodyPr wrap="square" rtlCol="0">
            <a:spAutoFit/>
          </a:bodyPr>
          <a:lstStyle/>
          <a:p>
            <a:r>
              <a:rPr lang="zh-CN" altLang="en-US" sz="2000" b="1" dirty="0">
                <a:latin typeface="微软雅黑" panose="020B0503020204020204" pitchFamily="34" charset="-122"/>
              </a:rPr>
              <a:t>对于密集流：</a:t>
            </a:r>
            <a:r>
              <a:rPr lang="zh-CN" altLang="en-US" sz="2000" dirty="0">
                <a:latin typeface="微软雅黑" panose="020B0503020204020204" pitchFamily="34" charset="-122"/>
              </a:rPr>
              <a:t>使用高斯金字塔减少采样到原来的</a:t>
            </a:r>
            <a:r>
              <a:rPr lang="en-US" altLang="zh-CN" sz="2000" dirty="0">
                <a:latin typeface="微软雅黑" panose="020B0503020204020204" pitchFamily="34" charset="-122"/>
              </a:rPr>
              <a:t>1/16</a:t>
            </a:r>
            <a:endParaRPr lang="zh-CN" altLang="en-US" sz="2000" dirty="0">
              <a:latin typeface="微软雅黑" panose="020B0503020204020204" pitchFamily="34" charset="-122"/>
            </a:endParaRPr>
          </a:p>
        </p:txBody>
      </p:sp>
    </p:spTree>
    <p:extLst>
      <p:ext uri="{BB962C8B-B14F-4D97-AF65-F5344CB8AC3E}">
        <p14:creationId xmlns:p14="http://schemas.microsoft.com/office/powerpoint/2010/main" val="34230797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0" name="文本框 1">
            <a:hlinkClick r:id="rId2" action="ppaction://hlinksldjump"/>
            <a:extLst>
              <a:ext uri="{FF2B5EF4-FFF2-40B4-BE49-F238E27FC236}">
                <a16:creationId xmlns:a16="http://schemas.microsoft.com/office/drawing/2014/main" id="{D7C80759-F611-49DA-A772-DFD2DF29CFD2}"/>
              </a:ext>
            </a:extLst>
          </p:cNvPr>
          <p:cNvSpPr txBox="1"/>
          <p:nvPr/>
        </p:nvSpPr>
        <p:spPr>
          <a:xfrm>
            <a:off x="829097" y="108196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SVM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进行分类，使用“</a:t>
            </a:r>
            <a:r>
              <a:rPr lang="zh-CN" altLang="en-US" sz="2400" dirty="0">
                <a:solidFill>
                  <a:srgbClr val="FF0000"/>
                </a:solidFill>
                <a:latin typeface="微软雅黑" panose="020B0503020204020204" pitchFamily="34" charset="-122"/>
                <a:ea typeface="微软雅黑" panose="020B0503020204020204" pitchFamily="34" charset="-122"/>
              </a:rPr>
              <a:t>高斯核函数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”性能最好</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hlinkClick r:id="rId2" action="ppaction://hlinksldjump"/>
            <a:extLst>
              <a:ext uri="{FF2B5EF4-FFF2-40B4-BE49-F238E27FC236}">
                <a16:creationId xmlns:a16="http://schemas.microsoft.com/office/drawing/2014/main" id="{5BADEEC6-57A1-4D7F-9B99-26EF92375345}"/>
              </a:ext>
            </a:extLst>
          </p:cNvPr>
          <p:cNvSpPr txBox="1"/>
          <p:nvPr/>
        </p:nvSpPr>
        <p:spPr>
          <a:xfrm>
            <a:off x="829096" y="167913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对于文中使用的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Cohn-</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Kanade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数据集和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mmi</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数据集而言，使用</a:t>
            </a:r>
            <a:r>
              <a:rPr lang="en-US" altLang="zh-CN" sz="2400" dirty="0">
                <a:solidFill>
                  <a:srgbClr val="FF0000"/>
                </a:solidFill>
                <a:latin typeface="微软雅黑" panose="020B0503020204020204" pitchFamily="34" charset="-122"/>
                <a:ea typeface="微软雅黑" panose="020B0503020204020204" pitchFamily="34" charset="-122"/>
              </a:rPr>
              <a:t>40%</a:t>
            </a:r>
            <a:r>
              <a:rPr lang="zh-CN" altLang="en-US" sz="2400" dirty="0">
                <a:solidFill>
                  <a:srgbClr val="FF0000"/>
                </a:solidFill>
                <a:latin typeface="微软雅黑" panose="020B0503020204020204" pitchFamily="34" charset="-122"/>
                <a:ea typeface="微软雅黑" panose="020B0503020204020204" pitchFamily="34" charset="-122"/>
              </a:rPr>
              <a:t>分辨率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的图像可以加快运算</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3" name="文本框 1">
            <a:hlinkClick r:id="rId2" action="ppaction://hlinksldjump"/>
            <a:extLst>
              <a:ext uri="{FF2B5EF4-FFF2-40B4-BE49-F238E27FC236}">
                <a16:creationId xmlns:a16="http://schemas.microsoft.com/office/drawing/2014/main" id="{B9F9CEA3-83B4-4F37-855A-53F71E66E243}"/>
              </a:ext>
            </a:extLst>
          </p:cNvPr>
          <p:cNvSpPr txBox="1"/>
          <p:nvPr/>
        </p:nvSpPr>
        <p:spPr>
          <a:xfrm>
            <a:off x="829097" y="271950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密集流跟踪方法精度</a:t>
            </a:r>
            <a:r>
              <a:rPr lang="zh-CN" altLang="en-US" sz="2400" dirty="0">
                <a:solidFill>
                  <a:srgbClr val="FF0000"/>
                </a:solidFill>
                <a:latin typeface="微软雅黑" panose="020B0503020204020204" pitchFamily="34" charset="-122"/>
                <a:ea typeface="微软雅黑" panose="020B0503020204020204" pitchFamily="34" charset="-122"/>
              </a:rPr>
              <a:t>好于</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特征点跟踪方法</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4" name="文本框 1">
            <a:hlinkClick r:id="rId2" action="ppaction://hlinksldjump"/>
            <a:extLst>
              <a:ext uri="{FF2B5EF4-FFF2-40B4-BE49-F238E27FC236}">
                <a16:creationId xmlns:a16="http://schemas.microsoft.com/office/drawing/2014/main" id="{2BC78878-5C93-4D87-9996-04A530BB3BD4}"/>
              </a:ext>
            </a:extLst>
          </p:cNvPr>
          <p:cNvSpPr txBox="1"/>
          <p:nvPr/>
        </p:nvSpPr>
        <p:spPr>
          <a:xfrm>
            <a:off x="829097" y="331668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对于特征点跟踪方法，</a:t>
            </a:r>
            <a:r>
              <a:rPr lang="zh-CN" altLang="en-US" sz="2400" dirty="0">
                <a:solidFill>
                  <a:srgbClr val="FF0000"/>
                </a:solidFill>
                <a:latin typeface="微软雅黑" panose="020B0503020204020204" pitchFamily="34" charset="-122"/>
                <a:ea typeface="微软雅黑" panose="020B0503020204020204" pitchFamily="34" charset="-122"/>
              </a:rPr>
              <a:t>嘴巴</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眉毛</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脸颊点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组合的识别效果最好（</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81.82%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7753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3" name="图片 2">
            <a:extLst>
              <a:ext uri="{FF2B5EF4-FFF2-40B4-BE49-F238E27FC236}">
                <a16:creationId xmlns:a16="http://schemas.microsoft.com/office/drawing/2014/main" id="{FC1C2780-15F5-4491-A256-7F498F9D8606}"/>
              </a:ext>
            </a:extLst>
          </p:cNvPr>
          <p:cNvPicPr>
            <a:picLocks noChangeAspect="1"/>
          </p:cNvPicPr>
          <p:nvPr/>
        </p:nvPicPr>
        <p:blipFill>
          <a:blip r:embed="rId2"/>
          <a:stretch>
            <a:fillRect/>
          </a:stretch>
        </p:blipFill>
        <p:spPr>
          <a:xfrm>
            <a:off x="885417" y="1527842"/>
            <a:ext cx="10421163" cy="3802316"/>
          </a:xfrm>
          <a:prstGeom prst="rect">
            <a:avLst/>
          </a:prstGeom>
        </p:spPr>
      </p:pic>
    </p:spTree>
    <p:extLst>
      <p:ext uri="{BB962C8B-B14F-4D97-AF65-F5344CB8AC3E}">
        <p14:creationId xmlns:p14="http://schemas.microsoft.com/office/powerpoint/2010/main" val="8720861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8735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可用的数据集：</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Cohn-</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kanade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mmi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JAFFE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Belfast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自然情感数据集、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AFEA</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250726" y="2340079"/>
            <a:ext cx="6836266" cy="3378957"/>
          </a:xfrm>
          <a:prstGeom prst="rect">
            <a:avLst/>
          </a:prstGeom>
        </p:spPr>
      </p:pic>
    </p:spTree>
    <p:extLst>
      <p:ext uri="{BB962C8B-B14F-4D97-AF65-F5344CB8AC3E}">
        <p14:creationId xmlns:p14="http://schemas.microsoft.com/office/powerpoint/2010/main" val="5803821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第二篇文章中提到的方法</a:t>
            </a:r>
          </a:p>
        </p:txBody>
      </p:sp>
      <p:pic>
        <p:nvPicPr>
          <p:cNvPr id="4" name="图片 3">
            <a:extLst>
              <a:ext uri="{FF2B5EF4-FFF2-40B4-BE49-F238E27FC236}">
                <a16:creationId xmlns:a16="http://schemas.microsoft.com/office/drawing/2014/main" id="{02E1F87C-7C25-433F-B0BE-38868BC1790D}"/>
              </a:ext>
            </a:extLst>
          </p:cNvPr>
          <p:cNvPicPr>
            <a:picLocks noChangeAspect="1"/>
          </p:cNvPicPr>
          <p:nvPr/>
        </p:nvPicPr>
        <p:blipFill>
          <a:blip r:embed="rId3"/>
          <a:stretch>
            <a:fillRect/>
          </a:stretch>
        </p:blipFill>
        <p:spPr>
          <a:xfrm>
            <a:off x="475761" y="859377"/>
            <a:ext cx="4204524" cy="5710958"/>
          </a:xfrm>
          <a:prstGeom prst="rect">
            <a:avLst/>
          </a:prstGeom>
        </p:spPr>
      </p:pic>
      <p:sp>
        <p:nvSpPr>
          <p:cNvPr id="8" name="文本框 1">
            <a:hlinkClick r:id="rId4" action="ppaction://hlinksldjump"/>
            <a:extLst>
              <a:ext uri="{FF2B5EF4-FFF2-40B4-BE49-F238E27FC236}">
                <a16:creationId xmlns:a16="http://schemas.microsoft.com/office/drawing/2014/main" id="{E116A725-04AF-4256-BD8F-9ED50AC4475E}"/>
              </a:ext>
            </a:extLst>
          </p:cNvPr>
          <p:cNvSpPr txBox="1"/>
          <p:nvPr/>
        </p:nvSpPr>
        <p:spPr>
          <a:xfrm>
            <a:off x="5125677" y="960778"/>
            <a:ext cx="6370998"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rgbClr val="FF0000"/>
                </a:solidFill>
                <a:latin typeface="微软雅黑" panose="020B0503020204020204" pitchFamily="34" charset="-122"/>
                <a:ea typeface="微软雅黑" panose="020B0503020204020204" pitchFamily="34" charset="-122"/>
              </a:rPr>
              <a:t>直接提取</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匹配对（不对齐）</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hlinkClick r:id="rId4" action="ppaction://hlinksldjump"/>
            <a:extLst>
              <a:ext uri="{FF2B5EF4-FFF2-40B4-BE49-F238E27FC236}">
                <a16:creationId xmlns:a16="http://schemas.microsoft.com/office/drawing/2014/main" id="{F4692AF5-F377-475D-8402-DFA8877F8A96}"/>
              </a:ext>
            </a:extLst>
          </p:cNvPr>
          <p:cNvSpPr txBox="1"/>
          <p:nvPr/>
        </p:nvSpPr>
        <p:spPr>
          <a:xfrm>
            <a:off x="5125677" y="1608628"/>
            <a:ext cx="6370998"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通过一些约束剔除无效匹配对</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
            <a:hlinkClick r:id="rId4" action="ppaction://hlinksldjump"/>
            <a:extLst>
              <a:ext uri="{FF2B5EF4-FFF2-40B4-BE49-F238E27FC236}">
                <a16:creationId xmlns:a16="http://schemas.microsoft.com/office/drawing/2014/main" id="{B9053D3F-3F9F-4C77-B6F9-AF5C2473C597}"/>
              </a:ext>
            </a:extLst>
          </p:cNvPr>
          <p:cNvSpPr txBox="1"/>
          <p:nvPr/>
        </p:nvSpPr>
        <p:spPr>
          <a:xfrm>
            <a:off x="5476380" y="2254498"/>
            <a:ext cx="5320150"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基于特征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：属于同一特征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hlinkClick r:id="rId4" action="ppaction://hlinksldjump"/>
            <a:extLst>
              <a:ext uri="{FF2B5EF4-FFF2-40B4-BE49-F238E27FC236}">
                <a16:creationId xmlns:a16="http://schemas.microsoft.com/office/drawing/2014/main" id="{A4A4B7A2-CEFC-4D9B-8525-B86745CF4867}"/>
              </a:ext>
            </a:extLst>
          </p:cNvPr>
          <p:cNvSpPr txBox="1"/>
          <p:nvPr/>
        </p:nvSpPr>
        <p:spPr>
          <a:xfrm>
            <a:off x="5476380" y="2810471"/>
            <a:ext cx="5320150"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基于分割</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：当两个点能够被一个特定大小的滑动窗口包围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28836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9"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4" name="图片 3">
            <a:extLst>
              <a:ext uri="{FF2B5EF4-FFF2-40B4-BE49-F238E27FC236}">
                <a16:creationId xmlns:a16="http://schemas.microsoft.com/office/drawing/2014/main" id="{FB4FB603-9BDD-43E0-A2F8-3695D8B765E4}"/>
              </a:ext>
            </a:extLst>
          </p:cNvPr>
          <p:cNvPicPr>
            <a:picLocks noChangeAspect="1"/>
          </p:cNvPicPr>
          <p:nvPr/>
        </p:nvPicPr>
        <p:blipFill>
          <a:blip r:embed="rId2"/>
          <a:stretch>
            <a:fillRect/>
          </a:stretch>
        </p:blipFill>
        <p:spPr>
          <a:xfrm>
            <a:off x="2588079" y="1500651"/>
            <a:ext cx="6839809" cy="4069969"/>
          </a:xfrm>
          <a:prstGeom prst="rect">
            <a:avLst/>
          </a:prstGeom>
        </p:spPr>
      </p:pic>
    </p:spTree>
    <p:extLst>
      <p:ext uri="{BB962C8B-B14F-4D97-AF65-F5344CB8AC3E}">
        <p14:creationId xmlns:p14="http://schemas.microsoft.com/office/powerpoint/2010/main" val="25966537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TotalTime>
  <Words>1533</Words>
  <Application>Microsoft Office PowerPoint</Application>
  <PresentationFormat>宽屏</PresentationFormat>
  <Paragraphs>138</Paragraphs>
  <Slides>25</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吴 宇菲</cp:lastModifiedBy>
  <cp:revision>539</cp:revision>
  <dcterms:created xsi:type="dcterms:W3CDTF">2021-10-13T01:12:56Z</dcterms:created>
  <dcterms:modified xsi:type="dcterms:W3CDTF">2021-11-17T05:16:36Z</dcterms:modified>
</cp:coreProperties>
</file>