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7" r:id="rId3"/>
    <p:sldId id="300" r:id="rId4"/>
    <p:sldId id="318" r:id="rId5"/>
    <p:sldId id="322" r:id="rId6"/>
    <p:sldId id="328" r:id="rId7"/>
    <p:sldId id="317" r:id="rId8"/>
    <p:sldId id="326" r:id="rId9"/>
    <p:sldId id="324" r:id="rId10"/>
    <p:sldId id="325" r:id="rId11"/>
    <p:sldId id="291" r:id="rId12"/>
    <p:sldId id="320" r:id="rId13"/>
    <p:sldId id="321" r:id="rId14"/>
    <p:sldId id="316" r:id="rId15"/>
    <p:sldId id="293" r:id="rId16"/>
    <p:sldId id="298" r:id="rId17"/>
    <p:sldId id="292" r:id="rId18"/>
    <p:sldId id="301" r:id="rId19"/>
    <p:sldId id="305" r:id="rId20"/>
    <p:sldId id="306" r:id="rId21"/>
    <p:sldId id="307" r:id="rId22"/>
    <p:sldId id="308" r:id="rId23"/>
    <p:sldId id="310" r:id="rId24"/>
    <p:sldId id="311" r:id="rId25"/>
    <p:sldId id="309" r:id="rId26"/>
    <p:sldId id="312" r:id="rId27"/>
    <p:sldId id="313" r:id="rId28"/>
    <p:sldId id="31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124" d="100"/>
          <a:sy n="124" d="100"/>
        </p:scale>
        <p:origin x="1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26</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2021/11/3</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14665" y="2805752"/>
            <a:ext cx="6572074"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基于图的特征提取和混合分类</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04A10CCB-AEBC-4D94-810E-700135C9ADB6}"/>
              </a:ext>
            </a:extLst>
          </p:cNvPr>
          <p:cNvSpPr txBox="1"/>
          <p:nvPr/>
        </p:nvSpPr>
        <p:spPr>
          <a:xfrm>
            <a:off x="695324" y="1024121"/>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提出的假设：</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图像中人脸表情具有不同的复杂度</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训练样本的顺序，</a:t>
            </a:r>
            <a:r>
              <a:rPr lang="zh-CN" altLang="en-US" sz="2400" dirty="0">
                <a:solidFill>
                  <a:srgbClr val="FF0000"/>
                </a:solidFill>
                <a:latin typeface="微软雅黑" panose="020B0503020204020204" pitchFamily="34" charset="-122"/>
                <a:ea typeface="微软雅黑" panose="020B0503020204020204" pitchFamily="34" charset="-122"/>
              </a:rPr>
              <a:t>简单的样本优先于复杂的样本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有利于模型的优化</a:t>
            </a:r>
          </a:p>
        </p:txBody>
      </p:sp>
      <p:sp>
        <p:nvSpPr>
          <p:cNvPr id="7" name="文本框 1">
            <a:extLst>
              <a:ext uri="{FF2B5EF4-FFF2-40B4-BE49-F238E27FC236}">
                <a16:creationId xmlns:a16="http://schemas.microsoft.com/office/drawing/2014/main" id="{E8DEA0C8-D2CD-4C5A-B5AC-2364E025C467}"/>
              </a:ext>
            </a:extLst>
          </p:cNvPr>
          <p:cNvSpPr txBox="1"/>
          <p:nvPr/>
        </p:nvSpPr>
        <p:spPr>
          <a:xfrm>
            <a:off x="695324" y="2621710"/>
            <a:ext cx="10533805" cy="27139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文中使用的训练方法：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2400" dirty="0">
                <a:solidFill>
                  <a:srgbClr val="FF0000"/>
                </a:solidFill>
                <a:latin typeface="微软雅黑" panose="020B0503020204020204" pitchFamily="34" charset="-122"/>
                <a:ea typeface="微软雅黑" panose="020B0503020204020204" pitchFamily="34" charset="-122"/>
              </a:rPr>
              <a:t>婴儿步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课程学习方法”，既增加训练数据的复杂性，同时不丢弃简单样本。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将数据分为多组，从</a:t>
            </a:r>
            <a:r>
              <a:rPr lang="zh-CN" altLang="en-US" sz="2400" dirty="0">
                <a:solidFill>
                  <a:srgbClr val="FF0000"/>
                </a:solidFill>
                <a:latin typeface="微软雅黑" panose="020B0503020204020204" pitchFamily="34" charset="-122"/>
                <a:ea typeface="微软雅黑" panose="020B0503020204020204" pitchFamily="34" charset="-122"/>
              </a:rPr>
              <a:t>简单样本到复杂样本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从简单样本开始训练，当</a:t>
            </a:r>
            <a:r>
              <a:rPr lang="zh-CN" altLang="en-US" sz="2400" dirty="0">
                <a:solidFill>
                  <a:srgbClr val="FF0000"/>
                </a:solidFill>
                <a:latin typeface="微软雅黑" panose="020B0503020204020204" pitchFamily="34" charset="-122"/>
                <a:ea typeface="微软雅黑" panose="020B0503020204020204" pitchFamily="34" charset="-122"/>
              </a:rPr>
              <a:t>隔 </a:t>
            </a:r>
            <a:r>
              <a:rPr lang="en-US" altLang="zh-CN" sz="2400" dirty="0">
                <a:solidFill>
                  <a:srgbClr val="FF0000"/>
                </a:solidFill>
                <a:latin typeface="微软雅黑" panose="020B0503020204020204" pitchFamily="34" charset="-122"/>
                <a:ea typeface="微软雅黑" panose="020B0503020204020204" pitchFamily="34" charset="-122"/>
              </a:rPr>
              <a:t>t </a:t>
            </a:r>
            <a:r>
              <a:rPr lang="zh-CN" altLang="en-US" sz="2400" dirty="0">
                <a:solidFill>
                  <a:srgbClr val="FF0000"/>
                </a:solidFill>
                <a:latin typeface="微软雅黑" panose="020B0503020204020204" pitchFamily="34" charset="-122"/>
                <a:ea typeface="微软雅黑" panose="020B0503020204020204" pitchFamily="34" charset="-122"/>
              </a:rPr>
              <a:t>时间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模型没有得到提升，则进入下一阶段。</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进入下一阶段的同时</a:t>
            </a:r>
            <a:r>
              <a:rPr lang="zh-CN" altLang="en-US" sz="2400" dirty="0">
                <a:solidFill>
                  <a:srgbClr val="FF0000"/>
                </a:solidFill>
                <a:latin typeface="微软雅黑" panose="020B0503020204020204" pitchFamily="34" charset="-122"/>
                <a:ea typeface="微软雅黑" panose="020B0503020204020204" pitchFamily="34" charset="-122"/>
              </a:rPr>
              <a:t>降低学习率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，降低复杂样本造成的影响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45451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讨论</a:t>
            </a:r>
          </a:p>
        </p:txBody>
      </p:sp>
      <p:sp>
        <p:nvSpPr>
          <p:cNvPr id="3" name="文本框 1">
            <a:extLst>
              <a:ext uri="{FF2B5EF4-FFF2-40B4-BE49-F238E27FC236}">
                <a16:creationId xmlns:a16="http://schemas.microsoft.com/office/drawing/2014/main" id="{B83B7EEA-C4A9-4BB4-939A-38B3C9E5052E}"/>
              </a:ext>
            </a:extLst>
          </p:cNvPr>
          <p:cNvSpPr txBox="1"/>
          <p:nvPr/>
        </p:nvSpPr>
        <p:spPr>
          <a:xfrm>
            <a:off x="695324" y="2403886"/>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bilibili</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网站上会有一些</a:t>
            </a:r>
            <a:r>
              <a:rPr lang="zh-CN" altLang="en-US" sz="2400" dirty="0">
                <a:solidFill>
                  <a:srgbClr val="FF0000"/>
                </a:solidFill>
                <a:latin typeface="微软雅黑" panose="020B0503020204020204" pitchFamily="34" charset="-122"/>
                <a:ea typeface="微软雅黑" panose="020B0503020204020204" pitchFamily="34" charset="-122"/>
              </a:rPr>
              <a:t>带读论文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主，</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看他们的视频顺便读论文是否可行？</a:t>
            </a:r>
          </a:p>
        </p:txBody>
      </p:sp>
    </p:spTree>
    <p:extLst>
      <p:ext uri="{BB962C8B-B14F-4D97-AF65-F5344CB8AC3E}">
        <p14:creationId xmlns:p14="http://schemas.microsoft.com/office/powerpoint/2010/main" val="1265110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6" name="图片 5">
            <a:extLst>
              <a:ext uri="{FF2B5EF4-FFF2-40B4-BE49-F238E27FC236}">
                <a16:creationId xmlns:a16="http://schemas.microsoft.com/office/drawing/2014/main" id="{F65213D3-9DF5-43E5-80DB-41DFA0044F8A}"/>
              </a:ext>
            </a:extLst>
          </p:cNvPr>
          <p:cNvPicPr>
            <a:picLocks noChangeAspect="1"/>
          </p:cNvPicPr>
          <p:nvPr/>
        </p:nvPicPr>
        <p:blipFill>
          <a:blip r:embed="rId2"/>
          <a:stretch>
            <a:fillRect/>
          </a:stretch>
        </p:blipFill>
        <p:spPr>
          <a:xfrm>
            <a:off x="839233" y="810885"/>
            <a:ext cx="8191246" cy="5479430"/>
          </a:xfrm>
          <a:prstGeom prst="rect">
            <a:avLst/>
          </a:prstGeom>
        </p:spPr>
      </p:pic>
      <p:sp>
        <p:nvSpPr>
          <p:cNvPr id="5" name="文本框 1">
            <a:extLst>
              <a:ext uri="{FF2B5EF4-FFF2-40B4-BE49-F238E27FC236}">
                <a16:creationId xmlns:a16="http://schemas.microsoft.com/office/drawing/2014/main" id="{F45B3B78-B05D-4DB8-9756-98E049486119}"/>
              </a:ext>
            </a:extLst>
          </p:cNvPr>
          <p:cNvSpPr txBox="1"/>
          <p:nvPr/>
        </p:nvSpPr>
        <p:spPr>
          <a:xfrm>
            <a:off x="8983498" y="3249954"/>
            <a:ext cx="236926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逆向思维模型？</a:t>
            </a:r>
          </a:p>
        </p:txBody>
      </p:sp>
    </p:spTree>
    <p:extLst>
      <p:ext uri="{BB962C8B-B14F-4D97-AF65-F5344CB8AC3E}">
        <p14:creationId xmlns:p14="http://schemas.microsoft.com/office/powerpoint/2010/main" val="39381493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不同情绪对脸部不同区域敏感</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162591" y="1855337"/>
            <a:ext cx="6836266" cy="3378957"/>
          </a:xfrm>
          <a:prstGeom prst="rect">
            <a:avLst/>
          </a:prstGeom>
        </p:spPr>
      </p:pic>
      <p:sp>
        <p:nvSpPr>
          <p:cNvPr id="8" name="文本框 1">
            <a:extLst>
              <a:ext uri="{FF2B5EF4-FFF2-40B4-BE49-F238E27FC236}">
                <a16:creationId xmlns:a16="http://schemas.microsoft.com/office/drawing/2014/main" id="{64593C06-3DEE-4A47-BF3C-ECB3929F4CEC}"/>
              </a:ext>
            </a:extLst>
          </p:cNvPr>
          <p:cNvSpPr txBox="1"/>
          <p:nvPr/>
        </p:nvSpPr>
        <p:spPr>
          <a:xfrm>
            <a:off x="2836228" y="5577610"/>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快乐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嘴巴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1">
            <a:extLst>
              <a:ext uri="{FF2B5EF4-FFF2-40B4-BE49-F238E27FC236}">
                <a16:creationId xmlns:a16="http://schemas.microsoft.com/office/drawing/2014/main" id="{44DF779A-3D16-49BF-8C0A-AAB52B464A9C}"/>
              </a:ext>
            </a:extLst>
          </p:cNvPr>
          <p:cNvSpPr txBox="1"/>
          <p:nvPr/>
        </p:nvSpPr>
        <p:spPr>
          <a:xfrm>
            <a:off x="5855200" y="557075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愤怒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眉毛</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97753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Viola-Jones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一种用于检测正面人脸图像的经典算法</a:t>
            </a:r>
          </a:p>
        </p:txBody>
      </p:sp>
      <p:sp>
        <p:nvSpPr>
          <p:cNvPr id="10" name="文本框 1">
            <a:extLst>
              <a:ext uri="{FF2B5EF4-FFF2-40B4-BE49-F238E27FC236}">
                <a16:creationId xmlns:a16="http://schemas.microsoft.com/office/drawing/2014/main" id="{BCC2D937-7451-4DA2-8F83-D695D5DB1274}"/>
              </a:ext>
            </a:extLst>
          </p:cNvPr>
          <p:cNvSpPr txBox="1"/>
          <p:nvPr/>
        </p:nvSpPr>
        <p:spPr>
          <a:xfrm>
            <a:off x="838388" y="184563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算法步骤</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12" name="文本框 1">
            <a:extLst>
              <a:ext uri="{FF2B5EF4-FFF2-40B4-BE49-F238E27FC236}">
                <a16:creationId xmlns:a16="http://schemas.microsoft.com/office/drawing/2014/main" id="{DEEEFA10-1AD1-459D-A499-A1750FFC8449}"/>
              </a:ext>
            </a:extLst>
          </p:cNvPr>
          <p:cNvSpPr txBox="1"/>
          <p:nvPr/>
        </p:nvSpPr>
        <p:spPr>
          <a:xfrm>
            <a:off x="838388" y="234358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a:t>
            </a:r>
            <a:r>
              <a:rPr lang="en-US" altLang="zh-CN" sz="2400" dirty="0" err="1">
                <a:solidFill>
                  <a:srgbClr val="FF0000"/>
                </a:solidFill>
                <a:latin typeface="微软雅黑" panose="020B0503020204020204" pitchFamily="34" charset="-122"/>
                <a:ea typeface="微软雅黑" panose="020B0503020204020204" pitchFamily="34" charset="-122"/>
              </a:rPr>
              <a:t>Haar</a:t>
            </a:r>
            <a:r>
              <a:rPr lang="zh-CN" altLang="en-US" sz="2400" dirty="0">
                <a:solidFill>
                  <a:srgbClr val="FF0000"/>
                </a:solidFill>
                <a:latin typeface="微软雅黑" panose="020B0503020204020204" pitchFamily="34" charset="-122"/>
                <a:ea typeface="微软雅黑" panose="020B0503020204020204" pitchFamily="34" charset="-122"/>
              </a:rPr>
              <a:t>特征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描述人脸特征</a:t>
            </a:r>
          </a:p>
        </p:txBody>
      </p:sp>
      <p:sp>
        <p:nvSpPr>
          <p:cNvPr id="13" name="文本框 1">
            <a:extLst>
              <a:ext uri="{FF2B5EF4-FFF2-40B4-BE49-F238E27FC236}">
                <a16:creationId xmlns:a16="http://schemas.microsoft.com/office/drawing/2014/main" id="{C00BB3BE-575D-44C0-9041-814F9141B528}"/>
              </a:ext>
            </a:extLst>
          </p:cNvPr>
          <p:cNvSpPr txBox="1"/>
          <p:nvPr/>
        </p:nvSpPr>
        <p:spPr>
          <a:xfrm>
            <a:off x="838388" y="284154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建立</a:t>
            </a:r>
            <a:r>
              <a:rPr lang="zh-CN" altLang="en-US" sz="2400" dirty="0">
                <a:solidFill>
                  <a:srgbClr val="FF0000"/>
                </a:solidFill>
                <a:latin typeface="微软雅黑" panose="020B0503020204020204" pitchFamily="34" charset="-122"/>
                <a:ea typeface="微软雅黑" panose="020B0503020204020204" pitchFamily="34" charset="-122"/>
              </a:rPr>
              <a:t>积分图像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，利用该图像快速获几种不同的矩形特征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FE2EC357-D2FB-4556-BEC0-C926C00E1C15}"/>
              </a:ext>
            </a:extLst>
          </p:cNvPr>
          <p:cNvSpPr txBox="1"/>
          <p:nvPr/>
        </p:nvSpPr>
        <p:spPr>
          <a:xfrm>
            <a:off x="838388" y="333950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a:t>
            </a:r>
            <a:r>
              <a:rPr lang="en-US" altLang="zh-CN" sz="2400" dirty="0" err="1">
                <a:solidFill>
                  <a:srgbClr val="FF0000"/>
                </a:solidFill>
                <a:latin typeface="微软雅黑" panose="020B0503020204020204" pitchFamily="34" charset="-122"/>
                <a:ea typeface="微软雅黑" panose="020B0503020204020204" pitchFamily="34" charset="-122"/>
              </a:rPr>
              <a:t>Adaboost</a:t>
            </a:r>
            <a:r>
              <a:rPr lang="zh-CN" altLang="en-US" sz="2400" dirty="0">
                <a:solidFill>
                  <a:srgbClr val="FF0000"/>
                </a:solidFill>
                <a:latin typeface="微软雅黑" panose="020B0503020204020204" pitchFamily="34" charset="-122"/>
                <a:ea typeface="微软雅黑" panose="020B0503020204020204" pitchFamily="34" charset="-122"/>
              </a:rPr>
              <a:t>算法</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进行训练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
            <a:extLst>
              <a:ext uri="{FF2B5EF4-FFF2-40B4-BE49-F238E27FC236}">
                <a16:creationId xmlns:a16="http://schemas.microsoft.com/office/drawing/2014/main" id="{04613680-754A-4C3B-A6D8-DE84B79C56C6}"/>
              </a:ext>
            </a:extLst>
          </p:cNvPr>
          <p:cNvSpPr txBox="1"/>
          <p:nvPr/>
        </p:nvSpPr>
        <p:spPr>
          <a:xfrm>
            <a:off x="838388" y="3837460"/>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建立层级分类器</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
            <a:extLst>
              <a:ext uri="{FF2B5EF4-FFF2-40B4-BE49-F238E27FC236}">
                <a16:creationId xmlns:a16="http://schemas.microsoft.com/office/drawing/2014/main" id="{9FD35BC4-28A0-447E-A3FB-B18C2908603C}"/>
              </a:ext>
            </a:extLst>
          </p:cNvPr>
          <p:cNvSpPr txBox="1"/>
          <p:nvPr/>
        </p:nvSpPr>
        <p:spPr>
          <a:xfrm>
            <a:off x="838388" y="433541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非极大值抑制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85522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0" grpId="0"/>
      <p:bldP spid="12" grpId="0"/>
      <p:bldP spid="13" grpId="0"/>
      <p:bldP spid="14"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695324" y="105577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提出了一种基于</a:t>
            </a:r>
            <a:r>
              <a:rPr lang="zh-CN" altLang="en-US" sz="2400" b="1" dirty="0">
                <a:solidFill>
                  <a:srgbClr val="FF0000"/>
                </a:solidFill>
                <a:latin typeface="微软雅黑" panose="020B0503020204020204" pitchFamily="34" charset="-122"/>
                <a:ea typeface="微软雅黑" panose="020B0503020204020204" pitchFamily="34" charset="-122"/>
              </a:rPr>
              <a:t>图的特征提取与混合分类</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GFE-HCA</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1">
            <a:extLst>
              <a:ext uri="{FF2B5EF4-FFF2-40B4-BE49-F238E27FC236}">
                <a16:creationId xmlns:a16="http://schemas.microsoft.com/office/drawing/2014/main" id="{5D1C8F37-663E-4C5F-9557-CB0E129E7B74}"/>
              </a:ext>
            </a:extLst>
          </p:cNvPr>
          <p:cNvSpPr txBox="1"/>
          <p:nvPr/>
        </p:nvSpPr>
        <p:spPr>
          <a:xfrm>
            <a:off x="1053541" y="166585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a:t>
            </a:r>
            <a:r>
              <a:rPr lang="en-US" altLang="zh-CN" sz="2400" dirty="0">
                <a:solidFill>
                  <a:srgbClr val="FF0000"/>
                </a:solidFill>
                <a:latin typeface="微软雅黑" panose="020B0503020204020204" pitchFamily="34" charset="-122"/>
                <a:ea typeface="微软雅黑" panose="020B0503020204020204" pitchFamily="34" charset="-122"/>
              </a:rPr>
              <a:t>Viola-Jones</a:t>
            </a:r>
            <a:r>
              <a:rPr lang="zh-CN" altLang="en-US" sz="2400" dirty="0">
                <a:solidFill>
                  <a:srgbClr val="FF0000"/>
                </a:solidFill>
                <a:latin typeface="微软雅黑" panose="020B0503020204020204" pitchFamily="34" charset="-122"/>
                <a:ea typeface="微软雅黑" panose="020B0503020204020204" pitchFamily="34" charset="-122"/>
              </a:rPr>
              <a:t>算法</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识别人脸</a:t>
            </a:r>
          </a:p>
        </p:txBody>
      </p:sp>
      <p:sp>
        <p:nvSpPr>
          <p:cNvPr id="9" name="文本框 1">
            <a:extLst>
              <a:ext uri="{FF2B5EF4-FFF2-40B4-BE49-F238E27FC236}">
                <a16:creationId xmlns:a16="http://schemas.microsoft.com/office/drawing/2014/main" id="{77FAE14B-2DBF-47F4-BCDB-9F31110FA2EC}"/>
              </a:ext>
            </a:extLst>
          </p:cNvPr>
          <p:cNvSpPr txBox="1"/>
          <p:nvPr/>
        </p:nvSpPr>
        <p:spPr>
          <a:xfrm>
            <a:off x="1053541" y="216381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从检测到的人脸图像中</a:t>
            </a:r>
            <a:r>
              <a:rPr lang="zh-CN" altLang="en-US" sz="2400" dirty="0">
                <a:solidFill>
                  <a:srgbClr val="FF0000"/>
                </a:solidFill>
                <a:latin typeface="微软雅黑" panose="020B0503020204020204" pitchFamily="34" charset="-122"/>
                <a:ea typeface="微软雅黑" panose="020B0503020204020204" pitchFamily="34" charset="-122"/>
              </a:rPr>
              <a:t>提取出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右眼、左眼、鼻子和嘴巴等</a:t>
            </a:r>
            <a:r>
              <a:rPr lang="zh-CN" altLang="en-US" sz="2400" dirty="0">
                <a:solidFill>
                  <a:srgbClr val="FF0000"/>
                </a:solidFill>
                <a:latin typeface="微软雅黑" panose="020B0503020204020204" pitchFamily="34" charset="-122"/>
                <a:ea typeface="微软雅黑" panose="020B0503020204020204" pitchFamily="34" charset="-122"/>
              </a:rPr>
              <a:t>面部部位</a:t>
            </a:r>
          </a:p>
        </p:txBody>
      </p:sp>
      <p:sp>
        <p:nvSpPr>
          <p:cNvPr id="10" name="文本框 1">
            <a:extLst>
              <a:ext uri="{FF2B5EF4-FFF2-40B4-BE49-F238E27FC236}">
                <a16:creationId xmlns:a16="http://schemas.microsoft.com/office/drawing/2014/main" id="{E00F1D9E-44BB-435B-9A5E-421276E62872}"/>
              </a:ext>
            </a:extLst>
          </p:cNvPr>
          <p:cNvSpPr txBox="1"/>
          <p:nvPr/>
        </p:nvSpPr>
        <p:spPr>
          <a:xfrm>
            <a:off x="1053540" y="2661771"/>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从提取的面部部位提取</a:t>
            </a:r>
            <a:r>
              <a:rPr lang="zh-CN" altLang="en-US" sz="2400" dirty="0">
                <a:solidFill>
                  <a:srgbClr val="FF0000"/>
                </a:solidFill>
                <a:latin typeface="微软雅黑" panose="020B0503020204020204" pitchFamily="34" charset="-122"/>
                <a:ea typeface="微软雅黑" panose="020B0503020204020204" pitchFamily="34" charset="-122"/>
              </a:rPr>
              <a:t>边缘不变特征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。并使用</a:t>
            </a:r>
            <a:r>
              <a:rPr lang="zh-CN" altLang="en-US" sz="2400" dirty="0">
                <a:solidFill>
                  <a:srgbClr val="FF0000"/>
                </a:solidFill>
                <a:latin typeface="微软雅黑" panose="020B0503020204020204" pitchFamily="34" charset="-122"/>
                <a:ea typeface="微软雅黑" panose="020B0503020204020204" pitchFamily="34" charset="-122"/>
              </a:rPr>
              <a:t>加权可见图</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优化维数</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F5421B75-92BE-4BA7-8D30-F48FD561CC54}"/>
              </a:ext>
            </a:extLst>
          </p:cNvPr>
          <p:cNvSpPr txBox="1"/>
          <p:nvPr/>
        </p:nvSpPr>
        <p:spPr>
          <a:xfrm>
            <a:off x="1053540" y="315972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使用基于</a:t>
            </a:r>
            <a:r>
              <a:rPr lang="zh-CN" altLang="en-US" sz="2400" dirty="0">
                <a:solidFill>
                  <a:srgbClr val="FF0000"/>
                </a:solidFill>
                <a:latin typeface="微软雅黑" panose="020B0503020204020204" pitchFamily="34" charset="-122"/>
                <a:ea typeface="微软雅黑" panose="020B0503020204020204" pitchFamily="34" charset="-122"/>
              </a:rPr>
              <a:t>自组织映射</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的神经网络分类器进行分类</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DE3B2403-9A50-474D-B194-A12DA8C4A041}"/>
              </a:ext>
            </a:extLst>
          </p:cNvPr>
          <p:cNvSpPr/>
          <p:nvPr/>
        </p:nvSpPr>
        <p:spPr>
          <a:xfrm>
            <a:off x="785243" y="4267766"/>
            <a:ext cx="10443886" cy="584775"/>
          </a:xfrm>
          <a:prstGeom prst="rect">
            <a:avLst/>
          </a:prstGeom>
          <a:noFill/>
        </p:spPr>
        <p:txBody>
          <a:bodyPr wrap="none" lIns="91440" tIns="45720" rIns="91440" bIns="45720">
            <a:spAutoFit/>
          </a:bodyPr>
          <a:lstStyle/>
          <a:p>
            <a:pPr algn="ctr"/>
            <a:r>
              <a:rPr lang="zh-CN" altLang="en-US" sz="3200" b="1" cap="none" spc="0" dirty="0">
                <a:ln w="6600">
                  <a:solidFill>
                    <a:schemeClr val="accent2"/>
                  </a:solidFill>
                  <a:prstDash val="solid"/>
                </a:ln>
                <a:solidFill>
                  <a:srgbClr val="FFFFFF"/>
                </a:solidFill>
                <a:effectLst>
                  <a:outerShdw dist="38100" dir="2700000" algn="tl" rotWithShape="0">
                    <a:schemeClr val="accent2"/>
                  </a:outerShdw>
                </a:effectLst>
              </a:rPr>
              <a:t>图神经网络是否可以用于传递两张图片之间的差异信息？</a:t>
            </a: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8" grpId="0"/>
      <p:bldP spid="9" grpId="0"/>
      <p:bldP spid="10"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建图步骤</a:t>
            </a:r>
          </a:p>
        </p:txBody>
      </p:sp>
      <p:pic>
        <p:nvPicPr>
          <p:cNvPr id="3" name="图片 2">
            <a:extLst>
              <a:ext uri="{FF2B5EF4-FFF2-40B4-BE49-F238E27FC236}">
                <a16:creationId xmlns:a16="http://schemas.microsoft.com/office/drawing/2014/main" id="{AA442885-F4E7-4ABF-AAE7-F5D75FAFC2B2}"/>
              </a:ext>
            </a:extLst>
          </p:cNvPr>
          <p:cNvPicPr>
            <a:picLocks noChangeAspect="1"/>
          </p:cNvPicPr>
          <p:nvPr/>
        </p:nvPicPr>
        <p:blipFill>
          <a:blip r:embed="rId2"/>
          <a:stretch>
            <a:fillRect/>
          </a:stretch>
        </p:blipFill>
        <p:spPr>
          <a:xfrm>
            <a:off x="863298" y="1322866"/>
            <a:ext cx="2919335" cy="2028034"/>
          </a:xfrm>
          <a:prstGeom prst="rect">
            <a:avLst/>
          </a:prstGeom>
        </p:spPr>
      </p:pic>
      <p:pic>
        <p:nvPicPr>
          <p:cNvPr id="9" name="图片 8">
            <a:extLst>
              <a:ext uri="{FF2B5EF4-FFF2-40B4-BE49-F238E27FC236}">
                <a16:creationId xmlns:a16="http://schemas.microsoft.com/office/drawing/2014/main" id="{D7F4C789-8FD8-415E-95BF-F06904FC3E67}"/>
              </a:ext>
            </a:extLst>
          </p:cNvPr>
          <p:cNvPicPr>
            <a:picLocks noChangeAspect="1"/>
          </p:cNvPicPr>
          <p:nvPr/>
        </p:nvPicPr>
        <p:blipFill>
          <a:blip r:embed="rId3"/>
          <a:stretch>
            <a:fillRect/>
          </a:stretch>
        </p:blipFill>
        <p:spPr>
          <a:xfrm>
            <a:off x="695324" y="4140106"/>
            <a:ext cx="3650948" cy="1528303"/>
          </a:xfrm>
          <a:prstGeom prst="rect">
            <a:avLst/>
          </a:prstGeom>
        </p:spPr>
      </p:pic>
      <p:pic>
        <p:nvPicPr>
          <p:cNvPr id="12" name="图片 11">
            <a:extLst>
              <a:ext uri="{FF2B5EF4-FFF2-40B4-BE49-F238E27FC236}">
                <a16:creationId xmlns:a16="http://schemas.microsoft.com/office/drawing/2014/main" id="{844F3928-C4C9-4CF7-AF5C-709F8BB27E76}"/>
              </a:ext>
            </a:extLst>
          </p:cNvPr>
          <p:cNvPicPr>
            <a:picLocks noChangeAspect="1"/>
          </p:cNvPicPr>
          <p:nvPr/>
        </p:nvPicPr>
        <p:blipFill>
          <a:blip r:embed="rId4"/>
          <a:stretch>
            <a:fillRect/>
          </a:stretch>
        </p:blipFill>
        <p:spPr>
          <a:xfrm>
            <a:off x="4829210" y="1253003"/>
            <a:ext cx="6303096" cy="4587697"/>
          </a:xfrm>
          <a:prstGeom prst="rect">
            <a:avLst/>
          </a:prstGeom>
        </p:spPr>
      </p:pic>
      <p:sp>
        <p:nvSpPr>
          <p:cNvPr id="13" name="箭头: 下 12">
            <a:extLst>
              <a:ext uri="{FF2B5EF4-FFF2-40B4-BE49-F238E27FC236}">
                <a16:creationId xmlns:a16="http://schemas.microsoft.com/office/drawing/2014/main" id="{4A548705-5C5C-4CFF-9869-BA50460B3C55}"/>
              </a:ext>
            </a:extLst>
          </p:cNvPr>
          <p:cNvSpPr/>
          <p:nvPr/>
        </p:nvSpPr>
        <p:spPr>
          <a:xfrm>
            <a:off x="2193873" y="3619247"/>
            <a:ext cx="258183" cy="487267"/>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30797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提取图的特征</a:t>
            </a:r>
          </a:p>
        </p:txBody>
      </p:sp>
      <p:pic>
        <p:nvPicPr>
          <p:cNvPr id="4" name="图片 3">
            <a:extLst>
              <a:ext uri="{FF2B5EF4-FFF2-40B4-BE49-F238E27FC236}">
                <a16:creationId xmlns:a16="http://schemas.microsoft.com/office/drawing/2014/main" id="{0288EC1B-EC85-468B-84BC-834785DDE395}"/>
              </a:ext>
            </a:extLst>
          </p:cNvPr>
          <p:cNvPicPr>
            <a:picLocks noChangeAspect="1"/>
          </p:cNvPicPr>
          <p:nvPr/>
        </p:nvPicPr>
        <p:blipFill>
          <a:blip r:embed="rId2"/>
          <a:stretch>
            <a:fillRect/>
          </a:stretch>
        </p:blipFill>
        <p:spPr>
          <a:xfrm>
            <a:off x="574561" y="1135151"/>
            <a:ext cx="6303096" cy="4587697"/>
          </a:xfrm>
          <a:prstGeom prst="rect">
            <a:avLst/>
          </a:prstGeom>
        </p:spPr>
      </p:pic>
      <p:sp>
        <p:nvSpPr>
          <p:cNvPr id="6" name="文本框 1">
            <a:extLst>
              <a:ext uri="{FF2B5EF4-FFF2-40B4-BE49-F238E27FC236}">
                <a16:creationId xmlns:a16="http://schemas.microsoft.com/office/drawing/2014/main" id="{9E785455-3FE3-4C7D-83FC-1FC06CA4C01C}"/>
              </a:ext>
            </a:extLst>
          </p:cNvPr>
          <p:cNvSpPr txBox="1"/>
          <p:nvPr/>
        </p:nvSpPr>
        <p:spPr>
          <a:xfrm>
            <a:off x="7010026" y="1308842"/>
            <a:ext cx="448664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边的权值</a:t>
            </a:r>
          </a:p>
        </p:txBody>
      </p:sp>
      <p:sp>
        <p:nvSpPr>
          <p:cNvPr id="7" name="文本框 1">
            <a:extLst>
              <a:ext uri="{FF2B5EF4-FFF2-40B4-BE49-F238E27FC236}">
                <a16:creationId xmlns:a16="http://schemas.microsoft.com/office/drawing/2014/main" id="{BE1B1113-C040-43EA-BF66-52A851A1052E}"/>
              </a:ext>
            </a:extLst>
          </p:cNvPr>
          <p:cNvSpPr txBox="1"/>
          <p:nvPr/>
        </p:nvSpPr>
        <p:spPr>
          <a:xfrm>
            <a:off x="7010028" y="1891287"/>
            <a:ext cx="448664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边密度</a:t>
            </a:r>
          </a:p>
        </p:txBody>
      </p:sp>
      <p:sp>
        <p:nvSpPr>
          <p:cNvPr id="8" name="文本框 1">
            <a:extLst>
              <a:ext uri="{FF2B5EF4-FFF2-40B4-BE49-F238E27FC236}">
                <a16:creationId xmlns:a16="http://schemas.microsoft.com/office/drawing/2014/main" id="{3E9AA470-DB55-4FA8-9435-0AACC0026797}"/>
              </a:ext>
            </a:extLst>
          </p:cNvPr>
          <p:cNvSpPr txBox="1"/>
          <p:nvPr/>
        </p:nvSpPr>
        <p:spPr>
          <a:xfrm>
            <a:off x="7010027" y="2473732"/>
            <a:ext cx="448664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中心周围的平均值</a:t>
            </a:r>
          </a:p>
        </p:txBody>
      </p:sp>
      <p:sp>
        <p:nvSpPr>
          <p:cNvPr id="9" name="文本框 1">
            <a:extLst>
              <a:ext uri="{FF2B5EF4-FFF2-40B4-BE49-F238E27FC236}">
                <a16:creationId xmlns:a16="http://schemas.microsoft.com/office/drawing/2014/main" id="{D0371704-8FDE-481A-A586-3B2CFF852DF8}"/>
              </a:ext>
            </a:extLst>
          </p:cNvPr>
          <p:cNvSpPr txBox="1"/>
          <p:nvPr/>
        </p:nvSpPr>
        <p:spPr>
          <a:xfrm>
            <a:off x="7010026" y="3056177"/>
            <a:ext cx="448664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图像熵</a:t>
            </a:r>
          </a:p>
        </p:txBody>
      </p:sp>
      <p:sp>
        <p:nvSpPr>
          <p:cNvPr id="10" name="文本框 1">
            <a:extLst>
              <a:ext uri="{FF2B5EF4-FFF2-40B4-BE49-F238E27FC236}">
                <a16:creationId xmlns:a16="http://schemas.microsoft.com/office/drawing/2014/main" id="{ACEF90C2-A7CD-4CD3-A3A3-3BD578833ADE}"/>
              </a:ext>
            </a:extLst>
          </p:cNvPr>
          <p:cNvSpPr txBox="1"/>
          <p:nvPr/>
        </p:nvSpPr>
        <p:spPr>
          <a:xfrm>
            <a:off x="7010026" y="3638622"/>
            <a:ext cx="448664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图的平均分布权重</a:t>
            </a:r>
          </a:p>
        </p:txBody>
      </p:sp>
      <p:sp>
        <p:nvSpPr>
          <p:cNvPr id="12" name="文本框 1">
            <a:extLst>
              <a:ext uri="{FF2B5EF4-FFF2-40B4-BE49-F238E27FC236}">
                <a16:creationId xmlns:a16="http://schemas.microsoft.com/office/drawing/2014/main" id="{30840160-80C3-491C-B8D6-AEFBCEAD946F}"/>
              </a:ext>
            </a:extLst>
          </p:cNvPr>
          <p:cNvSpPr txBox="1"/>
          <p:nvPr/>
        </p:nvSpPr>
        <p:spPr>
          <a:xfrm>
            <a:off x="7010026" y="4226092"/>
            <a:ext cx="4486647"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图的平均度数</a:t>
            </a:r>
          </a:p>
        </p:txBody>
      </p:sp>
    </p:spTree>
    <p:extLst>
      <p:ext uri="{BB962C8B-B14F-4D97-AF65-F5344CB8AC3E}">
        <p14:creationId xmlns:p14="http://schemas.microsoft.com/office/powerpoint/2010/main" val="756986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P spid="8" grpId="0"/>
      <p:bldP spid="9" grpId="0"/>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提出的模型</a:t>
            </a:r>
          </a:p>
        </p:txBody>
      </p:sp>
      <p:pic>
        <p:nvPicPr>
          <p:cNvPr id="3" name="图片 2">
            <a:extLst>
              <a:ext uri="{FF2B5EF4-FFF2-40B4-BE49-F238E27FC236}">
                <a16:creationId xmlns:a16="http://schemas.microsoft.com/office/drawing/2014/main" id="{FF8B14DB-B513-499D-BB3D-A97AFE92EDF1}"/>
              </a:ext>
            </a:extLst>
          </p:cNvPr>
          <p:cNvPicPr>
            <a:picLocks noChangeAspect="1"/>
          </p:cNvPicPr>
          <p:nvPr/>
        </p:nvPicPr>
        <p:blipFill>
          <a:blip r:embed="rId2"/>
          <a:stretch>
            <a:fillRect/>
          </a:stretch>
        </p:blipFill>
        <p:spPr>
          <a:xfrm>
            <a:off x="2521114" y="810885"/>
            <a:ext cx="7149770" cy="5449632"/>
          </a:xfrm>
          <a:prstGeom prst="rect">
            <a:avLst/>
          </a:prstGeom>
        </p:spPr>
      </p:pic>
    </p:spTree>
    <p:extLst>
      <p:ext uri="{BB962C8B-B14F-4D97-AF65-F5344CB8AC3E}">
        <p14:creationId xmlns:p14="http://schemas.microsoft.com/office/powerpoint/2010/main" val="26808754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3" name="图片 2">
            <a:extLst>
              <a:ext uri="{FF2B5EF4-FFF2-40B4-BE49-F238E27FC236}">
                <a16:creationId xmlns:a16="http://schemas.microsoft.com/office/drawing/2014/main" id="{EE6C0F29-46B2-49A4-8B09-3B8B690E19E6}"/>
              </a:ext>
            </a:extLst>
          </p:cNvPr>
          <p:cNvPicPr>
            <a:picLocks noChangeAspect="1"/>
          </p:cNvPicPr>
          <p:nvPr/>
        </p:nvPicPr>
        <p:blipFill>
          <a:blip r:embed="rId2"/>
          <a:stretch>
            <a:fillRect/>
          </a:stretch>
        </p:blipFill>
        <p:spPr>
          <a:xfrm>
            <a:off x="2082460" y="593807"/>
            <a:ext cx="8027078" cy="4355190"/>
          </a:xfrm>
          <a:prstGeom prst="rect">
            <a:avLst/>
          </a:prstGeom>
        </p:spPr>
      </p:pic>
      <p:sp>
        <p:nvSpPr>
          <p:cNvPr id="7" name="文本框 1">
            <a:extLst>
              <a:ext uri="{FF2B5EF4-FFF2-40B4-BE49-F238E27FC236}">
                <a16:creationId xmlns:a16="http://schemas.microsoft.com/office/drawing/2014/main" id="{A917B60F-0F2E-440B-84EA-023BA17C3D95}"/>
              </a:ext>
            </a:extLst>
          </p:cNvPr>
          <p:cNvSpPr txBox="1"/>
          <p:nvPr/>
        </p:nvSpPr>
        <p:spPr>
          <a:xfrm>
            <a:off x="1302923" y="5006160"/>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对“恐惧”、“悲伤”准确率提高，超过</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94%</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1">
            <a:extLst>
              <a:ext uri="{FF2B5EF4-FFF2-40B4-BE49-F238E27FC236}">
                <a16:creationId xmlns:a16="http://schemas.microsoft.com/office/drawing/2014/main" id="{6B068548-69FF-4E95-827B-B789AEBC9D5C}"/>
              </a:ext>
            </a:extLst>
          </p:cNvPr>
          <p:cNvSpPr txBox="1"/>
          <p:nvPr/>
        </p:nvSpPr>
        <p:spPr>
          <a:xfrm>
            <a:off x="1302923" y="550411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“愤怒”、“快乐”、“悲伤”提取出了更多特异性特征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1308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04A10CCB-AEBC-4D94-810E-700135C9ADB6}"/>
              </a:ext>
            </a:extLst>
          </p:cNvPr>
          <p:cNvSpPr txBox="1"/>
          <p:nvPr/>
        </p:nvSpPr>
        <p:spPr>
          <a:xfrm>
            <a:off x="829096" y="1339431"/>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未来的方向：</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Viola-Jones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只能用于处理正面图像，考虑改进到不同角度的识别</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在自由移动车辆中，图像稳定没有保证，存在噪点</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戴着口罩时的表情识别</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54504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07574" y="2805752"/>
            <a:ext cx="9256178"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利用课程学习进行面部表情识别</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13999900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1604</Words>
  <Application>Microsoft Office PowerPoint</Application>
  <PresentationFormat>宽屏</PresentationFormat>
  <Paragraphs>154</Paragraphs>
  <Slides>28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8299</cp:lastModifiedBy>
  <cp:revision>401</cp:revision>
  <dcterms:created xsi:type="dcterms:W3CDTF">2021-10-13T01:12:56Z</dcterms:created>
  <dcterms:modified xsi:type="dcterms:W3CDTF">2021-11-03T03:06:33Z</dcterms:modified>
</cp:coreProperties>
</file>