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9753600" cx="130048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215900" lvl="1" marL="457200" marR="0" rtl="0" algn="l">
              <a:lnSpc>
                <a:spcPct val="125000"/>
              </a:lnSpc>
              <a:spcBef>
                <a:spcPts val="0"/>
              </a:spcBef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444500" lvl="2" marL="914400" marR="0" rtl="0" algn="l">
              <a:lnSpc>
                <a:spcPct val="125000"/>
              </a:lnSpc>
              <a:spcBef>
                <a:spcPts val="0"/>
              </a:spcBef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673100" lvl="3" marL="1371600" marR="0" rtl="0" algn="l">
              <a:lnSpc>
                <a:spcPct val="125000"/>
              </a:lnSpc>
              <a:spcBef>
                <a:spcPts val="0"/>
              </a:spcBef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901700" lvl="4" marL="1828800" marR="0" rtl="0" algn="l">
              <a:lnSpc>
                <a:spcPct val="125000"/>
              </a:lnSpc>
              <a:spcBef>
                <a:spcPts val="0"/>
              </a:spcBef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1130300" lvl="5" marL="2286000" marR="0" rtl="0" algn="l">
              <a:lnSpc>
                <a:spcPct val="125000"/>
              </a:lnSpc>
              <a:spcBef>
                <a:spcPts val="0"/>
              </a:spcBef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1358900" lvl="6" marL="2743200" marR="0" rtl="0" algn="l">
              <a:lnSpc>
                <a:spcPct val="125000"/>
              </a:lnSpc>
              <a:spcBef>
                <a:spcPts val="0"/>
              </a:spcBef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1587500" lvl="7" marL="3200400" marR="0" rtl="0" algn="l">
              <a:lnSpc>
                <a:spcPct val="125000"/>
              </a:lnSpc>
              <a:spcBef>
                <a:spcPts val="0"/>
              </a:spcBef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1816100" lvl="8" marL="3657600" marR="0" rtl="0" algn="l">
              <a:lnSpc>
                <a:spcPct val="125000"/>
              </a:lnSpc>
              <a:spcBef>
                <a:spcPts val="0"/>
              </a:spcBef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x="650249" y="2178856"/>
            <a:ext cx="9731705" cy="2832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53A65"/>
              </a:buClr>
              <a:buFont typeface="Helvetica Neue"/>
              <a:buNone/>
              <a:defRPr b="1" i="0" sz="85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650250" y="5381087"/>
            <a:ext cx="6336612" cy="2492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920"/>
              </a:spcBef>
              <a:buClr>
                <a:srgbClr val="888888"/>
              </a:buClr>
              <a:buFont typeface="Arial"/>
              <a:buNone/>
              <a:defRPr b="0" i="0" sz="4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95" lvl="1" marL="649995" marR="0" rtl="0" algn="ctr"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91" lvl="2" marL="1299992" marR="0" rtl="0" algn="ctr">
              <a:spcBef>
                <a:spcPts val="680"/>
              </a:spcBef>
              <a:buClr>
                <a:srgbClr val="888888"/>
              </a:buClr>
              <a:buFont typeface="Arial"/>
              <a:buNone/>
              <a:defRPr b="0" i="0" sz="3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92" lvl="3" marL="1949993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188" lvl="4" marL="2599989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83" lvl="5" marL="3249984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84" lvl="6" marL="3899984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76" lvl="7" marL="4549976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677" lvl="8" marL="5199977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" name="Shape 9"/>
          <p:cNvCxnSpPr/>
          <p:nvPr/>
        </p:nvCxnSpPr>
        <p:spPr>
          <a:xfrm>
            <a:off x="10" y="5192830"/>
            <a:ext cx="13019190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activeeon-white.pdf"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6621" y="5357276"/>
            <a:ext cx="5205045" cy="141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11523697" y="90311"/>
            <a:ext cx="704426" cy="51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rIns="130025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81564" y="1909648"/>
            <a:ext cx="12216835" cy="676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5424" lvl="0" marL="487524" marR="0" rtl="0" algn="l">
              <a:spcBef>
                <a:spcPts val="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4599" lvl="1" marL="1056299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3773" lvl="2" marL="1625073" marR="0" rtl="0" algn="l">
              <a:spcBef>
                <a:spcPts val="6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4204" lvl="3" marL="2275105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6537" lvl="4" marL="2925138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8868" lvl="5" marL="357516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8497" lvl="6" marL="4225197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0829" lvl="7" marL="487522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3156" lvl="8" marL="5525256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82494" y="302019"/>
            <a:ext cx="12216440" cy="1372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5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32196" y="9064978"/>
            <a:ext cx="7764497" cy="5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400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body"/>
          </p:nvPr>
        </p:nvSpPr>
        <p:spPr>
          <a:xfrm>
            <a:off x="650239" y="1700130"/>
            <a:ext cx="11704319" cy="7012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96999" lvl="0" marL="487499" marR="0" rtl="0" algn="l">
              <a:spcBef>
                <a:spcPts val="800"/>
              </a:spcBef>
              <a:buClr>
                <a:schemeClr val="dk1"/>
              </a:buClr>
              <a:buSzPct val="75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92645" lvl="1" marL="1056245" marR="0" rtl="0" algn="l">
              <a:spcBef>
                <a:spcPts val="680"/>
              </a:spcBef>
              <a:buClr>
                <a:srgbClr val="DD5C2D"/>
              </a:buClr>
              <a:buSzPct val="100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51789" lvl="2" marL="1624990" marR="0" rtl="0" algn="l">
              <a:spcBef>
                <a:spcPts val="560"/>
              </a:spcBef>
              <a:buClr>
                <a:srgbClr val="DD5C2D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66904" lvl="3" marL="2275105" marR="0" rtl="0" algn="l">
              <a:spcBef>
                <a:spcPts val="520"/>
              </a:spcBef>
              <a:buClr>
                <a:srgbClr val="DD5C2D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69237" lvl="4" marL="2925138" marR="0" rtl="0" algn="l">
              <a:spcBef>
                <a:spcPts val="520"/>
              </a:spcBef>
              <a:buClr>
                <a:srgbClr val="DD5C2D"/>
              </a:buClr>
              <a:buSzPct val="1000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868" lvl="5" marL="357516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8497" lvl="6" marL="4225197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0829" lvl="7" marL="487522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3156" lvl="8" marL="5525256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-14380" y="1402963"/>
            <a:ext cx="13019190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activeeon-white.pdf"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5468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type="title"/>
          </p:nvPr>
        </p:nvSpPr>
        <p:spPr>
          <a:xfrm>
            <a:off x="1389" y="276821"/>
            <a:ext cx="8412478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53A65"/>
              </a:buClr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650239" y="1700130"/>
            <a:ext cx="11704319" cy="7012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96999" lvl="0" marL="487499" marR="0" rtl="0" algn="l">
              <a:spcBef>
                <a:spcPts val="800"/>
              </a:spcBef>
              <a:buClr>
                <a:schemeClr val="dk1"/>
              </a:buClr>
              <a:buSzPct val="75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92645" lvl="1" marL="1056245" marR="0" rtl="0" algn="l">
              <a:spcBef>
                <a:spcPts val="680"/>
              </a:spcBef>
              <a:buClr>
                <a:srgbClr val="DD5C2D"/>
              </a:buClr>
              <a:buSzPct val="100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51789" lvl="2" marL="1624990" marR="0" rtl="0" algn="l">
              <a:spcBef>
                <a:spcPts val="560"/>
              </a:spcBef>
              <a:buClr>
                <a:srgbClr val="DD5C2D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66904" lvl="3" marL="2275105" marR="0" rtl="0" algn="l">
              <a:spcBef>
                <a:spcPts val="520"/>
              </a:spcBef>
              <a:buClr>
                <a:srgbClr val="DD5C2D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69237" lvl="4" marL="2925138" marR="0" rtl="0" algn="l">
              <a:spcBef>
                <a:spcPts val="520"/>
              </a:spcBef>
              <a:buClr>
                <a:srgbClr val="DD5C2D"/>
              </a:buClr>
              <a:buSzPct val="1000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868" lvl="5" marL="357516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8497" lvl="6" marL="4225197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0829" lvl="7" marL="487522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3156" lvl="8" marL="5525256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-14380" y="1402963"/>
            <a:ext cx="13019190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activeeon-white.pdf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5468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type="title"/>
          </p:nvPr>
        </p:nvSpPr>
        <p:spPr>
          <a:xfrm>
            <a:off x="1389" y="-139696"/>
            <a:ext cx="8412478" cy="14180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53A65"/>
              </a:buClr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-14380" y="1402963"/>
            <a:ext cx="13019190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idx="1" type="body"/>
          </p:nvPr>
        </p:nvSpPr>
        <p:spPr>
          <a:xfrm>
            <a:off x="650239" y="1705115"/>
            <a:ext cx="5746044" cy="90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95" lvl="1" marL="64999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91" lvl="2" marL="1299992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92" lvl="3" marL="1949993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188" lvl="4" marL="2599989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83" lvl="5" marL="3249984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84" lvl="6" marL="3899984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76" lvl="7" marL="4549976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677" lvl="8" marL="5199977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6606260" y="1705115"/>
            <a:ext cx="5748301" cy="90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95" lvl="1" marL="64999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91" lvl="2" marL="1299992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92" lvl="3" marL="1949993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188" lvl="4" marL="2599989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83" lvl="5" marL="3249984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84" lvl="6" marL="3899984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76" lvl="7" marL="4549976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677" lvl="8" marL="5199977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ctiveeon-white.pdf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8845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idx="3" type="body"/>
          </p:nvPr>
        </p:nvSpPr>
        <p:spPr>
          <a:xfrm>
            <a:off x="650239" y="2642949"/>
            <a:ext cx="5746044" cy="6069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5574" lvl="0" marL="487499" marR="0" rtl="0" algn="l">
              <a:spcBef>
                <a:spcPts val="680"/>
              </a:spcBef>
              <a:buClr>
                <a:schemeClr val="dk1"/>
              </a:buClr>
              <a:buSzPct val="75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30745" lvl="1" marL="1056245" marR="0" rtl="0" algn="l">
              <a:spcBef>
                <a:spcPts val="560"/>
              </a:spcBef>
              <a:buClr>
                <a:srgbClr val="DD5C2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64489" lvl="2" marL="1624990" marR="0" rtl="0" algn="l">
              <a:spcBef>
                <a:spcPts val="520"/>
              </a:spcBef>
              <a:buClr>
                <a:srgbClr val="DD5C2D"/>
              </a:buClr>
              <a:buSzPct val="100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85954" lvl="3" marL="2275105" marR="0" rtl="0" algn="l">
              <a:spcBef>
                <a:spcPts val="460"/>
              </a:spcBef>
              <a:buClr>
                <a:srgbClr val="DD5C2D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88287" lvl="4" marL="2925138" marR="0" rtl="0" algn="l">
              <a:spcBef>
                <a:spcPts val="460"/>
              </a:spcBef>
              <a:buClr>
                <a:srgbClr val="DD5C2D"/>
              </a:buClr>
              <a:buSzPct val="1000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868" lvl="5" marL="357516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8497" lvl="6" marL="4225197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0829" lvl="7" marL="487522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3156" lvl="8" marL="5525256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4" type="body"/>
          </p:nvPr>
        </p:nvSpPr>
        <p:spPr>
          <a:xfrm>
            <a:off x="6606257" y="2632718"/>
            <a:ext cx="5770527" cy="6069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5574" lvl="0" marL="487499" marR="0" rtl="0" algn="l">
              <a:spcBef>
                <a:spcPts val="680"/>
              </a:spcBef>
              <a:buClr>
                <a:schemeClr val="dk1"/>
              </a:buClr>
              <a:buSzPct val="75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30745" lvl="1" marL="1056245" marR="0" rtl="0" algn="l">
              <a:spcBef>
                <a:spcPts val="560"/>
              </a:spcBef>
              <a:buClr>
                <a:srgbClr val="DD5C2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64489" lvl="2" marL="1624990" marR="0" rtl="0" algn="l">
              <a:spcBef>
                <a:spcPts val="520"/>
              </a:spcBef>
              <a:buClr>
                <a:srgbClr val="DD5C2D"/>
              </a:buClr>
              <a:buSzPct val="100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85954" lvl="3" marL="2275105" marR="0" rtl="0" algn="l">
              <a:spcBef>
                <a:spcPts val="460"/>
              </a:spcBef>
              <a:buClr>
                <a:srgbClr val="DD5C2D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88287" lvl="4" marL="2925138" marR="0" rtl="0" algn="l">
              <a:spcBef>
                <a:spcPts val="460"/>
              </a:spcBef>
              <a:buClr>
                <a:srgbClr val="DD5C2D"/>
              </a:buClr>
              <a:buSzPct val="1000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868" lvl="5" marL="357516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8497" lvl="6" marL="4225197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0829" lvl="7" marL="487522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3156" lvl="8" marL="5525256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1389" y="196280"/>
            <a:ext cx="8412478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53A65"/>
              </a:buClr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-14380" y="1402963"/>
            <a:ext cx="13019190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activeeon-white.pdf"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8845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type="title"/>
          </p:nvPr>
        </p:nvSpPr>
        <p:spPr>
          <a:xfrm>
            <a:off x="1389" y="276821"/>
            <a:ext cx="8412478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53A65"/>
              </a:buClr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anks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799" cy="975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989" y="7995400"/>
            <a:ext cx="3587464" cy="97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Quot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0" type="dt"/>
          </p:nvPr>
        </p:nvSpPr>
        <p:spPr>
          <a:xfrm>
            <a:off x="650239" y="9144002"/>
            <a:ext cx="3034453" cy="5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443307" y="9144002"/>
            <a:ext cx="4118186" cy="5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320107" y="9144002"/>
            <a:ext cx="3034453" cy="5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rIns="130025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94079" y="519289"/>
            <a:ext cx="11216639" cy="1885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94079" y="2596443"/>
            <a:ext cx="11216639" cy="6188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5424" lvl="0" marL="487524" marR="0" rtl="0" algn="l">
              <a:spcBef>
                <a:spcPts val="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4599" lvl="1" marL="1056299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3773" lvl="2" marL="1625073" marR="0" rtl="0" algn="l">
              <a:spcBef>
                <a:spcPts val="6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4204" lvl="3" marL="2275105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6537" lvl="4" marL="2925138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8868" lvl="5" marL="357516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8497" lvl="6" marL="4225197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0829" lvl="7" marL="4875229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3156" lvl="8" marL="5525256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94079" y="9040142"/>
            <a:ext cx="2926079" cy="5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307839" y="9040142"/>
            <a:ext cx="4389119" cy="5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184639" y="9040142"/>
            <a:ext cx="2926079" cy="5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54600" lIns="109225" rIns="109225" tIns="546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400" u="none" cap="none" strike="noStrike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575950" y="815900"/>
            <a:ext cx="11295600" cy="4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53A65"/>
              </a:buClr>
              <a:buSzPct val="25000"/>
              <a:buFont typeface="Helvetica Neue"/>
              <a:buNone/>
            </a:pPr>
            <a:r>
              <a:rPr lang="en-US"/>
              <a:t>Estimating portfolio Monte Carlo Value at Risk using ProActive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50300" y="2277850"/>
            <a:ext cx="11704200" cy="5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ctr">
              <a:spcBef>
                <a:spcPts val="800"/>
              </a:spcBef>
              <a:buNone/>
            </a:pP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One-day 95% VaR of $1 million ⇔ 5% probability that the portfolio will fall in value by more than $1 million over a one-day period</a:t>
            </a:r>
          </a:p>
          <a:p>
            <a:pPr indent="0" lvl="0" marL="0" marR="0" rtl="0" algn="ctr">
              <a:spcBef>
                <a:spcPts val="800"/>
              </a:spcBef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800"/>
              </a:spcBef>
              <a:buNone/>
            </a:pPr>
            <a:r>
              <a:rPr b="1" lang="en-US" sz="2400"/>
              <a:t>MC.xml </a:t>
            </a:r>
            <a:r>
              <a:rPr lang="en-US" sz="2400"/>
              <a:t>estimates the Monte Carlo Value at Risk (MC VaR) of a portfolio. We use the geometric Brownian motion (GBM) method to simulate stock price paths, but more advanced assets can be integrated thanks to the Quantlib C++ lib.</a:t>
            </a:r>
          </a:p>
          <a:p>
            <a:pPr indent="0" lvl="0" marL="0" marR="0" rtl="0" algn="l">
              <a:spcBef>
                <a:spcPts val="800"/>
              </a:spcBef>
              <a:buNone/>
            </a:pPr>
            <a:r>
              <a:t/>
            </a:r>
            <a:endParaRPr sz="24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iVaRs.xml</a:t>
            </a:r>
            <a:r>
              <a:rPr lang="en-US" sz="2400"/>
              <a:t> estimates the incremental VaR (iVaR) for each asset of the portfolio. iVaR quantifies the risk a position (or sub-portfolio) is adding to a portfolio. For instance, the iVaR related to an asset Y, is the difference between the portfolio VaR with and without 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1389" y="276821"/>
            <a:ext cx="8412478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53A65"/>
              </a:buClr>
              <a:buSzPct val="25000"/>
              <a:buFont typeface="Helvetica Neue"/>
              <a:buNone/>
            </a:pPr>
            <a:r>
              <a:rPr lang="en-US"/>
              <a:t>How does it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259775" y="1934950"/>
            <a:ext cx="5587200" cy="5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portfolio simulations. </a:t>
            </a:r>
            <a:r>
              <a:rPr lang="en-US" sz="1200"/>
              <a:t>The number of tasks does not necessary divide the total number of simulations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time steps of the portfolio simulations paths, up to the horizon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horizon. Here time steps are set to 1/255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/>
              <a:t>VaR confidence rate. Here 99%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bins to plot the frequencies bar chart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assets composing the portfolio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file to describe assets params, a line per asset: start price, drift rate (yearly return), volatility rate (yearly return), weight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correlations matrix of the assets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replicated tasks to parallelize the MC simulations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name of the png output file (frequencies bar chart with VaR)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width of the generated chart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height of the generated chart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1388" y="276821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53A65"/>
              </a:buClr>
              <a:buSzPct val="25000"/>
              <a:buFont typeface="Helvetica Neue"/>
              <a:buNone/>
            </a:pPr>
            <a:r>
              <a:rPr lang="en-US"/>
              <a:t>MC.xml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28" y="8174525"/>
            <a:ext cx="2716542" cy="9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925" y="8270375"/>
            <a:ext cx="684374" cy="7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9925" y="2239700"/>
            <a:ext cx="4489713" cy="4892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Shape 72"/>
          <p:cNvCxnSpPr>
            <a:stCxn id="70" idx="0"/>
          </p:cNvCxnSpPr>
          <p:nvPr/>
        </p:nvCxnSpPr>
        <p:spPr>
          <a:xfrm rot="10800000">
            <a:off x="5199612" y="5562875"/>
            <a:ext cx="439500" cy="27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69" idx="0"/>
          </p:cNvCxnSpPr>
          <p:nvPr/>
        </p:nvCxnSpPr>
        <p:spPr>
          <a:xfrm flipH="1" rot="10800000">
            <a:off x="2173299" y="5082425"/>
            <a:ext cx="2635500" cy="30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88" y="276821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53A65"/>
              </a:buClr>
              <a:buSzPct val="25000"/>
              <a:buFont typeface="Helvetica Neue"/>
              <a:buNone/>
            </a:pPr>
            <a:r>
              <a:rPr lang="en-US"/>
              <a:t>MC.xml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300" y="2389924"/>
            <a:ext cx="2326249" cy="56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1920125" y="2582825"/>
            <a:ext cx="7493700" cy="4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679625" y="2389925"/>
            <a:ext cx="8734200" cy="58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sz="1800"/>
              <a:t>Estimate the number of MC simulations per replicated task. The tasks number does not necessary divide the total number of simulations</a:t>
            </a:r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rPr lang="en-US" sz="1800"/>
              <a:t>Using Quanlib, each replicated task proceses a subset of the MC simulations and deduces the PnL (profit and loss) of each simulated path (value at horizonof a simulation - value at start). On the task side, PnLs are saved into a dedicated file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rPr lang="en-US" sz="1800"/>
              <a:t>This task gathers all the PnLs  into a single array, sorts them, and retrieves the VaR at the VaR_index corresponding to (1 - confidenceRate) * nbMC. Finally, it generates the corresponding frequencies bar chart and exposes it (view/download)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388" y="276821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53A65"/>
              </a:buClr>
              <a:buSzPct val="25000"/>
              <a:buFont typeface="Helvetica Neue"/>
              <a:buNone/>
            </a:pPr>
            <a:r>
              <a:rPr lang="en-US"/>
              <a:t>MC.xml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9671"/>
            <a:ext cx="12699995" cy="296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425" y="4953471"/>
            <a:ext cx="9605072" cy="480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183575" y="2039012"/>
            <a:ext cx="5587200" cy="5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portfolio simulations. </a:t>
            </a:r>
            <a:r>
              <a:rPr lang="en-US" sz="1200"/>
              <a:t>The number of tasks does not necessary divide the total number of simulations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time steps of the portfolio simulations paths, up to the horizon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horizon. Here time steps are set to 1/255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/>
              <a:t>VaR confidence rate. Here 99%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bins to plot the frequencies bar chart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assets composing the portfolio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file to describe assets params, a line per asset: start price, drift rate (yearly return), volatility rate (yearly return), weight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correlations matrix of the assets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number of replicated tasks per VaR  to parallelize the MC simulations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name of the png output file (frequencies bar chart with VaR)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width of the generated chart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height of the generated chart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388" y="276821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53A65"/>
              </a:buClr>
              <a:buSzPct val="25000"/>
              <a:buFont typeface="Helvetica Neue"/>
              <a:buNone/>
            </a:pPr>
            <a:r>
              <a:rPr lang="en-US"/>
              <a:t>iVaRs.xml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50" y="2225975"/>
            <a:ext cx="4576124" cy="50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388" y="276821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53A65"/>
              </a:buClr>
              <a:buSzPct val="25000"/>
              <a:buFont typeface="Helvetica Neue"/>
              <a:buNone/>
            </a:pPr>
            <a:r>
              <a:rPr lang="en-US"/>
              <a:t>iVaRs.xml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920125" y="2582825"/>
            <a:ext cx="7493700" cy="4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2750" y="1716200"/>
            <a:ext cx="5182800" cy="7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Estimate the number of MC simulations per replicated task for each VaR (right branch and left branch). The tasks number must divide the total number of simulations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b="1" lang="en-US"/>
              <a:t>1st level of replicated tasks: </a:t>
            </a:r>
            <a:r>
              <a:rPr lang="en-US"/>
              <a:t>a</a:t>
            </a:r>
            <a:r>
              <a:rPr lang="en-US"/>
              <a:t> replicated task per asset (Y)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 algn="r">
              <a:spcBef>
                <a:spcPts val="0"/>
              </a:spcBef>
              <a:buNone/>
            </a:pPr>
            <a:r>
              <a:rPr lang="en-US"/>
              <a:t>       Each replicated task instanciates an assets params files, by setting to 0 its corresponding asset. By this way, the estimated VaR will not consider the asset</a:t>
            </a:r>
          </a:p>
          <a:p>
            <a:pPr indent="457200"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2nd level of replicated tasks: </a:t>
            </a:r>
            <a:r>
              <a:rPr lang="en-US">
                <a:solidFill>
                  <a:schemeClr val="dk1"/>
                </a:solidFill>
              </a:rPr>
              <a:t>a replicated task per subset of MC simulations. Each replicated task processes a subset of the MC simulations according to its instanciated assets params file (i.e. instanciated by its father replicated task) 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1st level of replicated tasks: </a:t>
            </a:r>
            <a:r>
              <a:rPr lang="en-US">
                <a:solidFill>
                  <a:schemeClr val="dk1"/>
                </a:solidFill>
              </a:rPr>
              <a:t>a replicated task to merge the MC simulations processed by its sons task. Each task estimates the VaR related to Y, stores it, and generates the corresponding frequencies bar chart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Compute and println the iVaR related to each asset (portfolio VaR estimated by the right branch - portfolio VaR without the asset Y estimated by the left branch), merge all the frequencies bar charts into a single png file and exposes it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50" y="1497737"/>
            <a:ext cx="3286175" cy="8136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 rot="-5400000">
            <a:off x="8434925" y="4018125"/>
            <a:ext cx="34125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Perform the MC VaR like </a:t>
            </a:r>
            <a:r>
              <a:rPr b="1" lang="en-US" sz="1800"/>
              <a:t>MCVaR.xml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388" y="276821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rIns="129975" tIns="650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>
                <a:solidFill>
                  <a:schemeClr val="accent1"/>
                </a:solidFill>
              </a:rPr>
              <a:t>iVaRs.xml</a:t>
            </a:r>
          </a:p>
          <a:p>
            <a:pPr indent="0" lvl="0" marL="0" marR="0" rtl="0" algn="l">
              <a:spcBef>
                <a:spcPts val="0"/>
              </a:spcBef>
              <a:buClr>
                <a:srgbClr val="253A65"/>
              </a:buClr>
              <a:buSzPct val="250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6821"/>
            <a:ext cx="12700000" cy="280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169790"/>
            <a:ext cx="12700000" cy="16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ctiveeon Presentation Template">
  <a:themeElements>
    <a:clrScheme name="AE Blu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253A65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