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82" r:id="rId3"/>
    <p:sldId id="666" r:id="rId5"/>
    <p:sldId id="681" r:id="rId6"/>
    <p:sldId id="659" r:id="rId7"/>
    <p:sldId id="694" r:id="rId8"/>
    <p:sldId id="699" r:id="rId9"/>
    <p:sldId id="672" r:id="rId10"/>
    <p:sldId id="695" r:id="rId11"/>
    <p:sldId id="691" r:id="rId12"/>
    <p:sldId id="670" r:id="rId13"/>
    <p:sldId id="701" r:id="rId14"/>
    <p:sldId id="700" r:id="rId15"/>
    <p:sldId id="703" r:id="rId16"/>
    <p:sldId id="696" r:id="rId17"/>
    <p:sldId id="671" r:id="rId18"/>
    <p:sldId id="697" r:id="rId19"/>
    <p:sldId id="677" r:id="rId20"/>
    <p:sldId id="639" r:id="rId21"/>
  </p:sldIdLst>
  <p:sldSz cx="12192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956CFDD-1330-4CFC-8360-69D02F006C69}">
          <p14:sldIdLst>
            <p14:sldId id="682"/>
            <p14:sldId id="666"/>
            <p14:sldId id="681"/>
            <p14:sldId id="659"/>
            <p14:sldId id="694"/>
          </p14:sldIdLst>
        </p14:section>
        <p14:section name="第一部分" id="{AA53F4F2-A4F4-48C3-B1E3-C1218E2975AD}">
          <p14:sldIdLst>
            <p14:sldId id="699"/>
            <p14:sldId id="672"/>
            <p14:sldId id="695"/>
            <p14:sldId id="691"/>
          </p14:sldIdLst>
        </p14:section>
        <p14:section name="第二部分" id="{A08E8E25-BB18-4593-B8A1-A6F350D5BE09}">
          <p14:sldIdLst>
            <p14:sldId id="670"/>
            <p14:sldId id="701"/>
            <p14:sldId id="700"/>
            <p14:sldId id="703"/>
          </p14:sldIdLst>
        </p14:section>
        <p14:section name="第三部分" id="{82E6F7E0-B2B8-4344-9DB3-9D1C1090DCA8}">
          <p14:sldIdLst>
            <p14:sldId id="696"/>
            <p14:sldId id="671"/>
            <p14:sldId id="697"/>
            <p14:sldId id="677"/>
          </p14:sldIdLst>
        </p14:section>
        <p14:section name="第四部分" id="{E6BC92C6-78AA-4BE0-94D4-0609772CD56E}">
          <p14:sldIdLst/>
        </p14:section>
        <p14:section name="结尾致谢" id="{9A3BCCA7-E529-4A2A-B147-823630C2BE90}">
          <p14:sldIdLst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雨泽 李" initials="雨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5E3"/>
    <a:srgbClr val="768394"/>
    <a:srgbClr val="F2F5F8"/>
    <a:srgbClr val="D7D3D0"/>
    <a:srgbClr val="EFD7CB"/>
    <a:srgbClr val="E2C8B1"/>
    <a:srgbClr val="9DB6BB"/>
    <a:srgbClr val="3C586E"/>
    <a:srgbClr val="DBDAD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8" autoAdjust="0"/>
    <p:restoredTop sz="82434" autoAdjust="0"/>
  </p:normalViewPr>
  <p:slideViewPr>
    <p:cSldViewPr snapToGrid="0" showGuides="1">
      <p:cViewPr varScale="1">
        <p:scale>
          <a:sx n="81" d="100"/>
          <a:sy n="81" d="100"/>
        </p:scale>
        <p:origin x="65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D9997040-BC2E-4374-85D8-5028D916488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afternoon, professors! </a:t>
            </a:r>
            <a:endParaRPr lang="en-US" altLang="zh-CN" dirty="0"/>
          </a:p>
          <a:p>
            <a:r>
              <a:rPr lang="en-US" altLang="zh-CN" dirty="0"/>
              <a:t>As the representative of our group, I am going to talk about Knowledge Graph for Financial Analysis.</a:t>
            </a:r>
            <a:endParaRPr lang="en-US" altLang="zh-CN" dirty="0"/>
          </a:p>
          <a:p>
            <a:r>
              <a:rPr lang="en-US" altLang="zh-CN" dirty="0"/>
              <a:t>各位老师，下午好！作为我们小组的代表，我将会汇报我们的项目。我们小组的题目是用于金融分析的知识图谱。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Moving on to part three,knowledge graph,in this section,i am going to introduce Language Definition、Knowledge Definition、Data Definition.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我们使用上市公司数据集初始化知识图谱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As you can see on the right graph, it can be divided into five steps.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 1. Create nodes labeled as “New Third Board”, with the name of the company’s name.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创建标签为新三板的结点，节点名称为公司名称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 2. Create nodes labeled as “Broker” and connect them to “New Third Board” nodes using the relationship of “Supervising Broker”.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创建标签为券商的结点，并使用督导券商的关系与新三板结点连接。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 3. Create nodes labeled as shareholder’s nature and and connect them to “New Third Board” nodes using the relationship of “Shareholder”.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创建标签为股东的结点，并使用股东关系与新三板结点连接。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 4. Create nodes labeled as “executive” and connect them to “New Third Board” nodes using the relationship of “Executive”.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创建标签为高管的结点，并使用高管关系与新三板结点连接。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 5. When creating nodes, we store many other useful information as node and relationship attributes at the same time.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当创建结点时，我们同时存储许多其他有用的信息作为结点和关系的属性。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t>Similarly, we create nodes by the other three datasets： A-share,Hong Kong share, securities company.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t>使用相同的方法，我们通过其他三个数据集创建节点：A股、香港股票、证券公司。</a:t>
            </a:r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Each node has a unique name,  we use the node name to determine whether two nodes are the same node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每个结点都有独特的名字，我们使用结点名字来判断两个结点是否为同一个结点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 it is determined to be the same node, nodes with the same name will be merged and the attributes of the nodes will also be merged.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如果判断为同一结点，将相同名字的结点融合成一个结点，同时结点的属性也被融合到一个结点中。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And we use the Cypher query language to query all nodes with the same name, and use module apoc to fuse these nodes.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我们使用Cypher查询语言来查询所有名字相同的结点，并使用模块apoc融合这些结点。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Besides, nodes in securities firms and brokers are not identical relationships but inclusive relationships.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同时，我们发现券商和证券公司中相同的结点，名称是包含关系，而不是相同关系。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These two sets of nodes need to be merged again.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需要对这两组结点，再进行一次融合。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Before the module apoc merges nodes, it is necessary to use the Cypher language to determine whether there is an inclusion relationship.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在模块apoc融合结点之前，需要用Cypher语言对是否有包含关系进行判断。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we will be looking at the outcome part.</a:t>
            </a:r>
            <a:endParaRPr lang="en-US" altLang="zh-CN" dirty="0"/>
          </a:p>
          <a:p>
            <a:r>
              <a:rPr lang="en-US" altLang="zh-CN" dirty="0"/>
              <a:t>At this point, the establishment and integration of the knowledge graph have been completed.</a:t>
            </a:r>
            <a:endParaRPr lang="en-US" altLang="zh-CN" dirty="0"/>
          </a:p>
          <a:p>
            <a:r>
              <a:rPr lang="en-US" altLang="zh-CN" dirty="0"/>
              <a:t>至此，完成了知识图谱的建立和融合。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Now answer the previously raised CQs.</a:t>
            </a:r>
            <a:endParaRPr lang="en-US" altLang="zh-CN" dirty="0"/>
          </a:p>
          <a:p>
            <a:r>
              <a:rPr lang="en-US" altLang="zh-CN" dirty="0"/>
              <a:t>现在对之前提出的CQ，进行解答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CQ1: What is the relationship between the company A and company B?</a:t>
            </a:r>
            <a:endParaRPr lang="en-US" altLang="zh-CN" dirty="0"/>
          </a:p>
          <a:p>
            <a:r>
              <a:rPr lang="en-US" altLang="zh-CN" dirty="0"/>
              <a:t>CQ1: A公司和B公司是什么关系？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Company A and Company B are as follows:</a:t>
            </a:r>
            <a:endParaRPr lang="en-US" altLang="zh-CN" dirty="0"/>
          </a:p>
          <a:p>
            <a:r>
              <a:rPr lang="en-US" altLang="zh-CN" dirty="0"/>
              <a:t>假如A公司和B公司如下所示：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can know that the relationship is a shareholder and obtain the relationship attributes: the number of shares held and the proportion of shares held.</a:t>
            </a:r>
            <a:endParaRPr lang="en-US" altLang="zh-CN" dirty="0"/>
          </a:p>
          <a:p>
            <a:r>
              <a:rPr lang="en-US" altLang="zh-CN" dirty="0"/>
              <a:t>我们可以知道关系为股东，并可以得到关系属性：持股数量和持股比例。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CQ2: List a company’s all the shareholders.</a:t>
            </a:r>
            <a:endParaRPr lang="en-US" altLang="zh-CN" dirty="0"/>
          </a:p>
          <a:p>
            <a:r>
              <a:rPr lang="en-US" altLang="zh-CN" dirty="0"/>
              <a:t>CQ2: 列出一家公司的所有股东。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company name is as follows:</a:t>
            </a:r>
            <a:endParaRPr lang="en-US" altLang="zh-CN" dirty="0"/>
          </a:p>
          <a:p>
            <a:r>
              <a:rPr lang="en-US" altLang="zh-CN" dirty="0"/>
              <a:t>假如公司名称如下所示：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can obtain the names of the four shareholders of the company, and of course, we can also obtain more information about the shareholders through the names.</a:t>
            </a:r>
            <a:endParaRPr lang="en-US" altLang="zh-CN" dirty="0"/>
          </a:p>
          <a:p>
            <a:r>
              <a:rPr lang="en-US" altLang="zh-CN" dirty="0"/>
              <a:t>我们可以得到该公司的四家股东名称，当然也可以通过名称获得股东的更多信息。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CQ3: List a person’s all the controlling companies.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CQ3:列出一个人所有控股的公司.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If the company name is as follows: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假如公司名称如下所示：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Like CQ2, we have obtained the names of all shareholders and can obtain more information through their names.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和CQ2一样，我们得到了所有的股东名字，并可以通过名字获得更多信息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Finally, it can be concluded that: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最后可以得出结论：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We complete a knowledge graph of financial analysis by collecting datasets from different sources.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我们通过收集不同来源的数据集，完成了一个金融分析的知识图谱。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Not only can it meet the previously proposed scenarios, but it can also meet the requirements of other scenarios through personalized query statements.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不仅可满足之前提出的场景，还可以通过个性化查询语句，完成其他场景的要求。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Since our project mainly considers domestic companies, the performance of knowledge graph can be improved by adding data like foreign stock markets</a:t>
            </a:r>
            <a:endParaRPr lang="en-US" altLang="zh-CN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+mn-ea"/>
              </a:rPr>
              <a:t>因为我们项目主要考虑国内公司，可以通过添加如国外股市的数据来提高知识图谱的性能。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all my presentation of our project. Thanks for your time.</a:t>
            </a:r>
            <a:endParaRPr lang="en-US" altLang="zh-CN" dirty="0"/>
          </a:p>
          <a:p>
            <a:r>
              <a:rPr lang="en-US" altLang="zh-CN" dirty="0"/>
              <a:t>这就是我们项目的全部汇报，感谢观看。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I am breaking it down into four parts，including Introduction, Data, Knowledge Graph and Outcome.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我将会分四个部分进行汇报，包括介绍、数据、知识图谱和结果。</a:t>
            </a:r>
            <a:endParaRPr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0" i="0" dirty="0"/>
              <a:t>To start off,I will introduce our project briefly. The project collected basic information data of New Third Board listed companies, major securities firms, as well as A shares and Hong Kong shares. </a:t>
            </a:r>
            <a:endParaRPr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0" i="0" dirty="0"/>
              <a:t>我将简短介绍一下我们的项目。我们的项目采集了新三板上市公司、各大券商以及A股、港股的基本信息数据。</a:t>
            </a:r>
            <a:endParaRPr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0" i="0" dirty="0"/>
              <a:t>We used the Neo4j graph database for knowledge storage and carried out tasks such as knowledge completion and fusion on the knowledge graph, resulting in the creation of a high-quality financial knowledge graph</a:t>
            </a:r>
            <a:endParaRPr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0" i="0" dirty="0"/>
              <a:t>我们使用基于Neo4j图数据库进行知识存储，并对知识图谱进行知识补全、知识融合等工作，构建了高质量的金融知识图谱。</a:t>
            </a:r>
            <a:endParaRPr b="0" i="0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now turn to scenarios applied in the financial field. Our project can be applied in various fields. Here, we’re discussing the scenario in the financial field.</a:t>
            </a:r>
            <a:endParaRPr lang="en-US" altLang="zh-CN" dirty="0"/>
          </a:p>
          <a:p>
            <a:r>
              <a:rPr lang="en-US" altLang="zh-CN" dirty="0"/>
              <a:t>在金融领域中，有许多应用场景。我们的项目可以解决以下场景，当然，其他相关场景也可以应用。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example, In Scenario 1：In financial markets, there exist relationships of control and being controlled between companies,  supervisory relationship, shareholding and being held shares relationships.</a:t>
            </a:r>
            <a:endParaRPr lang="en-US" altLang="zh-CN" dirty="0"/>
          </a:p>
          <a:p>
            <a:r>
              <a:rPr lang="en-US" altLang="zh-CN" dirty="0"/>
              <a:t>例如，场景1，在金融市场中，有许多诸如公司间控制或者被控制关系、监管关系、控股或者被控股关系。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Scenario 2，In the financial markets, a person can own shares in multiple companies.</a:t>
            </a:r>
            <a:endParaRPr lang="en-US" altLang="zh-CN" dirty="0"/>
          </a:p>
          <a:p>
            <a:r>
              <a:rPr lang="en-US" altLang="zh-CN" dirty="0"/>
              <a:t>场景2, 在金融市场中，一个人可以拥有多家公司的股权。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According to the proposed application scenarios, for example, the following CQs can be extracted from the scenarios.</a:t>
            </a:r>
            <a:endParaRPr lang="en-US" altLang="zh-CN" dirty="0"/>
          </a:p>
          <a:p>
            <a:r>
              <a:rPr lang="en-US" altLang="zh-CN" dirty="0"/>
              <a:t>根据所提出的应用场景，例如以下CQs 可以从场景中提取出来。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CQ1: What is the relationship between the company A and company B?</a:t>
            </a:r>
            <a:endParaRPr lang="en-US" altLang="zh-CN" dirty="0"/>
          </a:p>
          <a:p>
            <a:r>
              <a:rPr lang="en-US" altLang="zh-CN" dirty="0"/>
              <a:t>CQ1: A公司和B公司之间的关系是什么？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CQ2: List a company’s all the shareholders.</a:t>
            </a:r>
            <a:endParaRPr lang="en-US" altLang="zh-CN" dirty="0"/>
          </a:p>
          <a:p>
            <a:r>
              <a:rPr lang="en-US" altLang="zh-CN" dirty="0"/>
              <a:t>CQ2: 列出一家公司的所有股东。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CQ3: List a person’s all the controlling companies.</a:t>
            </a:r>
            <a:endParaRPr lang="en-US" altLang="zh-CN" dirty="0"/>
          </a:p>
          <a:p>
            <a:r>
              <a:rPr lang="en-US" altLang="zh-CN" dirty="0"/>
              <a:t>CQ3: 列出一个人所有控股的公司。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move on to part two,data.</a:t>
            </a:r>
            <a:endParaRPr lang="en-US" altLang="zh-CN" dirty="0"/>
          </a:p>
          <a:p>
            <a:r>
              <a:rPr lang="en-US" altLang="zh-CN" dirty="0"/>
              <a:t>Our purpose is to collect the data of the following three stock markets, because they are the most important stock markets in China at present.</a:t>
            </a:r>
            <a:endParaRPr lang="en-US" altLang="zh-CN" dirty="0"/>
          </a:p>
          <a:p>
            <a:r>
              <a:rPr lang="en-US" altLang="zh-CN" dirty="0"/>
              <a:t>我们目的是收集以下三个股市的数据，因为它们是目前中国最主要的股市。</a:t>
            </a:r>
            <a:endParaRPr lang="en-US" altLang="zh-CN" dirty="0"/>
          </a:p>
          <a:p>
            <a:r>
              <a:rPr lang="en-US" altLang="zh-CN" dirty="0"/>
              <a:t>First is the A-share market it refers to Mainland China’s primary stock trading market, used for the trading of stocks of companies registered within Mainland China</a:t>
            </a:r>
            <a:endParaRPr lang="en-US" altLang="zh-CN" dirty="0"/>
          </a:p>
          <a:p>
            <a:r>
              <a:rPr lang="en-US" altLang="zh-CN" dirty="0"/>
              <a:t>A股市场具体指中国大陆的主要股票交易市场，用于交易在中国大陆注册的公司的股票。</a:t>
            </a:r>
            <a:endParaRPr lang="en-US" altLang="zh-CN" dirty="0"/>
          </a:p>
          <a:p>
            <a:r>
              <a:rPr lang="en-US" altLang="zh-CN" dirty="0"/>
              <a:t>Second is Hong Kong Stock,it recognized as an international financial hub, permitting international investors to buy and sell shares of companies registered in Hong Kong.</a:t>
            </a:r>
            <a:endParaRPr lang="en-US" altLang="zh-CN" dirty="0"/>
          </a:p>
          <a:p>
            <a:r>
              <a:rPr lang="en-US" altLang="zh-CN" dirty="0"/>
              <a:t>港股是全球公认的国际金融中心，允许国际投资者买卖在香港注册的公司的股份。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third one is new Third Board,it provides financing and equity trading opportunities, primarily for small and medium-sized enterprises. These markets offer diversified investment opportunities for both Mainland China and international investors</a:t>
            </a:r>
            <a:endParaRPr lang="en-US" altLang="zh-CN" dirty="0"/>
          </a:p>
          <a:p>
            <a:r>
              <a:rPr lang="en-US" altLang="zh-CN" dirty="0"/>
              <a:t>它主要为中小型企业提供融资和股权交易机会。这些市场为中国大陆和国际投资者提供了多样化的投资机会。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A-share and Hong Kong share data, we use URL to crawl.</a:t>
            </a:r>
            <a:endParaRPr lang="en-US" altLang="zh-CN" dirty="0"/>
          </a:p>
          <a:p>
            <a:r>
              <a:rPr lang="en-US" altLang="zh-CN" dirty="0"/>
              <a:t>对于A股和港股的数据，我们使用URL进行爬取。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crawling steps are as follows:</a:t>
            </a:r>
            <a:endParaRPr lang="en-US" altLang="zh-CN" dirty="0"/>
          </a:p>
          <a:p>
            <a:r>
              <a:rPr lang="en-US" altLang="zh-CN" dirty="0"/>
              <a:t>爬取步骤如下：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Use module pandas.read_html(url) to crawl the table data.  Because the data we would like to crawl is in table form, pandas.read_ html() module can directly crawl the table data of the web page. Through crawling, we got the basic information of the company, including the stock code.</a:t>
            </a:r>
            <a:endParaRPr lang="en-US" altLang="zh-CN" dirty="0"/>
          </a:p>
          <a:p>
            <a:r>
              <a:rPr lang="en-US" altLang="zh-CN" dirty="0"/>
              <a:t>使用pandas.read_html(url) 爬取数据。因为我们要爬取的数据是表格形式，pandas.read_html()模块可以直接爬取网页表格数据。通过第一步的爬取，我们得到了公司的基本信息，包括股票代码。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Based on the stock code of each company, obtain more detailed information about the company.</a:t>
            </a:r>
            <a:endParaRPr lang="en-US" altLang="zh-CN" dirty="0"/>
          </a:p>
          <a:p>
            <a:r>
              <a:rPr lang="en-US" altLang="zh-CN" dirty="0"/>
              <a:t>根据每个公司的股票代码，以获得公司更加详细的信息。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All the data were saved as json format.</a:t>
            </a:r>
            <a:endParaRPr lang="en-US" altLang="zh-CN" dirty="0"/>
          </a:p>
          <a:p>
            <a:r>
              <a:rPr lang="en-US" altLang="zh-CN" dirty="0"/>
              <a:t>所有数据都保存为json格式。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Brokers and Listed Companies data, we use Eastmoney API to crawl.</a:t>
            </a:r>
            <a:endParaRPr lang="en-US" altLang="zh-CN"/>
          </a:p>
          <a:p>
            <a:r>
              <a:rPr lang="en-US" altLang="zh-CN"/>
              <a:t>对于券商和港股的数据，我们使用Eastmoney API进行爬取。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crawling steps are as follows:</a:t>
            </a:r>
            <a:endParaRPr lang="en-US" altLang="zh-CN"/>
          </a:p>
          <a:p>
            <a:r>
              <a:rPr lang="en-US" altLang="zh-CN"/>
              <a:t>爬取步骤如下：</a:t>
            </a:r>
            <a:endParaRPr lang="en-US" altLang="zh-CN"/>
          </a:p>
          <a:p>
            <a:r>
              <a:rPr lang="en-US" altLang="zh-CN"/>
              <a:t>1. Use module requests to get html webpage content.</a:t>
            </a:r>
            <a:endParaRPr lang="en-US" altLang="zh-CN"/>
          </a:p>
          <a:p>
            <a:r>
              <a:rPr lang="en-US" altLang="zh-CN"/>
              <a:t>使用模块requests请求获得html网页内容.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Use module pyquery parse library to get the target content.</a:t>
            </a:r>
            <a:endParaRPr lang="en-US" altLang="zh-CN"/>
          </a:p>
          <a:p>
            <a:r>
              <a:rPr lang="en-US" altLang="zh-CN"/>
              <a:t>使用模块pyquery解析库，对requests的请求内容进行所需的目标内容解析。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All the data were saved as json format.</a:t>
            </a:r>
            <a:endParaRPr lang="en-US" altLang="zh-CN"/>
          </a:p>
          <a:p>
            <a:r>
              <a:rPr lang="en-US" altLang="zh-CN"/>
              <a:t>所有数据都保存为json格式。</a:t>
            </a:r>
            <a:endParaRPr lang="en-US" altLang="zh-CN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 on the obtained data, we defined three basic relationships: senior executives, supervisor, and holding.</a:t>
            </a:r>
            <a:endParaRPr lang="en-US" altLang="zh-CN" dirty="0"/>
          </a:p>
          <a:p>
            <a:r>
              <a:rPr lang="en-US" altLang="zh-CN" dirty="0"/>
              <a:t>根据获取的数据，我们定义了三种基本关系：高管、督导券商、股东，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we also defined entity categories such as person, listed company, securities company.</a:t>
            </a:r>
            <a:endParaRPr lang="en-US" altLang="zh-CN" dirty="0"/>
          </a:p>
          <a:p>
            <a:r>
              <a:rPr lang="en-US" altLang="zh-CN" dirty="0"/>
              <a:t>并且定了：个人，上市公司，证券公司等实体类别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Entities of each category are interrelated through the three basic relationships mentioned above.</a:t>
            </a:r>
            <a:endParaRPr lang="en-US" altLang="zh-CN" dirty="0"/>
          </a:p>
          <a:p>
            <a:r>
              <a:rPr lang="en-US" altLang="zh-CN" dirty="0"/>
              <a:t>各类别的实体通过上述三种基本关系相互关联。</a:t>
            </a:r>
            <a:endParaRPr lang="en-US" altLang="zh-CN" dirty="0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FB157A89-6F2E-4E83-ACDC-445732A46E9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0" y="2016965"/>
            <a:ext cx="12192000" cy="2824070"/>
            <a:chOff x="0" y="1610117"/>
            <a:chExt cx="12192000" cy="2824070"/>
          </a:xfrm>
        </p:grpSpPr>
        <p:sp>
          <p:nvSpPr>
            <p:cNvPr id="14" name="矩形 13"/>
            <p:cNvSpPr/>
            <p:nvPr/>
          </p:nvSpPr>
          <p:spPr>
            <a:xfrm>
              <a:off x="0" y="1610117"/>
              <a:ext cx="12192000" cy="3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726945"/>
              <a:ext cx="12192000" cy="259041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8187"/>
              <a:ext cx="12192000" cy="3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arrowheads-of-thin-outline-to-the-left_32766"/>
          <p:cNvSpPr/>
          <p:nvPr userDrawn="1"/>
        </p:nvSpPr>
        <p:spPr bwMode="auto">
          <a:xfrm rot="16200000">
            <a:off x="5791158" y="5768634"/>
            <a:ext cx="609685" cy="609403"/>
          </a:xfrm>
          <a:custGeom>
            <a:avLst/>
            <a:gdLst>
              <a:gd name="T0" fmla="*/ 3311 w 6101"/>
              <a:gd name="T1" fmla="*/ 5345 h 6107"/>
              <a:gd name="T2" fmla="*/ 3311 w 6101"/>
              <a:gd name="T3" fmla="*/ 5942 h 6107"/>
              <a:gd name="T4" fmla="*/ 2714 w 6101"/>
              <a:gd name="T5" fmla="*/ 5942 h 6107"/>
              <a:gd name="T6" fmla="*/ 123 w 6101"/>
              <a:gd name="T7" fmla="*/ 3351 h 6107"/>
              <a:gd name="T8" fmla="*/ 0 w 6101"/>
              <a:gd name="T9" fmla="*/ 3053 h 6107"/>
              <a:gd name="T10" fmla="*/ 123 w 6101"/>
              <a:gd name="T11" fmla="*/ 2755 h 6107"/>
              <a:gd name="T12" fmla="*/ 2714 w 6101"/>
              <a:gd name="T13" fmla="*/ 164 h 6107"/>
              <a:gd name="T14" fmla="*/ 3311 w 6101"/>
              <a:gd name="T15" fmla="*/ 164 h 6107"/>
              <a:gd name="T16" fmla="*/ 3311 w 6101"/>
              <a:gd name="T17" fmla="*/ 761 h 6107"/>
              <a:gd name="T18" fmla="*/ 1019 w 6101"/>
              <a:gd name="T19" fmla="*/ 3053 h 6107"/>
              <a:gd name="T20" fmla="*/ 3311 w 6101"/>
              <a:gd name="T21" fmla="*/ 5345 h 6107"/>
              <a:gd name="T22" fmla="*/ 3645 w 6101"/>
              <a:gd name="T23" fmla="*/ 3053 h 6107"/>
              <a:gd name="T24" fmla="*/ 5937 w 6101"/>
              <a:gd name="T25" fmla="*/ 761 h 6107"/>
              <a:gd name="T26" fmla="*/ 5937 w 6101"/>
              <a:gd name="T27" fmla="*/ 164 h 6107"/>
              <a:gd name="T28" fmla="*/ 5340 w 6101"/>
              <a:gd name="T29" fmla="*/ 164 h 6107"/>
              <a:gd name="T30" fmla="*/ 2750 w 6101"/>
              <a:gd name="T31" fmla="*/ 2755 h 6107"/>
              <a:gd name="T32" fmla="*/ 2626 w 6101"/>
              <a:gd name="T33" fmla="*/ 3053 h 6107"/>
              <a:gd name="T34" fmla="*/ 2750 w 6101"/>
              <a:gd name="T35" fmla="*/ 3351 h 6107"/>
              <a:gd name="T36" fmla="*/ 5340 w 6101"/>
              <a:gd name="T37" fmla="*/ 5942 h 6107"/>
              <a:gd name="T38" fmla="*/ 5937 w 6101"/>
              <a:gd name="T39" fmla="*/ 5942 h 6107"/>
              <a:gd name="T40" fmla="*/ 5937 w 6101"/>
              <a:gd name="T41" fmla="*/ 5345 h 6107"/>
              <a:gd name="T42" fmla="*/ 3645 w 6101"/>
              <a:gd name="T43" fmla="*/ 3053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3311" y="5345"/>
                </a:moveTo>
                <a:cubicBezTo>
                  <a:pt x="3475" y="5510"/>
                  <a:pt x="3475" y="5777"/>
                  <a:pt x="3311" y="5942"/>
                </a:cubicBezTo>
                <a:cubicBezTo>
                  <a:pt x="3146" y="6107"/>
                  <a:pt x="2879" y="6107"/>
                  <a:pt x="2714" y="5942"/>
                </a:cubicBezTo>
                <a:lnTo>
                  <a:pt x="123" y="3351"/>
                </a:lnTo>
                <a:cubicBezTo>
                  <a:pt x="41" y="3269"/>
                  <a:pt x="0" y="3161"/>
                  <a:pt x="0" y="3053"/>
                </a:cubicBezTo>
                <a:cubicBezTo>
                  <a:pt x="0" y="2945"/>
                  <a:pt x="41" y="2837"/>
                  <a:pt x="123" y="2755"/>
                </a:cubicBezTo>
                <a:lnTo>
                  <a:pt x="2714" y="164"/>
                </a:lnTo>
                <a:cubicBezTo>
                  <a:pt x="2879" y="0"/>
                  <a:pt x="3146" y="0"/>
                  <a:pt x="3311" y="164"/>
                </a:cubicBezTo>
                <a:cubicBezTo>
                  <a:pt x="3475" y="329"/>
                  <a:pt x="3475" y="596"/>
                  <a:pt x="3311" y="761"/>
                </a:cubicBezTo>
                <a:lnTo>
                  <a:pt x="1019" y="3053"/>
                </a:lnTo>
                <a:lnTo>
                  <a:pt x="3311" y="5345"/>
                </a:lnTo>
                <a:close/>
                <a:moveTo>
                  <a:pt x="3645" y="3053"/>
                </a:moveTo>
                <a:lnTo>
                  <a:pt x="5937" y="761"/>
                </a:lnTo>
                <a:cubicBezTo>
                  <a:pt x="6101" y="596"/>
                  <a:pt x="6101" y="329"/>
                  <a:pt x="5937" y="164"/>
                </a:cubicBezTo>
                <a:cubicBezTo>
                  <a:pt x="5772" y="0"/>
                  <a:pt x="5505" y="0"/>
                  <a:pt x="5340" y="164"/>
                </a:cubicBezTo>
                <a:lnTo>
                  <a:pt x="2750" y="2755"/>
                </a:lnTo>
                <a:cubicBezTo>
                  <a:pt x="2667" y="2837"/>
                  <a:pt x="2626" y="2945"/>
                  <a:pt x="2626" y="3053"/>
                </a:cubicBezTo>
                <a:cubicBezTo>
                  <a:pt x="2626" y="3161"/>
                  <a:pt x="2667" y="3269"/>
                  <a:pt x="2750" y="3351"/>
                </a:cubicBezTo>
                <a:lnTo>
                  <a:pt x="5340" y="5942"/>
                </a:lnTo>
                <a:cubicBezTo>
                  <a:pt x="5505" y="6107"/>
                  <a:pt x="5772" y="6107"/>
                  <a:pt x="5937" y="5942"/>
                </a:cubicBezTo>
                <a:cubicBezTo>
                  <a:pt x="6101" y="5777"/>
                  <a:pt x="6101" y="5510"/>
                  <a:pt x="5937" y="5345"/>
                </a:cubicBezTo>
                <a:lnTo>
                  <a:pt x="3645" y="3053"/>
                </a:lnTo>
                <a:close/>
              </a:path>
            </a:pathLst>
          </a:custGeom>
          <a:noFill/>
          <a:ln w="12700" cap="flat" cmpd="sng" algn="ctr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4000"/>
                  </a:schemeClr>
                </a:gs>
              </a:gsLst>
              <a:lin ang="108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文本占位符 13"/>
          <p:cNvSpPr/>
          <p:nvPr>
            <p:ph type="body" sz="quarter" idx="12" hasCustomPrompt="1"/>
          </p:nvPr>
        </p:nvSpPr>
        <p:spPr>
          <a:xfrm>
            <a:off x="2608162" y="3079389"/>
            <a:ext cx="697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b="1" spc="30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研究背景及意义</a:t>
            </a:r>
            <a:endParaRPr lang="zh-CN" altLang="en-US" dirty="0"/>
          </a:p>
        </p:txBody>
      </p:sp>
      <p:sp>
        <p:nvSpPr>
          <p:cNvPr id="12" name="椭圆 11"/>
          <p:cNvSpPr/>
          <p:nvPr userDrawn="1"/>
        </p:nvSpPr>
        <p:spPr>
          <a:xfrm>
            <a:off x="5374511" y="1412304"/>
            <a:ext cx="1442978" cy="14429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15"/>
          <p:cNvSpPr/>
          <p:nvPr>
            <p:ph type="body" sz="quarter" idx="10" hasCustomPrompt="1"/>
          </p:nvPr>
        </p:nvSpPr>
        <p:spPr>
          <a:xfrm>
            <a:off x="5743340" y="1824523"/>
            <a:ext cx="787075" cy="761875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accent2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16"/>
          <p:cNvSpPr/>
          <p:nvPr>
            <p:ph type="body" sz="quarter" idx="11" hasCustomPrompt="1"/>
          </p:nvPr>
        </p:nvSpPr>
        <p:spPr>
          <a:xfrm>
            <a:off x="5480050" y="4143817"/>
            <a:ext cx="1231900" cy="197490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dist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n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 1"/>
          <p:cNvSpPr/>
          <p:nvPr>
            <p:ph type="title" hasCustomPrompt="1"/>
          </p:nvPr>
        </p:nvSpPr>
        <p:spPr>
          <a:xfrm>
            <a:off x="609601" y="210050"/>
            <a:ext cx="2839656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113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 hasCustomPrompt="1"/>
          </p:nvPr>
        </p:nvSpPr>
        <p:spPr>
          <a:xfrm>
            <a:off x="609600" y="210050"/>
            <a:ext cx="4159827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24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 hasCustomPrompt="1"/>
          </p:nvPr>
        </p:nvSpPr>
        <p:spPr>
          <a:xfrm>
            <a:off x="609600" y="210050"/>
            <a:ext cx="4159827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24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 hasCustomPrompt="1"/>
          </p:nvPr>
        </p:nvSpPr>
        <p:spPr>
          <a:xfrm>
            <a:off x="609600" y="210050"/>
            <a:ext cx="4159827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24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/>
          <p:nvPr>
            <p:ph type="sldNum" sz="quarter" idx="4"/>
          </p:nvPr>
        </p:nvSpPr>
        <p:spPr>
          <a:xfrm>
            <a:off x="8610600" y="6354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75B-B566-4E95-8F27-843B5B2F724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4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hyperlink" Target="https://s.askci.com/stock/h/?reportTime=2018-09-30" TargetMode="External"/><Relationship Id="rId1" Type="http://schemas.openxmlformats.org/officeDocument/2006/relationships/hyperlink" Target="https://s.askci.com/stock/a/?reportTime=2018-09-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大橘原创PPT模板-请勿抄袭搬运！微信DAJU_PPT-1"/>
          <p:cNvSpPr/>
          <p:nvPr/>
        </p:nvSpPr>
        <p:spPr>
          <a:xfrm>
            <a:off x="0" y="1610117"/>
            <a:ext cx="12192000" cy="36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大橘原创PPT模板-请勿抄袭搬运！微信DAJU_PPT-2"/>
          <p:cNvSpPr/>
          <p:nvPr/>
        </p:nvSpPr>
        <p:spPr>
          <a:xfrm>
            <a:off x="0" y="1726945"/>
            <a:ext cx="12192000" cy="259041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大橘原创PPT模板-请勿抄袭搬运！微信DAJU_PPT-3"/>
          <p:cNvSpPr/>
          <p:nvPr/>
        </p:nvSpPr>
        <p:spPr>
          <a:xfrm>
            <a:off x="0" y="4398187"/>
            <a:ext cx="12192000" cy="36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大橘原创PPT模板-请勿抄袭搬运！微信DAJU_PPT"/>
          <p:cNvSpPr/>
          <p:nvPr/>
        </p:nvSpPr>
        <p:spPr>
          <a:xfrm>
            <a:off x="5206512" y="744990"/>
            <a:ext cx="1778976" cy="17789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大橘原创PPT模板-请勿抄袭搬运！微信DAJU_PPT"/>
          <p:cNvSpPr/>
          <p:nvPr/>
        </p:nvSpPr>
        <p:spPr>
          <a:xfrm>
            <a:off x="472668" y="2857946"/>
            <a:ext cx="1124666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Knowledge Graph for Financial Analysis</a:t>
            </a:r>
            <a:endParaRPr lang="zh-CN" altLang="en-US" sz="4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84" y="862101"/>
            <a:ext cx="1568031" cy="156803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KG</a:t>
            </a:r>
            <a:endParaRPr lang="zh-CN" altLang="en-US" dirty="0"/>
          </a:p>
        </p:txBody>
      </p:sp>
      <p:sp>
        <p:nvSpPr>
          <p:cNvPr id="3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2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85561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KG</a:t>
            </a:r>
            <a:endParaRPr lang="zh-CN" altLang="en-US" b="1" dirty="0"/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大橘原创PPT模板-请勿抄袭搬运！微信DAJU_PPT-2"/>
          <p:cNvSpPr txBox="1"/>
          <p:nvPr/>
        </p:nvSpPr>
        <p:spPr>
          <a:xfrm>
            <a:off x="1127148" y="1380904"/>
            <a:ext cx="2218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KG initialization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大橘原创PPT模板-请勿抄袭搬运！微信DAJU_PPT-3"/>
          <p:cNvSpPr/>
          <p:nvPr/>
        </p:nvSpPr>
        <p:spPr>
          <a:xfrm>
            <a:off x="1222263" y="1854343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大橘原创PPT模板-请勿抄袭搬运！微信DAJU_PPT-1"/>
          <p:cNvSpPr txBox="1"/>
          <p:nvPr/>
        </p:nvSpPr>
        <p:spPr>
          <a:xfrm>
            <a:off x="1127148" y="1973391"/>
            <a:ext cx="905737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initiate the KG by using the listed companies dataset.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1103" y="2455317"/>
            <a:ext cx="3781510" cy="381065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120741" y="2982647"/>
            <a:ext cx="1127234" cy="51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59849" y="4208012"/>
            <a:ext cx="1614620" cy="51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 Holder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73401" y="5507358"/>
            <a:ext cx="1221914" cy="51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Executive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025831" y="4176049"/>
            <a:ext cx="1454011" cy="51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Third </a:t>
            </a:r>
            <a:endParaRPr lang="en-US" altLang="zh-CN" dirty="0"/>
          </a:p>
          <a:p>
            <a:pPr algn="ctr"/>
            <a:r>
              <a:rPr lang="en-US" altLang="zh-CN" dirty="0"/>
              <a:t>Board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1" idx="3"/>
            <a:endCxn id="34" idx="1"/>
          </p:cNvCxnSpPr>
          <p:nvPr/>
        </p:nvCxnSpPr>
        <p:spPr>
          <a:xfrm>
            <a:off x="2247975" y="3238836"/>
            <a:ext cx="2777856" cy="119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  <a:endCxn id="34" idx="1"/>
          </p:cNvCxnSpPr>
          <p:nvPr/>
        </p:nvCxnSpPr>
        <p:spPr>
          <a:xfrm flipV="1">
            <a:off x="2474469" y="4432238"/>
            <a:ext cx="2551362" cy="3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3"/>
            <a:endCxn id="34" idx="1"/>
          </p:cNvCxnSpPr>
          <p:nvPr/>
        </p:nvCxnSpPr>
        <p:spPr>
          <a:xfrm flipV="1">
            <a:off x="2295315" y="4432238"/>
            <a:ext cx="2730516" cy="133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60839" y="3448930"/>
            <a:ext cx="6101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Supervising Broker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702210" y="4208012"/>
            <a:ext cx="6101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Shareholder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160839" y="5249520"/>
            <a:ext cx="6101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Executive</a:t>
            </a:r>
            <a:endParaRPr lang="zh-CN" altLang="en-US" sz="12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KG</a:t>
            </a:r>
            <a:endParaRPr lang="zh-CN" altLang="en-US" dirty="0"/>
          </a:p>
        </p:txBody>
      </p:sp>
      <p:sp>
        <p:nvSpPr>
          <p:cNvPr id="3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2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85561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KG</a:t>
            </a:r>
            <a:endParaRPr lang="zh-CN" altLang="en-US" b="1" dirty="0"/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大橘原创PPT模板-请勿抄袭搬运！微信DAJU_PPT-2"/>
          <p:cNvSpPr txBox="1"/>
          <p:nvPr/>
        </p:nvSpPr>
        <p:spPr>
          <a:xfrm>
            <a:off x="1127148" y="1380904"/>
            <a:ext cx="2218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KG initialization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大橘原创PPT模板-请勿抄袭搬运！微信DAJU_PPT-3"/>
          <p:cNvSpPr/>
          <p:nvPr/>
        </p:nvSpPr>
        <p:spPr>
          <a:xfrm>
            <a:off x="1222263" y="1854343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大橘原创PPT模板-请勿抄袭搬运！微信DAJU_PPT-1"/>
          <p:cNvSpPr txBox="1"/>
          <p:nvPr/>
        </p:nvSpPr>
        <p:spPr>
          <a:xfrm>
            <a:off x="1127148" y="1973391"/>
            <a:ext cx="9057376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Using the same method, we create nodes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A-share,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Hong Kong share,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securities company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24" y="3541720"/>
            <a:ext cx="2917902" cy="227470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7" y="3541720"/>
            <a:ext cx="2917903" cy="23536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9" y="1436142"/>
            <a:ext cx="3233212" cy="172221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60" y="1548765"/>
            <a:ext cx="7206615" cy="4594225"/>
          </a:xfrm>
          <a:prstGeom prst="rect">
            <a:avLst/>
          </a:prstGeom>
          <a:ln w="6350">
            <a:noFill/>
            <a:prstDash val="solid"/>
          </a:ln>
          <a:extLst>
            <a:ext uri="{91240B29-F687-4F45-9708-019B960494DF}">
              <a14:hiddenLine xmlns:a14="http://schemas.microsoft.com/office/drawing/2010/main" w="635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</p:pic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KG</a:t>
            </a:r>
            <a:endParaRPr lang="zh-CN" altLang="en-US" dirty="0"/>
          </a:p>
        </p:txBody>
      </p:sp>
      <p:sp>
        <p:nvSpPr>
          <p:cNvPr id="3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2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85561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KG</a:t>
            </a:r>
            <a:endParaRPr lang="zh-CN" altLang="en-US" b="1" dirty="0"/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大橘原创PPT模板-请勿抄袭搬运！微信DAJU_PPT-2"/>
          <p:cNvSpPr txBox="1"/>
          <p:nvPr/>
        </p:nvSpPr>
        <p:spPr>
          <a:xfrm>
            <a:off x="1127148" y="1380904"/>
            <a:ext cx="2076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KG Integration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大橘原创PPT模板-请勿抄袭搬运！微信DAJU_PPT-3"/>
          <p:cNvSpPr/>
          <p:nvPr/>
        </p:nvSpPr>
        <p:spPr>
          <a:xfrm>
            <a:off x="1222263" y="1854343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大橘原创PPT模板-请勿抄袭搬运！微信DAJU_PPT-1"/>
          <p:cNvSpPr txBox="1"/>
          <p:nvPr/>
        </p:nvSpPr>
        <p:spPr>
          <a:xfrm>
            <a:off x="1127148" y="2013382"/>
            <a:ext cx="484010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Each node has a unique name,  we use the node name to determine whether two nodes are the same node 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0" name="大橘原创PPT模板-请勿抄袭搬运！微信DAJU_PPT-1"/>
          <p:cNvSpPr txBox="1"/>
          <p:nvPr/>
        </p:nvSpPr>
        <p:spPr>
          <a:xfrm>
            <a:off x="1127148" y="3166835"/>
            <a:ext cx="4840100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 it is determined to be the same node, nodes with the same name will be merged and the attributes of the nodes will also be merged.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9385" y="4857467"/>
            <a:ext cx="5588287" cy="1244664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KG</a:t>
            </a:r>
            <a:endParaRPr lang="zh-CN" altLang="en-US" dirty="0"/>
          </a:p>
        </p:txBody>
      </p:sp>
      <p:sp>
        <p:nvSpPr>
          <p:cNvPr id="3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2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85561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KG</a:t>
            </a:r>
            <a:endParaRPr lang="zh-CN" altLang="en-US" b="1" dirty="0"/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大橘原创PPT模板-请勿抄袭搬运！微信DAJU_PPT-2"/>
          <p:cNvSpPr txBox="1"/>
          <p:nvPr/>
        </p:nvSpPr>
        <p:spPr>
          <a:xfrm>
            <a:off x="1127148" y="1380904"/>
            <a:ext cx="2076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KG Integration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大橘原创PPT模板-请勿抄袭搬运！微信DAJU_PPT-3"/>
          <p:cNvSpPr/>
          <p:nvPr/>
        </p:nvSpPr>
        <p:spPr>
          <a:xfrm>
            <a:off x="1222263" y="1854343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0910" y="1580959"/>
            <a:ext cx="3225966" cy="168283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86" y="3429000"/>
            <a:ext cx="2959252" cy="160663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62" y="4564980"/>
            <a:ext cx="4572289" cy="1047542"/>
          </a:xfrm>
          <a:prstGeom prst="rect">
            <a:avLst/>
          </a:prstGeom>
        </p:spPr>
      </p:pic>
      <p:sp>
        <p:nvSpPr>
          <p:cNvPr id="30" name="大橘原创PPT模板-请勿抄袭搬运！微信DAJU_PPT-1"/>
          <p:cNvSpPr txBox="1"/>
          <p:nvPr/>
        </p:nvSpPr>
        <p:spPr>
          <a:xfrm>
            <a:off x="1127148" y="2013382"/>
            <a:ext cx="484010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same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nodes’names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in securities firms and brokers are inclusive relationships, not identical relationships.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1" name="大橘原创PPT模板-请勿抄袭搬运！微信DAJU_PPT-1"/>
          <p:cNvSpPr txBox="1"/>
          <p:nvPr/>
        </p:nvSpPr>
        <p:spPr>
          <a:xfrm>
            <a:off x="1127148" y="3061159"/>
            <a:ext cx="484010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These two sets of nodes need to be fused again.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7" name="大橘原创PPT模板-请勿抄袭搬运！微信DAJU_PPT-3"/>
          <p:cNvSpPr txBox="1"/>
          <p:nvPr/>
        </p:nvSpPr>
        <p:spPr>
          <a:xfrm flipH="1">
            <a:off x="4056366" y="2916968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内容主题概括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大橘原创PPT模板-请勿抄袭搬运！微信DAJU_PPT-7"/>
          <p:cNvSpPr txBox="1"/>
          <p:nvPr/>
        </p:nvSpPr>
        <p:spPr>
          <a:xfrm flipH="1">
            <a:off x="9784901" y="291696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大橘原创PPT模板-请勿抄袭搬运！微信DAJU_PPT-11"/>
          <p:cNvSpPr txBox="1"/>
          <p:nvPr/>
        </p:nvSpPr>
        <p:spPr>
          <a:xfrm flipH="1">
            <a:off x="4056366" y="5335048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内容主题概括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0340416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Outcome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橘原创PPT模板-请勿抄袭搬运！微信DAJU_PPT"/>
          <p:cNvSpPr txBox="1"/>
          <p:nvPr/>
        </p:nvSpPr>
        <p:spPr>
          <a:xfrm flipH="1">
            <a:off x="1248693" y="1750513"/>
            <a:ext cx="6124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CQ 1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7" name="大橘原创PPT模板-请勿抄袭搬运！微信DAJU_PPT"/>
          <p:cNvSpPr txBox="1"/>
          <p:nvPr/>
        </p:nvSpPr>
        <p:spPr>
          <a:xfrm flipH="1">
            <a:off x="1248691" y="2135041"/>
            <a:ext cx="7836148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What is the relationship between the company A and company B?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eg</a:t>
            </a:r>
            <a:r>
              <a:rPr lang="en-US" altLang="zh-CN" sz="1600" dirty="0">
                <a:latin typeface="+mn-ea"/>
              </a:rPr>
              <a:t>:  A</a:t>
            </a:r>
            <a:r>
              <a:rPr lang="zh-CN" altLang="en-US" sz="1600" dirty="0">
                <a:latin typeface="+mn-ea"/>
              </a:rPr>
              <a:t>：联讯证券股份有限公司   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：河南豫新太阳能科技股份有限公司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691" y="3130974"/>
            <a:ext cx="6807550" cy="7556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76" y="4177871"/>
            <a:ext cx="2917896" cy="1628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2" y="3736301"/>
            <a:ext cx="5505733" cy="2400423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7" name="大橘原创PPT模板-请勿抄袭搬运！微信DAJU_PPT-3"/>
          <p:cNvSpPr txBox="1"/>
          <p:nvPr/>
        </p:nvSpPr>
        <p:spPr>
          <a:xfrm flipH="1">
            <a:off x="4056366" y="2916968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内容主题概括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大橘原创PPT模板-请勿抄袭搬运！微信DAJU_PPT-7"/>
          <p:cNvSpPr txBox="1"/>
          <p:nvPr/>
        </p:nvSpPr>
        <p:spPr>
          <a:xfrm flipH="1">
            <a:off x="9784901" y="291696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大橘原创PPT模板-请勿抄袭搬运！微信DAJU_PPT-11"/>
          <p:cNvSpPr txBox="1"/>
          <p:nvPr/>
        </p:nvSpPr>
        <p:spPr>
          <a:xfrm flipH="1">
            <a:off x="4056366" y="5335048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内容主题概括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0340416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Outcome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橘原创PPT模板-请勿抄袭搬运！微信DAJU_PPT"/>
          <p:cNvSpPr txBox="1"/>
          <p:nvPr/>
        </p:nvSpPr>
        <p:spPr>
          <a:xfrm flipH="1">
            <a:off x="1248693" y="1750513"/>
            <a:ext cx="6124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CQ 2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7" name="大橘原创PPT模板-请勿抄袭搬运！微信DAJU_PPT"/>
          <p:cNvSpPr txBox="1"/>
          <p:nvPr/>
        </p:nvSpPr>
        <p:spPr>
          <a:xfrm flipH="1">
            <a:off x="1248691" y="2135041"/>
            <a:ext cx="7836148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List a company’s all the shareholders.</a:t>
            </a:r>
            <a:endParaRPr lang="zh-CN" altLang="en-US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eg</a:t>
            </a:r>
            <a:r>
              <a:rPr lang="zh-CN" altLang="en-US" sz="1600" dirty="0">
                <a:latin typeface="+mn-ea"/>
              </a:rPr>
              <a:t>：太平洋证券股份有限公司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641" y="1332994"/>
            <a:ext cx="4696726" cy="451719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60" y="4177871"/>
            <a:ext cx="3352630" cy="125916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1" y="3111924"/>
            <a:ext cx="3371396" cy="79057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7" name="大橘原创PPT模板-请勿抄袭搬运！微信DAJU_PPT-3"/>
          <p:cNvSpPr txBox="1"/>
          <p:nvPr/>
        </p:nvSpPr>
        <p:spPr>
          <a:xfrm flipH="1">
            <a:off x="4056366" y="2916968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内容主题概括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大橘原创PPT模板-请勿抄袭搬运！微信DAJU_PPT-7"/>
          <p:cNvSpPr txBox="1"/>
          <p:nvPr/>
        </p:nvSpPr>
        <p:spPr>
          <a:xfrm flipH="1">
            <a:off x="9784901" y="291696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大橘原创PPT模板-请勿抄袭搬运！微信DAJU_PPT-11"/>
          <p:cNvSpPr txBox="1"/>
          <p:nvPr/>
        </p:nvSpPr>
        <p:spPr>
          <a:xfrm flipH="1">
            <a:off x="4056366" y="5335048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内容主题概括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0340416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Outcome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橘原创PPT模板-请勿抄袭搬运！微信DAJU_PPT"/>
          <p:cNvSpPr txBox="1"/>
          <p:nvPr/>
        </p:nvSpPr>
        <p:spPr>
          <a:xfrm flipH="1">
            <a:off x="1248693" y="1750513"/>
            <a:ext cx="6124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CQ 3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7" name="大橘原创PPT模板-请勿抄袭搬运！微信DAJU_PPT"/>
          <p:cNvSpPr txBox="1"/>
          <p:nvPr/>
        </p:nvSpPr>
        <p:spPr>
          <a:xfrm flipH="1">
            <a:off x="1248691" y="2135041"/>
            <a:ext cx="7836148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List a person’s all the controlling companies.</a:t>
            </a:r>
            <a:endParaRPr lang="zh-CN" altLang="en-US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eg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itchFamily="34" charset="0"/>
              </a:rPr>
              <a:t>王春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5734" y="2134104"/>
            <a:ext cx="3553353" cy="28410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4" y="3102530"/>
            <a:ext cx="2795356" cy="91247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1" y="4287303"/>
            <a:ext cx="3067277" cy="714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8" name="大橘原创PPT模板-请勿抄袭搬运！微信DAJU_PPT"/>
          <p:cNvSpPr txBox="1"/>
          <p:nvPr/>
        </p:nvSpPr>
        <p:spPr>
          <a:xfrm>
            <a:off x="790544" y="1634422"/>
            <a:ext cx="14202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Conclusion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大橘原创PPT模板-请勿抄袭搬运！微信DAJU_PPT"/>
          <p:cNvSpPr txBox="1"/>
          <p:nvPr/>
        </p:nvSpPr>
        <p:spPr>
          <a:xfrm>
            <a:off x="1035596" y="2193754"/>
            <a:ext cx="7904141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We complete a knowledge graph of financial analysis by collecting datasets from different sources.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10340416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Outcome</a:t>
            </a:r>
            <a:endParaRPr lang="zh-CN" altLang="en-US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大橘原创PPT模板-请勿抄袭搬运！微信DAJU_PPT"/>
          <p:cNvSpPr txBox="1"/>
          <p:nvPr/>
        </p:nvSpPr>
        <p:spPr>
          <a:xfrm>
            <a:off x="996172" y="3147425"/>
            <a:ext cx="7904141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Not only can it meet the previously proposed scenarios, but it can also meet the requirements of other scenarios through personalized query statements.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8" name="大橘原创PPT模板-请勿抄袭搬运！微信DAJU_PPT"/>
          <p:cNvSpPr txBox="1"/>
          <p:nvPr/>
        </p:nvSpPr>
        <p:spPr>
          <a:xfrm>
            <a:off x="1027025" y="4121294"/>
            <a:ext cx="7904141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Because our project mainly considers domestic companies, we can improve the performance of the knowledge graph by adding data like foreign stock markets.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大橘原创PPT模板-请勿抄袭搬运！微信DAJU_PPT-1"/>
          <p:cNvSpPr/>
          <p:nvPr/>
        </p:nvSpPr>
        <p:spPr>
          <a:xfrm>
            <a:off x="0" y="1610117"/>
            <a:ext cx="12192000" cy="36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大橘原创PPT模板-请勿抄袭搬运！微信DAJU_PPT-2"/>
          <p:cNvSpPr/>
          <p:nvPr/>
        </p:nvSpPr>
        <p:spPr>
          <a:xfrm>
            <a:off x="0" y="1726945"/>
            <a:ext cx="12192000" cy="259041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大橘原创PPT模板-请勿抄袭搬运！微信DAJU_PPT-3"/>
          <p:cNvSpPr/>
          <p:nvPr/>
        </p:nvSpPr>
        <p:spPr>
          <a:xfrm>
            <a:off x="0" y="4398187"/>
            <a:ext cx="12192000" cy="36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大橘原创PPT模板-请勿抄袭搬运！微信DAJU_PPT"/>
          <p:cNvSpPr/>
          <p:nvPr/>
        </p:nvSpPr>
        <p:spPr>
          <a:xfrm>
            <a:off x="5206512" y="744990"/>
            <a:ext cx="1778976" cy="17789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大橘原创PPT模板-请勿抄袭搬运！微信DAJU_PPT"/>
          <p:cNvSpPr/>
          <p:nvPr/>
        </p:nvSpPr>
        <p:spPr>
          <a:xfrm>
            <a:off x="2496306" y="2857946"/>
            <a:ext cx="7199407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en-US" altLang="zh-CN" sz="4400" b="1" i="0" dirty="0">
                <a:solidFill>
                  <a:schemeClr val="bg1"/>
                </a:solidFill>
                <a:latin typeface="+mj-ea"/>
                <a:ea typeface="+mj-ea"/>
              </a:rPr>
              <a:t>THANKS FOR WATCHING</a:t>
            </a:r>
            <a:endParaRPr lang="zh-CN" altLang="en-US" sz="4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84" y="862101"/>
            <a:ext cx="1568031" cy="156803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大橘原创PPT模板-请勿抄袭搬运！微信DAJU_PPT"/>
          <p:cNvSpPr/>
          <p:nvPr/>
        </p:nvSpPr>
        <p:spPr>
          <a:xfrm>
            <a:off x="5816086" y="1694195"/>
            <a:ext cx="7071165" cy="7237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大橘原创PPT模板-请勿抄袭搬运！微信DAJU_PPT"/>
          <p:cNvSpPr/>
          <p:nvPr/>
        </p:nvSpPr>
        <p:spPr>
          <a:xfrm>
            <a:off x="5816086" y="3970943"/>
            <a:ext cx="7071165" cy="7237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大橘原创PPT模板-请勿抄袭搬运！微信DAJU_PPT"/>
          <p:cNvSpPr/>
          <p:nvPr/>
        </p:nvSpPr>
        <p:spPr>
          <a:xfrm>
            <a:off x="5816086" y="2832569"/>
            <a:ext cx="7071165" cy="7237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大橘原创PPT模板-请勿抄袭搬运！微信DAJU_PPT"/>
          <p:cNvSpPr/>
          <p:nvPr/>
        </p:nvSpPr>
        <p:spPr>
          <a:xfrm>
            <a:off x="5816086" y="5109317"/>
            <a:ext cx="7071165" cy="7237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大橘原创PPT模板-请勿抄袭搬运！微信DAJU_PPT-1"/>
          <p:cNvSpPr/>
          <p:nvPr/>
        </p:nvSpPr>
        <p:spPr>
          <a:xfrm>
            <a:off x="5896094" y="1774202"/>
            <a:ext cx="563690" cy="56369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9" name="大橘原创PPT模板-请勿抄袭搬运！微信DAJU_PPT-2"/>
          <p:cNvSpPr txBox="1"/>
          <p:nvPr/>
        </p:nvSpPr>
        <p:spPr>
          <a:xfrm>
            <a:off x="6576934" y="1809960"/>
            <a:ext cx="346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Introduction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100" name="大橘原创PPT模板-请勿抄袭搬运！微信DAJU_PPT-3"/>
          <p:cNvSpPr/>
          <p:nvPr/>
        </p:nvSpPr>
        <p:spPr>
          <a:xfrm>
            <a:off x="5857508" y="1834223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大橘原创PPT模板-请勿抄袭搬运！微信DAJU_PPT-1"/>
          <p:cNvSpPr/>
          <p:nvPr/>
        </p:nvSpPr>
        <p:spPr>
          <a:xfrm>
            <a:off x="5896094" y="4050950"/>
            <a:ext cx="563690" cy="56369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6" name="大橘原创PPT模板-请勿抄袭搬运！微信DAJU_PPT-2"/>
          <p:cNvSpPr txBox="1"/>
          <p:nvPr/>
        </p:nvSpPr>
        <p:spPr>
          <a:xfrm>
            <a:off x="6576934" y="4086708"/>
            <a:ext cx="346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Knowledge Graph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97" name="大橘原创PPT模板-请勿抄袭搬运！微信DAJU_PPT-3"/>
          <p:cNvSpPr/>
          <p:nvPr/>
        </p:nvSpPr>
        <p:spPr>
          <a:xfrm>
            <a:off x="5857508" y="4110971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大橘原创PPT模板-请勿抄袭搬运！微信DAJU_PPT-1"/>
          <p:cNvSpPr/>
          <p:nvPr/>
        </p:nvSpPr>
        <p:spPr>
          <a:xfrm>
            <a:off x="5896094" y="2912576"/>
            <a:ext cx="563690" cy="56369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3" name="大橘原创PPT模板-请勿抄袭搬运！微信DAJU_PPT-2"/>
          <p:cNvSpPr txBox="1"/>
          <p:nvPr/>
        </p:nvSpPr>
        <p:spPr>
          <a:xfrm>
            <a:off x="6576933" y="2948334"/>
            <a:ext cx="346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Data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94" name="大橘原创PPT模板-请勿抄袭搬运！微信DAJU_PPT-3"/>
          <p:cNvSpPr/>
          <p:nvPr/>
        </p:nvSpPr>
        <p:spPr>
          <a:xfrm>
            <a:off x="5857508" y="2972597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大橘原创PPT模板-请勿抄袭搬运！微信DAJU_PPT-1"/>
          <p:cNvSpPr/>
          <p:nvPr/>
        </p:nvSpPr>
        <p:spPr>
          <a:xfrm>
            <a:off x="5896094" y="5189323"/>
            <a:ext cx="563690" cy="56369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0" name="大橘原创PPT模板-请勿抄袭搬运！微信DAJU_PPT-2"/>
          <p:cNvSpPr txBox="1"/>
          <p:nvPr/>
        </p:nvSpPr>
        <p:spPr>
          <a:xfrm>
            <a:off x="6576933" y="5225081"/>
            <a:ext cx="440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Outcome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91" name="大橘原创PPT模板-请勿抄袭搬运！微信DAJU_PPT-3"/>
          <p:cNvSpPr/>
          <p:nvPr/>
        </p:nvSpPr>
        <p:spPr>
          <a:xfrm>
            <a:off x="5857508" y="5249344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大橘原创PPT模板-请勿抄袭搬运！微信DAJU_PPT"/>
          <p:cNvSpPr/>
          <p:nvPr/>
        </p:nvSpPr>
        <p:spPr>
          <a:xfrm>
            <a:off x="0" y="0"/>
            <a:ext cx="421366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大橘原创PPT模板-请勿抄袭搬运！微信DAJU_PPT-1"/>
          <p:cNvSpPr/>
          <p:nvPr/>
        </p:nvSpPr>
        <p:spPr>
          <a:xfrm>
            <a:off x="1414335" y="2796761"/>
            <a:ext cx="1384995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54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3" name="大橘原创PPT模板-请勿抄袭搬运！微信DAJU_PPT-2"/>
          <p:cNvSpPr/>
          <p:nvPr/>
        </p:nvSpPr>
        <p:spPr>
          <a:xfrm>
            <a:off x="1100991" y="3688562"/>
            <a:ext cx="20116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en-US" altLang="zh-CN" b="0" i="0">
                <a:solidFill>
                  <a:schemeClr val="bg1"/>
                </a:solidFill>
                <a:effectLst/>
                <a:ea typeface="+mj-ea"/>
              </a:rPr>
              <a:t>CONTENT</a:t>
            </a:r>
            <a:endParaRPr lang="zh-CN" altLang="en-US" b="0" i="0"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4" name="大橘原创PPT模板-请勿抄袭搬运！微信DAJU_PPT-1"/>
          <p:cNvCxnSpPr/>
          <p:nvPr/>
        </p:nvCxnSpPr>
        <p:spPr>
          <a:xfrm>
            <a:off x="2106832" y="1563656"/>
            <a:ext cx="0" cy="1088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大橘原创PPT模板-请勿抄袭搬运！微信DAJU_PPT-2"/>
          <p:cNvCxnSpPr/>
          <p:nvPr/>
        </p:nvCxnSpPr>
        <p:spPr>
          <a:xfrm>
            <a:off x="2106832" y="4206325"/>
            <a:ext cx="0" cy="1088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大橘原创PPT模板-请勿抄袭搬运！微信DAJU_PPT"/>
          <p:cNvSpPr/>
          <p:nvPr/>
        </p:nvSpPr>
        <p:spPr>
          <a:xfrm>
            <a:off x="4292227" y="0"/>
            <a:ext cx="45719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0" y="104006"/>
            <a:ext cx="1628894" cy="117551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81" name="大橘原创PPT模板-请勿抄袭搬运！微信DAJU_PPT-1"/>
          <p:cNvSpPr/>
          <p:nvPr/>
        </p:nvSpPr>
        <p:spPr>
          <a:xfrm>
            <a:off x="6393534" y="2030853"/>
            <a:ext cx="94596" cy="1398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303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大橘原创PPT模板-请勿抄袭搬运！微信DAJU_PPT-3"/>
          <p:cNvSpPr/>
          <p:nvPr/>
        </p:nvSpPr>
        <p:spPr>
          <a:xfrm>
            <a:off x="6571334" y="2191317"/>
            <a:ext cx="5163466" cy="8229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/>
              <a:t>     </a:t>
            </a:r>
            <a:r>
              <a:rPr lang="zh-CN" altLang="en-US" sz="1600" dirty="0"/>
              <a:t>The project collect</a:t>
            </a:r>
            <a:r>
              <a:rPr lang="en-US" altLang="zh-CN" sz="1600" dirty="0"/>
              <a:t>s</a:t>
            </a:r>
            <a:r>
              <a:rPr lang="zh-CN" altLang="en-US" sz="1600" dirty="0"/>
              <a:t> basic information data of </a:t>
            </a:r>
            <a:r>
              <a:rPr lang="en-US" altLang="zh-CN" sz="1600" dirty="0"/>
              <a:t>New Third Board listed companies</a:t>
            </a:r>
            <a:r>
              <a:rPr lang="zh-CN" altLang="en-US" sz="1600" dirty="0"/>
              <a:t>, </a:t>
            </a:r>
            <a:r>
              <a:rPr lang="en-US" altLang="zh-CN" sz="1600" b="0" i="0" dirty="0">
                <a:effectLst/>
              </a:rPr>
              <a:t>major securities firms</a:t>
            </a:r>
            <a:r>
              <a:rPr lang="zh-CN" altLang="en-US" sz="1600" dirty="0"/>
              <a:t>, as well as A </a:t>
            </a:r>
            <a:r>
              <a:rPr lang="en-US" altLang="zh-CN" sz="1600" dirty="0"/>
              <a:t>shares</a:t>
            </a:r>
            <a:r>
              <a:rPr lang="zh-CN" altLang="en-US" sz="1600" dirty="0"/>
              <a:t> and Hong Kong </a:t>
            </a:r>
            <a:r>
              <a:rPr lang="en-US" altLang="zh-CN" sz="1600" dirty="0"/>
              <a:t>shares</a:t>
            </a:r>
            <a:r>
              <a:rPr lang="zh-CN" altLang="en-US" sz="1600" dirty="0"/>
              <a:t>. </a:t>
            </a:r>
            <a:endParaRPr lang="zh-CN" altLang="en-US" sz="1600" dirty="0"/>
          </a:p>
        </p:txBody>
      </p:sp>
      <p:sp>
        <p:nvSpPr>
          <p:cNvPr id="94" name="大橘原创PPT模板-请勿抄袭搬运！微信DAJU_PPT-4"/>
          <p:cNvSpPr/>
          <p:nvPr/>
        </p:nvSpPr>
        <p:spPr>
          <a:xfrm>
            <a:off x="6393534" y="4160595"/>
            <a:ext cx="94596" cy="1398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303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大橘原创PPT模板-请勿抄袭搬运！微信DAJU_PPT-6"/>
          <p:cNvSpPr/>
          <p:nvPr/>
        </p:nvSpPr>
        <p:spPr>
          <a:xfrm>
            <a:off x="6571334" y="4235303"/>
            <a:ext cx="5163466" cy="10668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    We used the Neo4j graph database for knowledge storage and carried out tasks such as knowledge completion and fusion on the knowledge graph, resulting in the creation of a high-quality financial knowledge graph.</a:t>
            </a:r>
            <a:endParaRPr lang="zh-CN" altLang="en-US" sz="1600" dirty="0"/>
          </a:p>
        </p:txBody>
      </p:sp>
      <p:sp>
        <p:nvSpPr>
          <p:cNvPr id="20" name="大橘原创PPT模板-请勿抄袭搬运！微信DAJU_PPT"/>
          <p:cNvSpPr/>
          <p:nvPr/>
        </p:nvSpPr>
        <p:spPr>
          <a:xfrm>
            <a:off x="3091207" y="2030853"/>
            <a:ext cx="2843568" cy="3527889"/>
          </a:xfrm>
          <a:prstGeom prst="roundRect">
            <a:avLst>
              <a:gd name="adj" fmla="val 0"/>
            </a:avLst>
          </a:prstGeom>
          <a:blipFill dpi="0" rotWithShape="1">
            <a:blip r:embed="rId1"/>
            <a:srcRect/>
            <a:stretch>
              <a:fillRect l="1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大橘原创PPT模板-请勿抄袭搬运！微信DAJU_PPT"/>
          <p:cNvSpPr/>
          <p:nvPr/>
        </p:nvSpPr>
        <p:spPr>
          <a:xfrm>
            <a:off x="0" y="2030853"/>
            <a:ext cx="2843568" cy="3527889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 l="4405" t="25945" r="2366" b="31824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lvl="0" algn="ctr"/>
            <a:endParaRPr lang="zh-CN" altLang="en-US" sz="2400" b="1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b="1" spc="300" dirty="0">
                <a:solidFill>
                  <a:schemeClr val="bg1"/>
                </a:solidFill>
                <a:latin typeface="+mn-ea"/>
              </a:rPr>
              <a:t>Intro</a:t>
            </a:r>
            <a:endParaRPr lang="zh-CN" altLang="en-US" sz="12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xfrm>
            <a:off x="609600" y="210050"/>
            <a:ext cx="4159827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Scenarios</a:t>
            </a:r>
            <a:endParaRPr lang="zh-CN" altLang="en-US" dirty="0"/>
          </a:p>
        </p:txBody>
      </p:sp>
      <p:sp>
        <p:nvSpPr>
          <p:cNvPr id="27" name="大橘原创PPT模板-请勿抄袭搬运！微信DAJU_PPT"/>
          <p:cNvSpPr/>
          <p:nvPr/>
        </p:nvSpPr>
        <p:spPr bwMode="auto">
          <a:xfrm>
            <a:off x="1272108" y="1802311"/>
            <a:ext cx="993260" cy="1097406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gradFill>
                <a:gsLst>
                  <a:gs pos="0">
                    <a:srgbClr val="01CFFF"/>
                  </a:gs>
                  <a:gs pos="100000">
                    <a:srgbClr val="3D64FF"/>
                  </a:gs>
                </a:gsLst>
                <a:lin ang="8100000" scaled="0"/>
              </a:gradFill>
            </a:endParaRPr>
          </a:p>
        </p:txBody>
      </p:sp>
      <p:sp>
        <p:nvSpPr>
          <p:cNvPr id="30" name="大橘原创PPT模板-请勿抄袭搬运！微信DAJU_PPT"/>
          <p:cNvSpPr/>
          <p:nvPr/>
        </p:nvSpPr>
        <p:spPr bwMode="auto">
          <a:xfrm>
            <a:off x="1227931" y="4078802"/>
            <a:ext cx="993260" cy="1097406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gradFill>
                <a:gsLst>
                  <a:gs pos="0">
                    <a:srgbClr val="01CFFF"/>
                  </a:gs>
                  <a:gs pos="100000">
                    <a:srgbClr val="3D64FF"/>
                  </a:gs>
                </a:gsLst>
                <a:lin ang="8100000" scaled="0"/>
              </a:gradFill>
            </a:endParaRPr>
          </a:p>
        </p:txBody>
      </p:sp>
      <p:sp>
        <p:nvSpPr>
          <p:cNvPr id="44" name="大橘原创PPT模板-请勿抄袭搬运！微信DAJU_PPT"/>
          <p:cNvSpPr/>
          <p:nvPr/>
        </p:nvSpPr>
        <p:spPr bwMode="auto">
          <a:xfrm>
            <a:off x="4772699" y="4109533"/>
            <a:ext cx="459482" cy="453769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汉仪旗黑-60S" charset="-122"/>
            </a:endParaRPr>
          </a:p>
        </p:txBody>
      </p:sp>
      <p:sp>
        <p:nvSpPr>
          <p:cNvPr id="45" name="大橘原创PPT模板-请勿抄袭搬运！微信DAJU_PPT"/>
          <p:cNvSpPr/>
          <p:nvPr/>
        </p:nvSpPr>
        <p:spPr bwMode="auto">
          <a:xfrm>
            <a:off x="5411242" y="2606965"/>
            <a:ext cx="329732" cy="45019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汉仪旗黑-60S" charset="-122"/>
            </a:endParaRPr>
          </a:p>
        </p:txBody>
      </p:sp>
      <p:sp>
        <p:nvSpPr>
          <p:cNvPr id="47" name="大橘原创PPT模板-请勿抄袭搬运！微信DAJU_PPT"/>
          <p:cNvSpPr/>
          <p:nvPr/>
        </p:nvSpPr>
        <p:spPr bwMode="auto">
          <a:xfrm>
            <a:off x="6881582" y="4107151"/>
            <a:ext cx="459482" cy="460915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汉仪旗黑-60S" charset="-122"/>
            </a:endParaRPr>
          </a:p>
        </p:txBody>
      </p:sp>
      <p:sp>
        <p:nvSpPr>
          <p:cNvPr id="48" name="大橘原创PPT模板-请勿抄袭搬运！微信DAJU_PPT"/>
          <p:cNvSpPr/>
          <p:nvPr/>
        </p:nvSpPr>
        <p:spPr bwMode="auto">
          <a:xfrm>
            <a:off x="1538098" y="4392496"/>
            <a:ext cx="241151" cy="160240"/>
          </a:xfrm>
          <a:custGeom>
            <a:avLst/>
            <a:gdLst>
              <a:gd name="T0" fmla="*/ 133 w 372"/>
              <a:gd name="T1" fmla="*/ 185 h 247"/>
              <a:gd name="T2" fmla="*/ 118 w 372"/>
              <a:gd name="T3" fmla="*/ 152 h 247"/>
              <a:gd name="T4" fmla="*/ 136 w 372"/>
              <a:gd name="T5" fmla="*/ 115 h 247"/>
              <a:gd name="T6" fmla="*/ 180 w 372"/>
              <a:gd name="T7" fmla="*/ 100 h 247"/>
              <a:gd name="T8" fmla="*/ 180 w 372"/>
              <a:gd name="T9" fmla="*/ 84 h 247"/>
              <a:gd name="T10" fmla="*/ 205 w 372"/>
              <a:gd name="T11" fmla="*/ 84 h 247"/>
              <a:gd name="T12" fmla="*/ 205 w 372"/>
              <a:gd name="T13" fmla="*/ 99 h 247"/>
              <a:gd name="T14" fmla="*/ 246 w 372"/>
              <a:gd name="T15" fmla="*/ 114 h 247"/>
              <a:gd name="T16" fmla="*/ 263 w 372"/>
              <a:gd name="T17" fmla="*/ 152 h 247"/>
              <a:gd name="T18" fmla="*/ 221 w 372"/>
              <a:gd name="T19" fmla="*/ 152 h 247"/>
              <a:gd name="T20" fmla="*/ 215 w 372"/>
              <a:gd name="T21" fmla="*/ 136 h 247"/>
              <a:gd name="T22" fmla="*/ 167 w 372"/>
              <a:gd name="T23" fmla="*/ 134 h 247"/>
              <a:gd name="T24" fmla="*/ 167 w 372"/>
              <a:gd name="T25" fmla="*/ 156 h 247"/>
              <a:gd name="T26" fmla="*/ 217 w 372"/>
              <a:gd name="T27" fmla="*/ 171 h 247"/>
              <a:gd name="T28" fmla="*/ 251 w 372"/>
              <a:gd name="T29" fmla="*/ 188 h 247"/>
              <a:gd name="T30" fmla="*/ 266 w 372"/>
              <a:gd name="T31" fmla="*/ 223 h 247"/>
              <a:gd name="T32" fmla="*/ 265 w 372"/>
              <a:gd name="T33" fmla="*/ 234 h 247"/>
              <a:gd name="T34" fmla="*/ 259 w 372"/>
              <a:gd name="T35" fmla="*/ 246 h 247"/>
              <a:gd name="T36" fmla="*/ 222 w 372"/>
              <a:gd name="T37" fmla="*/ 230 h 247"/>
              <a:gd name="T38" fmla="*/ 217 w 372"/>
              <a:gd name="T39" fmla="*/ 217 h 247"/>
              <a:gd name="T40" fmla="*/ 133 w 372"/>
              <a:gd name="T41" fmla="*/ 185 h 247"/>
              <a:gd name="T42" fmla="*/ 191 w 372"/>
              <a:gd name="T43" fmla="*/ 39 h 247"/>
              <a:gd name="T44" fmla="*/ 83 w 372"/>
              <a:gd name="T45" fmla="*/ 83 h 247"/>
              <a:gd name="T46" fmla="*/ 39 w 372"/>
              <a:gd name="T47" fmla="*/ 191 h 247"/>
              <a:gd name="T48" fmla="*/ 44 w 372"/>
              <a:gd name="T49" fmla="*/ 231 h 247"/>
              <a:gd name="T50" fmla="*/ 9 w 372"/>
              <a:gd name="T51" fmla="*/ 247 h 247"/>
              <a:gd name="T52" fmla="*/ 0 w 372"/>
              <a:gd name="T53" fmla="*/ 191 h 247"/>
              <a:gd name="T54" fmla="*/ 56 w 372"/>
              <a:gd name="T55" fmla="*/ 56 h 247"/>
              <a:gd name="T56" fmla="*/ 191 w 372"/>
              <a:gd name="T57" fmla="*/ 0 h 247"/>
              <a:gd name="T58" fmla="*/ 326 w 372"/>
              <a:gd name="T59" fmla="*/ 56 h 247"/>
              <a:gd name="T60" fmla="*/ 372 w 372"/>
              <a:gd name="T61" fmla="*/ 132 h 247"/>
              <a:gd name="T62" fmla="*/ 339 w 372"/>
              <a:gd name="T63" fmla="*/ 152 h 247"/>
              <a:gd name="T64" fmla="*/ 299 w 372"/>
              <a:gd name="T65" fmla="*/ 83 h 247"/>
              <a:gd name="T66" fmla="*/ 191 w 372"/>
              <a:gd name="T67" fmla="*/ 39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2" h="247">
                <a:moveTo>
                  <a:pt x="133" y="185"/>
                </a:moveTo>
                <a:cubicBezTo>
                  <a:pt x="123" y="177"/>
                  <a:pt x="118" y="166"/>
                  <a:pt x="118" y="152"/>
                </a:cubicBezTo>
                <a:cubicBezTo>
                  <a:pt x="118" y="136"/>
                  <a:pt x="124" y="124"/>
                  <a:pt x="136" y="115"/>
                </a:cubicBezTo>
                <a:cubicBezTo>
                  <a:pt x="147" y="105"/>
                  <a:pt x="160" y="100"/>
                  <a:pt x="180" y="100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205" y="84"/>
                  <a:pt x="205" y="84"/>
                  <a:pt x="205" y="84"/>
                </a:cubicBezTo>
                <a:cubicBezTo>
                  <a:pt x="205" y="99"/>
                  <a:pt x="205" y="99"/>
                  <a:pt x="205" y="99"/>
                </a:cubicBezTo>
                <a:cubicBezTo>
                  <a:pt x="224" y="100"/>
                  <a:pt x="235" y="104"/>
                  <a:pt x="246" y="114"/>
                </a:cubicBezTo>
                <a:cubicBezTo>
                  <a:pt x="257" y="123"/>
                  <a:pt x="262" y="136"/>
                  <a:pt x="263" y="152"/>
                </a:cubicBezTo>
                <a:cubicBezTo>
                  <a:pt x="221" y="152"/>
                  <a:pt x="221" y="152"/>
                  <a:pt x="221" y="152"/>
                </a:cubicBezTo>
                <a:cubicBezTo>
                  <a:pt x="220" y="145"/>
                  <a:pt x="218" y="140"/>
                  <a:pt x="215" y="136"/>
                </a:cubicBezTo>
                <a:cubicBezTo>
                  <a:pt x="208" y="128"/>
                  <a:pt x="176" y="128"/>
                  <a:pt x="167" y="134"/>
                </a:cubicBezTo>
                <a:cubicBezTo>
                  <a:pt x="161" y="139"/>
                  <a:pt x="160" y="151"/>
                  <a:pt x="167" y="156"/>
                </a:cubicBezTo>
                <a:cubicBezTo>
                  <a:pt x="175" y="162"/>
                  <a:pt x="205" y="167"/>
                  <a:pt x="217" y="171"/>
                </a:cubicBezTo>
                <a:cubicBezTo>
                  <a:pt x="232" y="176"/>
                  <a:pt x="244" y="181"/>
                  <a:pt x="251" y="188"/>
                </a:cubicBezTo>
                <a:cubicBezTo>
                  <a:pt x="261" y="197"/>
                  <a:pt x="266" y="208"/>
                  <a:pt x="266" y="223"/>
                </a:cubicBezTo>
                <a:cubicBezTo>
                  <a:pt x="266" y="227"/>
                  <a:pt x="266" y="231"/>
                  <a:pt x="265" y="234"/>
                </a:cubicBezTo>
                <a:cubicBezTo>
                  <a:pt x="263" y="238"/>
                  <a:pt x="261" y="242"/>
                  <a:pt x="259" y="246"/>
                </a:cubicBezTo>
                <a:cubicBezTo>
                  <a:pt x="247" y="240"/>
                  <a:pt x="235" y="235"/>
                  <a:pt x="222" y="230"/>
                </a:cubicBezTo>
                <a:cubicBezTo>
                  <a:pt x="223" y="225"/>
                  <a:pt x="221" y="220"/>
                  <a:pt x="217" y="217"/>
                </a:cubicBezTo>
                <a:cubicBezTo>
                  <a:pt x="200" y="204"/>
                  <a:pt x="158" y="207"/>
                  <a:pt x="133" y="185"/>
                </a:cubicBezTo>
                <a:close/>
                <a:moveTo>
                  <a:pt x="191" y="39"/>
                </a:moveTo>
                <a:cubicBezTo>
                  <a:pt x="149" y="39"/>
                  <a:pt x="111" y="56"/>
                  <a:pt x="83" y="83"/>
                </a:cubicBezTo>
                <a:cubicBezTo>
                  <a:pt x="56" y="111"/>
                  <a:pt x="39" y="149"/>
                  <a:pt x="39" y="191"/>
                </a:cubicBezTo>
                <a:cubicBezTo>
                  <a:pt x="39" y="205"/>
                  <a:pt x="40" y="219"/>
                  <a:pt x="44" y="231"/>
                </a:cubicBezTo>
                <a:cubicBezTo>
                  <a:pt x="32" y="236"/>
                  <a:pt x="20" y="241"/>
                  <a:pt x="9" y="247"/>
                </a:cubicBezTo>
                <a:cubicBezTo>
                  <a:pt x="3" y="229"/>
                  <a:pt x="0" y="210"/>
                  <a:pt x="0" y="191"/>
                </a:cubicBezTo>
                <a:cubicBezTo>
                  <a:pt x="0" y="138"/>
                  <a:pt x="22" y="91"/>
                  <a:pt x="56" y="56"/>
                </a:cubicBezTo>
                <a:cubicBezTo>
                  <a:pt x="91" y="22"/>
                  <a:pt x="138" y="0"/>
                  <a:pt x="191" y="0"/>
                </a:cubicBezTo>
                <a:cubicBezTo>
                  <a:pt x="244" y="0"/>
                  <a:pt x="291" y="22"/>
                  <a:pt x="326" y="56"/>
                </a:cubicBezTo>
                <a:cubicBezTo>
                  <a:pt x="347" y="77"/>
                  <a:pt x="363" y="103"/>
                  <a:pt x="372" y="132"/>
                </a:cubicBezTo>
                <a:cubicBezTo>
                  <a:pt x="361" y="138"/>
                  <a:pt x="349" y="145"/>
                  <a:pt x="339" y="152"/>
                </a:cubicBezTo>
                <a:cubicBezTo>
                  <a:pt x="332" y="126"/>
                  <a:pt x="318" y="102"/>
                  <a:pt x="299" y="83"/>
                </a:cubicBezTo>
                <a:cubicBezTo>
                  <a:pt x="271" y="56"/>
                  <a:pt x="233" y="39"/>
                  <a:pt x="191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49" name="大橘原创PPT模板-请勿抄袭搬运！微信DAJU_PPT"/>
          <p:cNvSpPr/>
          <p:nvPr/>
        </p:nvSpPr>
        <p:spPr bwMode="auto">
          <a:xfrm>
            <a:off x="1727397" y="4487707"/>
            <a:ext cx="251576" cy="263409"/>
          </a:xfrm>
          <a:custGeom>
            <a:avLst/>
            <a:gdLst>
              <a:gd name="T0" fmla="*/ 41 w 388"/>
              <a:gd name="T1" fmla="*/ 59 h 406"/>
              <a:gd name="T2" fmla="*/ 185 w 388"/>
              <a:gd name="T3" fmla="*/ 0 h 406"/>
              <a:gd name="T4" fmla="*/ 329 w 388"/>
              <a:gd name="T5" fmla="*/ 59 h 406"/>
              <a:gd name="T6" fmla="*/ 388 w 388"/>
              <a:gd name="T7" fmla="*/ 203 h 406"/>
              <a:gd name="T8" fmla="*/ 329 w 388"/>
              <a:gd name="T9" fmla="*/ 347 h 406"/>
              <a:gd name="T10" fmla="*/ 185 w 388"/>
              <a:gd name="T11" fmla="*/ 406 h 406"/>
              <a:gd name="T12" fmla="*/ 111 w 388"/>
              <a:gd name="T13" fmla="*/ 393 h 406"/>
              <a:gd name="T14" fmla="*/ 116 w 388"/>
              <a:gd name="T15" fmla="*/ 342 h 406"/>
              <a:gd name="T16" fmla="*/ 36 w 388"/>
              <a:gd name="T17" fmla="*/ 149 h 406"/>
              <a:gd name="T18" fmla="*/ 0 w 388"/>
              <a:gd name="T19" fmla="*/ 119 h 406"/>
              <a:gd name="T20" fmla="*/ 41 w 388"/>
              <a:gd name="T21" fmla="*/ 59 h 406"/>
              <a:gd name="T22" fmla="*/ 123 w 388"/>
              <a:gd name="T23" fmla="*/ 197 h 406"/>
              <a:gd name="T24" fmla="*/ 107 w 388"/>
              <a:gd name="T25" fmla="*/ 161 h 406"/>
              <a:gd name="T26" fmla="*/ 126 w 388"/>
              <a:gd name="T27" fmla="*/ 121 h 406"/>
              <a:gd name="T28" fmla="*/ 173 w 388"/>
              <a:gd name="T29" fmla="*/ 105 h 406"/>
              <a:gd name="T30" fmla="*/ 173 w 388"/>
              <a:gd name="T31" fmla="*/ 88 h 406"/>
              <a:gd name="T32" fmla="*/ 200 w 388"/>
              <a:gd name="T33" fmla="*/ 88 h 406"/>
              <a:gd name="T34" fmla="*/ 200 w 388"/>
              <a:gd name="T35" fmla="*/ 104 h 406"/>
              <a:gd name="T36" fmla="*/ 244 w 388"/>
              <a:gd name="T37" fmla="*/ 120 h 406"/>
              <a:gd name="T38" fmla="*/ 262 w 388"/>
              <a:gd name="T39" fmla="*/ 161 h 406"/>
              <a:gd name="T40" fmla="*/ 217 w 388"/>
              <a:gd name="T41" fmla="*/ 161 h 406"/>
              <a:gd name="T42" fmla="*/ 211 w 388"/>
              <a:gd name="T43" fmla="*/ 144 h 406"/>
              <a:gd name="T44" fmla="*/ 160 w 388"/>
              <a:gd name="T45" fmla="*/ 142 h 406"/>
              <a:gd name="T46" fmla="*/ 159 w 388"/>
              <a:gd name="T47" fmla="*/ 165 h 406"/>
              <a:gd name="T48" fmla="*/ 213 w 388"/>
              <a:gd name="T49" fmla="*/ 181 h 406"/>
              <a:gd name="T50" fmla="*/ 250 w 388"/>
              <a:gd name="T51" fmla="*/ 200 h 406"/>
              <a:gd name="T52" fmla="*/ 265 w 388"/>
              <a:gd name="T53" fmla="*/ 237 h 406"/>
              <a:gd name="T54" fmla="*/ 248 w 388"/>
              <a:gd name="T55" fmla="*/ 279 h 406"/>
              <a:gd name="T56" fmla="*/ 198 w 388"/>
              <a:gd name="T57" fmla="*/ 296 h 406"/>
              <a:gd name="T58" fmla="*/ 198 w 388"/>
              <a:gd name="T59" fmla="*/ 318 h 406"/>
              <a:gd name="T60" fmla="*/ 172 w 388"/>
              <a:gd name="T61" fmla="*/ 318 h 406"/>
              <a:gd name="T62" fmla="*/ 172 w 388"/>
              <a:gd name="T63" fmla="*/ 296 h 406"/>
              <a:gd name="T64" fmla="*/ 123 w 388"/>
              <a:gd name="T65" fmla="*/ 279 h 406"/>
              <a:gd name="T66" fmla="*/ 105 w 388"/>
              <a:gd name="T67" fmla="*/ 233 h 406"/>
              <a:gd name="T68" fmla="*/ 152 w 388"/>
              <a:gd name="T69" fmla="*/ 233 h 406"/>
              <a:gd name="T70" fmla="*/ 158 w 388"/>
              <a:gd name="T71" fmla="*/ 254 h 406"/>
              <a:gd name="T72" fmla="*/ 212 w 388"/>
              <a:gd name="T73" fmla="*/ 256 h 406"/>
              <a:gd name="T74" fmla="*/ 213 w 388"/>
              <a:gd name="T75" fmla="*/ 231 h 406"/>
              <a:gd name="T76" fmla="*/ 123 w 388"/>
              <a:gd name="T77" fmla="*/ 19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8" h="406">
                <a:moveTo>
                  <a:pt x="41" y="59"/>
                </a:moveTo>
                <a:cubicBezTo>
                  <a:pt x="78" y="22"/>
                  <a:pt x="129" y="0"/>
                  <a:pt x="185" y="0"/>
                </a:cubicBezTo>
                <a:cubicBezTo>
                  <a:pt x="241" y="0"/>
                  <a:pt x="292" y="22"/>
                  <a:pt x="329" y="59"/>
                </a:cubicBezTo>
                <a:cubicBezTo>
                  <a:pt x="366" y="96"/>
                  <a:pt x="388" y="147"/>
                  <a:pt x="388" y="203"/>
                </a:cubicBezTo>
                <a:cubicBezTo>
                  <a:pt x="388" y="259"/>
                  <a:pt x="366" y="310"/>
                  <a:pt x="329" y="347"/>
                </a:cubicBezTo>
                <a:cubicBezTo>
                  <a:pt x="292" y="384"/>
                  <a:pt x="241" y="406"/>
                  <a:pt x="185" y="406"/>
                </a:cubicBezTo>
                <a:cubicBezTo>
                  <a:pt x="159" y="406"/>
                  <a:pt x="134" y="401"/>
                  <a:pt x="111" y="393"/>
                </a:cubicBezTo>
                <a:cubicBezTo>
                  <a:pt x="114" y="376"/>
                  <a:pt x="116" y="359"/>
                  <a:pt x="116" y="342"/>
                </a:cubicBezTo>
                <a:cubicBezTo>
                  <a:pt x="116" y="270"/>
                  <a:pt x="87" y="200"/>
                  <a:pt x="36" y="149"/>
                </a:cubicBezTo>
                <a:cubicBezTo>
                  <a:pt x="25" y="138"/>
                  <a:pt x="13" y="128"/>
                  <a:pt x="0" y="119"/>
                </a:cubicBezTo>
                <a:cubicBezTo>
                  <a:pt x="10" y="96"/>
                  <a:pt x="24" y="76"/>
                  <a:pt x="41" y="59"/>
                </a:cubicBezTo>
                <a:close/>
                <a:moveTo>
                  <a:pt x="123" y="197"/>
                </a:moveTo>
                <a:cubicBezTo>
                  <a:pt x="112" y="188"/>
                  <a:pt x="107" y="176"/>
                  <a:pt x="107" y="161"/>
                </a:cubicBezTo>
                <a:cubicBezTo>
                  <a:pt x="107" y="144"/>
                  <a:pt x="113" y="131"/>
                  <a:pt x="126" y="121"/>
                </a:cubicBezTo>
                <a:cubicBezTo>
                  <a:pt x="138" y="111"/>
                  <a:pt x="152" y="105"/>
                  <a:pt x="173" y="105"/>
                </a:cubicBezTo>
                <a:cubicBezTo>
                  <a:pt x="173" y="88"/>
                  <a:pt x="173" y="88"/>
                  <a:pt x="173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04"/>
                  <a:pt x="200" y="104"/>
                  <a:pt x="200" y="104"/>
                </a:cubicBezTo>
                <a:cubicBezTo>
                  <a:pt x="220" y="105"/>
                  <a:pt x="233" y="110"/>
                  <a:pt x="244" y="120"/>
                </a:cubicBezTo>
                <a:cubicBezTo>
                  <a:pt x="255" y="130"/>
                  <a:pt x="261" y="143"/>
                  <a:pt x="262" y="161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16" y="154"/>
                  <a:pt x="214" y="148"/>
                  <a:pt x="211" y="144"/>
                </a:cubicBezTo>
                <a:cubicBezTo>
                  <a:pt x="203" y="135"/>
                  <a:pt x="168" y="135"/>
                  <a:pt x="160" y="142"/>
                </a:cubicBezTo>
                <a:cubicBezTo>
                  <a:pt x="152" y="147"/>
                  <a:pt x="152" y="160"/>
                  <a:pt x="159" y="165"/>
                </a:cubicBezTo>
                <a:cubicBezTo>
                  <a:pt x="168" y="172"/>
                  <a:pt x="200" y="177"/>
                  <a:pt x="213" y="181"/>
                </a:cubicBezTo>
                <a:cubicBezTo>
                  <a:pt x="229" y="186"/>
                  <a:pt x="242" y="193"/>
                  <a:pt x="250" y="200"/>
                </a:cubicBezTo>
                <a:cubicBezTo>
                  <a:pt x="260" y="209"/>
                  <a:pt x="265" y="221"/>
                  <a:pt x="265" y="237"/>
                </a:cubicBezTo>
                <a:cubicBezTo>
                  <a:pt x="265" y="256"/>
                  <a:pt x="260" y="270"/>
                  <a:pt x="248" y="279"/>
                </a:cubicBezTo>
                <a:cubicBezTo>
                  <a:pt x="236" y="289"/>
                  <a:pt x="222" y="295"/>
                  <a:pt x="198" y="296"/>
                </a:cubicBezTo>
                <a:cubicBezTo>
                  <a:pt x="198" y="318"/>
                  <a:pt x="198" y="318"/>
                  <a:pt x="198" y="318"/>
                </a:cubicBezTo>
                <a:cubicBezTo>
                  <a:pt x="172" y="318"/>
                  <a:pt x="172" y="318"/>
                  <a:pt x="172" y="31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50" y="295"/>
                  <a:pt x="136" y="290"/>
                  <a:pt x="123" y="279"/>
                </a:cubicBezTo>
                <a:cubicBezTo>
                  <a:pt x="111" y="268"/>
                  <a:pt x="105" y="252"/>
                  <a:pt x="105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3" y="243"/>
                  <a:pt x="155" y="250"/>
                  <a:pt x="158" y="254"/>
                </a:cubicBezTo>
                <a:cubicBezTo>
                  <a:pt x="167" y="265"/>
                  <a:pt x="203" y="263"/>
                  <a:pt x="212" y="256"/>
                </a:cubicBezTo>
                <a:cubicBezTo>
                  <a:pt x="220" y="251"/>
                  <a:pt x="221" y="237"/>
                  <a:pt x="213" y="231"/>
                </a:cubicBezTo>
                <a:cubicBezTo>
                  <a:pt x="195" y="216"/>
                  <a:pt x="150" y="220"/>
                  <a:pt x="123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0" name="大橘原创PPT模板-请勿抄袭搬运！微信DAJU_PPT"/>
          <p:cNvSpPr/>
          <p:nvPr/>
        </p:nvSpPr>
        <p:spPr bwMode="auto">
          <a:xfrm>
            <a:off x="1472529" y="4557948"/>
            <a:ext cx="304799" cy="304566"/>
          </a:xfrm>
          <a:custGeom>
            <a:avLst/>
            <a:gdLst>
              <a:gd name="T0" fmla="*/ 235 w 470"/>
              <a:gd name="T1" fmla="*/ 57 h 470"/>
              <a:gd name="T2" fmla="*/ 109 w 470"/>
              <a:gd name="T3" fmla="*/ 109 h 470"/>
              <a:gd name="T4" fmla="*/ 57 w 470"/>
              <a:gd name="T5" fmla="*/ 235 h 470"/>
              <a:gd name="T6" fmla="*/ 109 w 470"/>
              <a:gd name="T7" fmla="*/ 361 h 470"/>
              <a:gd name="T8" fmla="*/ 235 w 470"/>
              <a:gd name="T9" fmla="*/ 413 h 470"/>
              <a:gd name="T10" fmla="*/ 361 w 470"/>
              <a:gd name="T11" fmla="*/ 361 h 470"/>
              <a:gd name="T12" fmla="*/ 413 w 470"/>
              <a:gd name="T13" fmla="*/ 235 h 470"/>
              <a:gd name="T14" fmla="*/ 361 w 470"/>
              <a:gd name="T15" fmla="*/ 109 h 470"/>
              <a:gd name="T16" fmla="*/ 235 w 470"/>
              <a:gd name="T17" fmla="*/ 57 h 470"/>
              <a:gd name="T18" fmla="*/ 170 w 470"/>
              <a:gd name="T19" fmla="*/ 228 h 470"/>
              <a:gd name="T20" fmla="*/ 154 w 470"/>
              <a:gd name="T21" fmla="*/ 191 h 470"/>
              <a:gd name="T22" fmla="*/ 173 w 470"/>
              <a:gd name="T23" fmla="*/ 149 h 470"/>
              <a:gd name="T24" fmla="*/ 222 w 470"/>
              <a:gd name="T25" fmla="*/ 132 h 470"/>
              <a:gd name="T26" fmla="*/ 222 w 470"/>
              <a:gd name="T27" fmla="*/ 114 h 470"/>
              <a:gd name="T28" fmla="*/ 251 w 470"/>
              <a:gd name="T29" fmla="*/ 114 h 470"/>
              <a:gd name="T30" fmla="*/ 251 w 470"/>
              <a:gd name="T31" fmla="*/ 132 h 470"/>
              <a:gd name="T32" fmla="*/ 296 w 470"/>
              <a:gd name="T33" fmla="*/ 148 h 470"/>
              <a:gd name="T34" fmla="*/ 314 w 470"/>
              <a:gd name="T35" fmla="*/ 190 h 470"/>
              <a:gd name="T36" fmla="*/ 267 w 470"/>
              <a:gd name="T37" fmla="*/ 190 h 470"/>
              <a:gd name="T38" fmla="*/ 262 w 470"/>
              <a:gd name="T39" fmla="*/ 173 h 470"/>
              <a:gd name="T40" fmla="*/ 208 w 470"/>
              <a:gd name="T41" fmla="*/ 171 h 470"/>
              <a:gd name="T42" fmla="*/ 208 w 470"/>
              <a:gd name="T43" fmla="*/ 196 h 470"/>
              <a:gd name="T44" fmla="*/ 264 w 470"/>
              <a:gd name="T45" fmla="*/ 212 h 470"/>
              <a:gd name="T46" fmla="*/ 302 w 470"/>
              <a:gd name="T47" fmla="*/ 231 h 470"/>
              <a:gd name="T48" fmla="*/ 318 w 470"/>
              <a:gd name="T49" fmla="*/ 271 h 470"/>
              <a:gd name="T50" fmla="*/ 300 w 470"/>
              <a:gd name="T51" fmla="*/ 314 h 470"/>
              <a:gd name="T52" fmla="*/ 248 w 470"/>
              <a:gd name="T53" fmla="*/ 333 h 470"/>
              <a:gd name="T54" fmla="*/ 248 w 470"/>
              <a:gd name="T55" fmla="*/ 355 h 470"/>
              <a:gd name="T56" fmla="*/ 219 w 470"/>
              <a:gd name="T57" fmla="*/ 355 h 470"/>
              <a:gd name="T58" fmla="*/ 219 w 470"/>
              <a:gd name="T59" fmla="*/ 333 h 470"/>
              <a:gd name="T60" fmla="*/ 171 w 470"/>
              <a:gd name="T61" fmla="*/ 313 h 470"/>
              <a:gd name="T62" fmla="*/ 151 w 470"/>
              <a:gd name="T63" fmla="*/ 266 h 470"/>
              <a:gd name="T64" fmla="*/ 201 w 470"/>
              <a:gd name="T65" fmla="*/ 266 h 470"/>
              <a:gd name="T66" fmla="*/ 207 w 470"/>
              <a:gd name="T67" fmla="*/ 288 h 470"/>
              <a:gd name="T68" fmla="*/ 263 w 470"/>
              <a:gd name="T69" fmla="*/ 290 h 470"/>
              <a:gd name="T70" fmla="*/ 264 w 470"/>
              <a:gd name="T71" fmla="*/ 264 h 470"/>
              <a:gd name="T72" fmla="*/ 170 w 470"/>
              <a:gd name="T73" fmla="*/ 228 h 470"/>
              <a:gd name="T74" fmla="*/ 69 w 470"/>
              <a:gd name="T75" fmla="*/ 69 h 470"/>
              <a:gd name="T76" fmla="*/ 235 w 470"/>
              <a:gd name="T77" fmla="*/ 0 h 470"/>
              <a:gd name="T78" fmla="*/ 401 w 470"/>
              <a:gd name="T79" fmla="*/ 69 h 470"/>
              <a:gd name="T80" fmla="*/ 470 w 470"/>
              <a:gd name="T81" fmla="*/ 235 h 470"/>
              <a:gd name="T82" fmla="*/ 401 w 470"/>
              <a:gd name="T83" fmla="*/ 401 h 470"/>
              <a:gd name="T84" fmla="*/ 235 w 470"/>
              <a:gd name="T85" fmla="*/ 470 h 470"/>
              <a:gd name="T86" fmla="*/ 69 w 470"/>
              <a:gd name="T87" fmla="*/ 401 h 470"/>
              <a:gd name="T88" fmla="*/ 0 w 470"/>
              <a:gd name="T89" fmla="*/ 235 h 470"/>
              <a:gd name="T90" fmla="*/ 69 w 470"/>
              <a:gd name="T91" fmla="*/ 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70" h="470">
                <a:moveTo>
                  <a:pt x="235" y="57"/>
                </a:moveTo>
                <a:cubicBezTo>
                  <a:pt x="186" y="57"/>
                  <a:pt x="141" y="77"/>
                  <a:pt x="109" y="109"/>
                </a:cubicBezTo>
                <a:cubicBezTo>
                  <a:pt x="77" y="141"/>
                  <a:pt x="57" y="186"/>
                  <a:pt x="57" y="235"/>
                </a:cubicBezTo>
                <a:cubicBezTo>
                  <a:pt x="57" y="284"/>
                  <a:pt x="77" y="328"/>
                  <a:pt x="109" y="361"/>
                </a:cubicBezTo>
                <a:cubicBezTo>
                  <a:pt x="141" y="393"/>
                  <a:pt x="186" y="413"/>
                  <a:pt x="235" y="413"/>
                </a:cubicBezTo>
                <a:cubicBezTo>
                  <a:pt x="284" y="413"/>
                  <a:pt x="328" y="393"/>
                  <a:pt x="361" y="361"/>
                </a:cubicBezTo>
                <a:cubicBezTo>
                  <a:pt x="393" y="328"/>
                  <a:pt x="413" y="284"/>
                  <a:pt x="413" y="235"/>
                </a:cubicBezTo>
                <a:cubicBezTo>
                  <a:pt x="413" y="186"/>
                  <a:pt x="393" y="141"/>
                  <a:pt x="361" y="109"/>
                </a:cubicBezTo>
                <a:cubicBezTo>
                  <a:pt x="328" y="77"/>
                  <a:pt x="284" y="57"/>
                  <a:pt x="235" y="57"/>
                </a:cubicBezTo>
                <a:close/>
                <a:moveTo>
                  <a:pt x="170" y="228"/>
                </a:moveTo>
                <a:cubicBezTo>
                  <a:pt x="159" y="219"/>
                  <a:pt x="154" y="207"/>
                  <a:pt x="154" y="191"/>
                </a:cubicBezTo>
                <a:cubicBezTo>
                  <a:pt x="154" y="174"/>
                  <a:pt x="160" y="160"/>
                  <a:pt x="173" y="149"/>
                </a:cubicBezTo>
                <a:cubicBezTo>
                  <a:pt x="186" y="139"/>
                  <a:pt x="200" y="133"/>
                  <a:pt x="222" y="132"/>
                </a:cubicBezTo>
                <a:cubicBezTo>
                  <a:pt x="222" y="114"/>
                  <a:pt x="222" y="114"/>
                  <a:pt x="222" y="114"/>
                </a:cubicBezTo>
                <a:cubicBezTo>
                  <a:pt x="251" y="114"/>
                  <a:pt x="251" y="114"/>
                  <a:pt x="251" y="114"/>
                </a:cubicBezTo>
                <a:cubicBezTo>
                  <a:pt x="251" y="132"/>
                  <a:pt x="251" y="132"/>
                  <a:pt x="251" y="132"/>
                </a:cubicBezTo>
                <a:cubicBezTo>
                  <a:pt x="272" y="133"/>
                  <a:pt x="284" y="138"/>
                  <a:pt x="296" y="148"/>
                </a:cubicBezTo>
                <a:cubicBezTo>
                  <a:pt x="308" y="158"/>
                  <a:pt x="313" y="172"/>
                  <a:pt x="314" y="190"/>
                </a:cubicBezTo>
                <a:cubicBezTo>
                  <a:pt x="267" y="190"/>
                  <a:pt x="267" y="190"/>
                  <a:pt x="267" y="190"/>
                </a:cubicBezTo>
                <a:cubicBezTo>
                  <a:pt x="266" y="182"/>
                  <a:pt x="265" y="177"/>
                  <a:pt x="262" y="173"/>
                </a:cubicBezTo>
                <a:cubicBezTo>
                  <a:pt x="254" y="164"/>
                  <a:pt x="218" y="164"/>
                  <a:pt x="208" y="171"/>
                </a:cubicBezTo>
                <a:cubicBezTo>
                  <a:pt x="201" y="177"/>
                  <a:pt x="200" y="190"/>
                  <a:pt x="208" y="196"/>
                </a:cubicBezTo>
                <a:cubicBezTo>
                  <a:pt x="217" y="203"/>
                  <a:pt x="250" y="208"/>
                  <a:pt x="264" y="212"/>
                </a:cubicBezTo>
                <a:cubicBezTo>
                  <a:pt x="281" y="218"/>
                  <a:pt x="294" y="224"/>
                  <a:pt x="302" y="231"/>
                </a:cubicBezTo>
                <a:cubicBezTo>
                  <a:pt x="313" y="241"/>
                  <a:pt x="318" y="254"/>
                  <a:pt x="318" y="271"/>
                </a:cubicBezTo>
                <a:cubicBezTo>
                  <a:pt x="319" y="290"/>
                  <a:pt x="312" y="304"/>
                  <a:pt x="300" y="314"/>
                </a:cubicBezTo>
                <a:cubicBezTo>
                  <a:pt x="288" y="325"/>
                  <a:pt x="272" y="332"/>
                  <a:pt x="248" y="333"/>
                </a:cubicBezTo>
                <a:cubicBezTo>
                  <a:pt x="248" y="355"/>
                  <a:pt x="248" y="355"/>
                  <a:pt x="248" y="355"/>
                </a:cubicBezTo>
                <a:cubicBezTo>
                  <a:pt x="219" y="355"/>
                  <a:pt x="219" y="355"/>
                  <a:pt x="219" y="355"/>
                </a:cubicBezTo>
                <a:cubicBezTo>
                  <a:pt x="219" y="333"/>
                  <a:pt x="219" y="333"/>
                  <a:pt x="219" y="333"/>
                </a:cubicBezTo>
                <a:cubicBezTo>
                  <a:pt x="196" y="333"/>
                  <a:pt x="183" y="325"/>
                  <a:pt x="171" y="313"/>
                </a:cubicBezTo>
                <a:cubicBezTo>
                  <a:pt x="158" y="302"/>
                  <a:pt x="151" y="286"/>
                  <a:pt x="151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2" y="276"/>
                  <a:pt x="204" y="283"/>
                  <a:pt x="207" y="288"/>
                </a:cubicBezTo>
                <a:cubicBezTo>
                  <a:pt x="216" y="299"/>
                  <a:pt x="254" y="297"/>
                  <a:pt x="263" y="290"/>
                </a:cubicBezTo>
                <a:cubicBezTo>
                  <a:pt x="272" y="284"/>
                  <a:pt x="272" y="271"/>
                  <a:pt x="264" y="264"/>
                </a:cubicBezTo>
                <a:cubicBezTo>
                  <a:pt x="245" y="249"/>
                  <a:pt x="198" y="252"/>
                  <a:pt x="170" y="228"/>
                </a:cubicBezTo>
                <a:close/>
                <a:moveTo>
                  <a:pt x="69" y="69"/>
                </a:moveTo>
                <a:cubicBezTo>
                  <a:pt x="111" y="26"/>
                  <a:pt x="170" y="0"/>
                  <a:pt x="235" y="0"/>
                </a:cubicBezTo>
                <a:cubicBezTo>
                  <a:pt x="300" y="0"/>
                  <a:pt x="359" y="26"/>
                  <a:pt x="401" y="69"/>
                </a:cubicBezTo>
                <a:cubicBezTo>
                  <a:pt x="444" y="111"/>
                  <a:pt x="470" y="170"/>
                  <a:pt x="470" y="235"/>
                </a:cubicBezTo>
                <a:cubicBezTo>
                  <a:pt x="470" y="300"/>
                  <a:pt x="444" y="359"/>
                  <a:pt x="401" y="401"/>
                </a:cubicBezTo>
                <a:cubicBezTo>
                  <a:pt x="359" y="444"/>
                  <a:pt x="300" y="470"/>
                  <a:pt x="235" y="470"/>
                </a:cubicBezTo>
                <a:cubicBezTo>
                  <a:pt x="170" y="470"/>
                  <a:pt x="111" y="444"/>
                  <a:pt x="69" y="401"/>
                </a:cubicBezTo>
                <a:cubicBezTo>
                  <a:pt x="26" y="359"/>
                  <a:pt x="0" y="300"/>
                  <a:pt x="0" y="235"/>
                </a:cubicBezTo>
                <a:cubicBezTo>
                  <a:pt x="0" y="170"/>
                  <a:pt x="26" y="111"/>
                  <a:pt x="69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1" name="大橘原创PPT模板-请勿抄袭搬运！微信DAJU_PPT"/>
          <p:cNvSpPr/>
          <p:nvPr/>
        </p:nvSpPr>
        <p:spPr bwMode="auto">
          <a:xfrm>
            <a:off x="1522585" y="2108888"/>
            <a:ext cx="428365" cy="330750"/>
          </a:xfrm>
          <a:custGeom>
            <a:avLst/>
            <a:gdLst>
              <a:gd name="T0" fmla="*/ 179 w 193"/>
              <a:gd name="T1" fmla="*/ 54 h 149"/>
              <a:gd name="T2" fmla="*/ 193 w 193"/>
              <a:gd name="T3" fmla="*/ 0 h 149"/>
              <a:gd name="T4" fmla="*/ 138 w 193"/>
              <a:gd name="T5" fmla="*/ 13 h 149"/>
              <a:gd name="T6" fmla="*/ 152 w 193"/>
              <a:gd name="T7" fmla="*/ 27 h 149"/>
              <a:gd name="T8" fmla="*/ 99 w 193"/>
              <a:gd name="T9" fmla="*/ 79 h 149"/>
              <a:gd name="T10" fmla="*/ 77 w 193"/>
              <a:gd name="T11" fmla="*/ 57 h 149"/>
              <a:gd name="T12" fmla="*/ 0 w 193"/>
              <a:gd name="T13" fmla="*/ 134 h 149"/>
              <a:gd name="T14" fmla="*/ 15 w 193"/>
              <a:gd name="T15" fmla="*/ 149 h 149"/>
              <a:gd name="T16" fmla="*/ 15 w 193"/>
              <a:gd name="T17" fmla="*/ 149 h 149"/>
              <a:gd name="T18" fmla="*/ 77 w 193"/>
              <a:gd name="T19" fmla="*/ 87 h 149"/>
              <a:gd name="T20" fmla="*/ 99 w 193"/>
              <a:gd name="T21" fmla="*/ 108 h 149"/>
              <a:gd name="T22" fmla="*/ 167 w 193"/>
              <a:gd name="T23" fmla="*/ 41 h 149"/>
              <a:gd name="T24" fmla="*/ 179 w 193"/>
              <a:gd name="T25" fmla="*/ 5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" h="149">
                <a:moveTo>
                  <a:pt x="179" y="54"/>
                </a:moveTo>
                <a:lnTo>
                  <a:pt x="193" y="0"/>
                </a:lnTo>
                <a:lnTo>
                  <a:pt x="138" y="13"/>
                </a:lnTo>
                <a:lnTo>
                  <a:pt x="152" y="27"/>
                </a:lnTo>
                <a:lnTo>
                  <a:pt x="99" y="79"/>
                </a:lnTo>
                <a:lnTo>
                  <a:pt x="77" y="57"/>
                </a:lnTo>
                <a:lnTo>
                  <a:pt x="0" y="134"/>
                </a:lnTo>
                <a:lnTo>
                  <a:pt x="15" y="149"/>
                </a:lnTo>
                <a:lnTo>
                  <a:pt x="15" y="149"/>
                </a:lnTo>
                <a:lnTo>
                  <a:pt x="77" y="87"/>
                </a:lnTo>
                <a:lnTo>
                  <a:pt x="99" y="108"/>
                </a:lnTo>
                <a:lnTo>
                  <a:pt x="167" y="41"/>
                </a:lnTo>
                <a:lnTo>
                  <a:pt x="179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2" name="大橘原创PPT模板-请勿抄袭搬运！微信DAJU_PPT"/>
          <p:cNvSpPr/>
          <p:nvPr/>
        </p:nvSpPr>
        <p:spPr bwMode="auto">
          <a:xfrm>
            <a:off x="1560318" y="2464056"/>
            <a:ext cx="62146" cy="11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3" name="大橘原创PPT模板-请勿抄袭搬运！微信DAJU_PPT"/>
          <p:cNvSpPr/>
          <p:nvPr/>
        </p:nvSpPr>
        <p:spPr bwMode="auto">
          <a:xfrm>
            <a:off x="1662415" y="2408559"/>
            <a:ext cx="62146" cy="168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4" name="大橘原创PPT模板-请勿抄袭搬运！微信DAJU_PPT"/>
          <p:cNvSpPr/>
          <p:nvPr/>
        </p:nvSpPr>
        <p:spPr bwMode="auto">
          <a:xfrm>
            <a:off x="1766731" y="2353063"/>
            <a:ext cx="62146" cy="224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5" name="大橘原创PPT模板-请勿抄袭搬运！微信DAJU_PPT"/>
          <p:cNvSpPr/>
          <p:nvPr/>
        </p:nvSpPr>
        <p:spPr bwMode="auto">
          <a:xfrm>
            <a:off x="1868828" y="2297570"/>
            <a:ext cx="62146" cy="279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汉仪旗黑-60S" charset="-122"/>
            </a:endParaRPr>
          </a:p>
        </p:txBody>
      </p:sp>
      <p:sp>
        <p:nvSpPr>
          <p:cNvPr id="56" name="大橘原创PPT模板-请勿抄袭搬运！微信DAJU_PPT"/>
          <p:cNvSpPr txBox="1"/>
          <p:nvPr/>
        </p:nvSpPr>
        <p:spPr>
          <a:xfrm>
            <a:off x="2453595" y="4208751"/>
            <a:ext cx="13394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Scenario 2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大橘原创PPT模板-请勿抄袭搬运！微信DAJU_PPT"/>
          <p:cNvSpPr txBox="1"/>
          <p:nvPr/>
        </p:nvSpPr>
        <p:spPr>
          <a:xfrm>
            <a:off x="2658829" y="4568049"/>
            <a:ext cx="7460060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I</a:t>
            </a:r>
            <a:r>
              <a:rPr lang="en-US" altLang="zh-CN" sz="1600" b="0" i="0" dirty="0">
                <a:effectLst/>
              </a:rPr>
              <a:t>n the financial markets, a person can own shares in multiple companies.</a:t>
            </a:r>
            <a:endParaRPr lang="zh-CN" altLang="en-US" sz="1600" dirty="0"/>
          </a:p>
        </p:txBody>
      </p:sp>
      <p:sp>
        <p:nvSpPr>
          <p:cNvPr id="62" name="大橘原创PPT模板-请勿抄袭搬运！微信DAJU_PPT"/>
          <p:cNvSpPr txBox="1"/>
          <p:nvPr/>
        </p:nvSpPr>
        <p:spPr>
          <a:xfrm flipH="1">
            <a:off x="2464845" y="1966486"/>
            <a:ext cx="13394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Scenario 1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3" name="大橘原创PPT模板-请勿抄袭搬运！微信DAJU_PPT"/>
          <p:cNvSpPr txBox="1"/>
          <p:nvPr/>
        </p:nvSpPr>
        <p:spPr>
          <a:xfrm flipH="1">
            <a:off x="2658518" y="2353554"/>
            <a:ext cx="7836148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In financial markets, there exist relationships of control and being controlled between companies,  supervisory relationship, shareholding and being held shares relationships.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lvl="0" algn="ctr"/>
            <a:endParaRPr lang="zh-CN" altLang="en-US" sz="2400" b="1"/>
          </a:p>
        </p:txBody>
      </p:sp>
      <p:sp>
        <p:nvSpPr>
          <p:cNvPr id="5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76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b="1" spc="300" dirty="0">
                <a:solidFill>
                  <a:schemeClr val="bg1"/>
                </a:solidFill>
                <a:latin typeface="+mn-ea"/>
              </a:rPr>
              <a:t>Intro</a:t>
            </a:r>
            <a:endParaRPr lang="zh-CN" altLang="en-US" sz="12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xfrm>
            <a:off x="609600" y="210050"/>
            <a:ext cx="4159827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CQs</a:t>
            </a:r>
            <a:endParaRPr lang="zh-CN" altLang="en-US" dirty="0"/>
          </a:p>
        </p:txBody>
      </p:sp>
      <p:sp>
        <p:nvSpPr>
          <p:cNvPr id="45" name="大橘原创PPT模板-请勿抄袭搬运！微信DAJU_PPT"/>
          <p:cNvSpPr/>
          <p:nvPr/>
        </p:nvSpPr>
        <p:spPr bwMode="auto">
          <a:xfrm>
            <a:off x="4195090" y="2390992"/>
            <a:ext cx="329732" cy="45019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汉仪旗黑-60S" charset="-122"/>
            </a:endParaRPr>
          </a:p>
        </p:txBody>
      </p:sp>
      <p:sp>
        <p:nvSpPr>
          <p:cNvPr id="62" name="大橘原创PPT模板-请勿抄袭搬运！微信DAJU_PPT"/>
          <p:cNvSpPr txBox="1"/>
          <p:nvPr/>
        </p:nvSpPr>
        <p:spPr>
          <a:xfrm flipH="1">
            <a:off x="1248693" y="1750513"/>
            <a:ext cx="6124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CQ 1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3" name="大橘原创PPT模板-请勿抄袭搬运！微信DAJU_PPT"/>
          <p:cNvSpPr txBox="1"/>
          <p:nvPr/>
        </p:nvSpPr>
        <p:spPr>
          <a:xfrm flipH="1">
            <a:off x="1248691" y="2135041"/>
            <a:ext cx="783614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What is the relationship between the company A and company B?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lvl="0" algn="ctr"/>
            <a:endParaRPr lang="zh-CN" altLang="en-US" sz="2400" b="1"/>
          </a:p>
        </p:txBody>
      </p:sp>
      <p:sp>
        <p:nvSpPr>
          <p:cNvPr id="5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766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b="1" spc="300" dirty="0">
                <a:solidFill>
                  <a:schemeClr val="bg1"/>
                </a:solidFill>
                <a:latin typeface="+mn-ea"/>
              </a:rPr>
              <a:t>Intro</a:t>
            </a:r>
            <a:endParaRPr lang="zh-CN" altLang="en-US" sz="12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191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Data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大橘原创PPT模板-请勿抄袭搬运！微信DAJU_PPT"/>
          <p:cNvSpPr txBox="1"/>
          <p:nvPr/>
        </p:nvSpPr>
        <p:spPr>
          <a:xfrm flipH="1">
            <a:off x="1244358" y="2843080"/>
            <a:ext cx="6124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CQ 2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5" name="大橘原创PPT模板-请勿抄袭搬运！微信DAJU_PPT"/>
          <p:cNvSpPr txBox="1"/>
          <p:nvPr/>
        </p:nvSpPr>
        <p:spPr>
          <a:xfrm flipH="1">
            <a:off x="1244356" y="3227608"/>
            <a:ext cx="783614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List a company’s all the shareholders.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8" name="大橘原创PPT模板-请勿抄袭搬运！微信DAJU_PPT"/>
          <p:cNvSpPr txBox="1"/>
          <p:nvPr/>
        </p:nvSpPr>
        <p:spPr>
          <a:xfrm flipH="1">
            <a:off x="1244358" y="3939887"/>
            <a:ext cx="6124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CQ 3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9" name="大橘原创PPT模板-请勿抄袭搬运！微信DAJU_PPT"/>
          <p:cNvSpPr txBox="1"/>
          <p:nvPr/>
        </p:nvSpPr>
        <p:spPr>
          <a:xfrm flipH="1">
            <a:off x="1244356" y="4324415"/>
            <a:ext cx="783614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List a person’s all the controlling companies.</a:t>
            </a:r>
            <a:endParaRPr lang="zh-CN" altLang="en-US" sz="16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endParaRPr lang="zh-CN" altLang="en-US" dirty="0"/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77191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12" name="矩形: 圆角 11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大橘原创PPT模板-请勿抄袭搬运！微信DAJU_PPT-1"/>
          <p:cNvSpPr txBox="1"/>
          <p:nvPr/>
        </p:nvSpPr>
        <p:spPr>
          <a:xfrm>
            <a:off x="940330" y="2000881"/>
            <a:ext cx="862429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A-share market specifically refers to Mainland China’s primary stock trading market, used for the trading of stocks of companies registered within Mainland China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大橘原创PPT模板-请勿抄袭搬运！微信DAJU_PPT-2"/>
          <p:cNvSpPr txBox="1"/>
          <p:nvPr/>
        </p:nvSpPr>
        <p:spPr>
          <a:xfrm>
            <a:off x="925816" y="1443169"/>
            <a:ext cx="121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A-Share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6" name="大橘原创PPT模板-请勿抄袭搬运！微信DAJU_PPT-3"/>
          <p:cNvSpPr/>
          <p:nvPr/>
        </p:nvSpPr>
        <p:spPr>
          <a:xfrm>
            <a:off x="1020931" y="1916608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大橘原创PPT模板-请勿抄袭搬运！微信DAJU_PPT-2"/>
          <p:cNvSpPr txBox="1"/>
          <p:nvPr/>
        </p:nvSpPr>
        <p:spPr>
          <a:xfrm>
            <a:off x="940330" y="3056759"/>
            <a:ext cx="241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Hong Kong stock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8" name="大橘原创PPT模板-请勿抄袭搬运！微信DAJU_PPT-3"/>
          <p:cNvSpPr/>
          <p:nvPr/>
        </p:nvSpPr>
        <p:spPr>
          <a:xfrm>
            <a:off x="1035445" y="3530198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大橘原创PPT模板-请勿抄袭搬运！微信DAJU_PPT-1"/>
          <p:cNvSpPr txBox="1"/>
          <p:nvPr/>
        </p:nvSpPr>
        <p:spPr>
          <a:xfrm>
            <a:off x="954844" y="3614471"/>
            <a:ext cx="847262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 is globally recognized as an international financial hub, permitting international investors to buy and sell shares of companies registered in Hong Kong.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大橘原创PPT模板-请勿抄袭搬运！微信DAJU_PPT-1"/>
          <p:cNvSpPr txBox="1"/>
          <p:nvPr/>
        </p:nvSpPr>
        <p:spPr>
          <a:xfrm>
            <a:off x="999282" y="5228061"/>
            <a:ext cx="8624294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 provides financing and equity trading opportunities, primarily for small and medium-sized enterprises. These markets offer diversified investment opportunities for both Mainland China and international investors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大橘原创PPT模板-请勿抄袭搬运！微信DAJU_PPT-2"/>
          <p:cNvSpPr txBox="1"/>
          <p:nvPr/>
        </p:nvSpPr>
        <p:spPr>
          <a:xfrm>
            <a:off x="984768" y="4670349"/>
            <a:ext cx="236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New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Third Board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大橘原创PPT模板-请勿抄袭搬运！微信DAJU_PPT-3"/>
          <p:cNvSpPr/>
          <p:nvPr/>
        </p:nvSpPr>
        <p:spPr>
          <a:xfrm>
            <a:off x="1079883" y="5143788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endParaRPr lang="zh-CN" altLang="en-US" dirty="0"/>
          </a:p>
        </p:txBody>
      </p:sp>
      <p:sp>
        <p:nvSpPr>
          <p:cNvPr id="27" name="大橘原创PPT模板-请勿抄袭搬运！微信DAJU_PPT-1"/>
          <p:cNvSpPr txBox="1"/>
          <p:nvPr/>
        </p:nvSpPr>
        <p:spPr>
          <a:xfrm>
            <a:off x="1127148" y="1973391"/>
            <a:ext cx="7965762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collect data from URLs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A share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hlinkClick r:id="rId1"/>
              </a:rPr>
              <a:t>https://s.askci.com/stock/a/?reportTime=2018-09-30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Hong Kong share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hlinkClick r:id="rId2"/>
              </a:rPr>
              <a:t>https://s.askci.com/stock/h/?reportTime=2018-09-30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sub_URL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https://s.askci.com/stock/summary/</a:t>
            </a:r>
            <a:r>
              <a:rPr lang="en-US" altLang="zh-CN" sz="1600" dirty="0">
                <a:cs typeface="+mn-ea"/>
                <a:sym typeface="+mn-lt"/>
              </a:rPr>
              <a:t>{}.format(stockcode)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30" name="大橘原创PPT模板-请勿抄袭搬运！微信DAJU_PPT-2"/>
          <p:cNvSpPr txBox="1"/>
          <p:nvPr/>
        </p:nvSpPr>
        <p:spPr>
          <a:xfrm>
            <a:off x="1127148" y="1380904"/>
            <a:ext cx="387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A Share &amp; Hong Kong Share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大橘原创PPT模板-请勿抄袭搬运！微信DAJU_PPT-3"/>
          <p:cNvSpPr/>
          <p:nvPr/>
        </p:nvSpPr>
        <p:spPr>
          <a:xfrm>
            <a:off x="1222263" y="1854343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77191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12" name="矩形: 圆角 11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大橘原创PPT模板-请勿抄袭搬运！微信DAJU_PPT-1"/>
          <p:cNvSpPr txBox="1"/>
          <p:nvPr/>
        </p:nvSpPr>
        <p:spPr>
          <a:xfrm>
            <a:off x="1127148" y="3429000"/>
            <a:ext cx="8711796" cy="19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1. Use module </a:t>
            </a:r>
            <a:r>
              <a:rPr lang="en-US" altLang="zh-CN" sz="1600" dirty="0" err="1">
                <a:solidFill>
                  <a:srgbClr val="2285E3"/>
                </a:solidFill>
                <a:cs typeface="+mn-ea"/>
                <a:sym typeface="+mn-lt"/>
              </a:rPr>
              <a:t>pandas.read_html</a:t>
            </a:r>
            <a:r>
              <a:rPr lang="en-US" altLang="zh-CN" sz="1600" dirty="0">
                <a:solidFill>
                  <a:srgbClr val="2285E3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rgbClr val="2285E3"/>
                </a:solidFill>
                <a:cs typeface="+mn-ea"/>
                <a:sym typeface="+mn-lt"/>
              </a:rPr>
              <a:t>url</a:t>
            </a:r>
            <a:r>
              <a:rPr lang="en-US" altLang="zh-CN" sz="1600" dirty="0">
                <a:solidFill>
                  <a:srgbClr val="2285E3"/>
                </a:solidFill>
                <a:cs typeface="+mn-ea"/>
                <a:sym typeface="+mn-lt"/>
              </a:rPr>
              <a:t>)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to crawl the table data.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2. Get the company’s information including the stock code.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3. Crawl the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sub_URL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based on stock code, to get more detailed information about each company.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4. All the data were saved as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format.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endParaRPr lang="zh-CN" altLang="en-US" dirty="0"/>
          </a:p>
        </p:txBody>
      </p:sp>
      <p:sp>
        <p:nvSpPr>
          <p:cNvPr id="27" name="大橘原创PPT模板-请勿抄袭搬运！微信DAJU_PPT-1"/>
          <p:cNvSpPr txBox="1"/>
          <p:nvPr/>
        </p:nvSpPr>
        <p:spPr>
          <a:xfrm>
            <a:off x="1127148" y="1973391"/>
            <a:ext cx="9057376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collect data from 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Brokers: </a:t>
            </a:r>
            <a:r>
              <a:rPr lang="en-US" altLang="zh-CN" sz="1600" dirty="0">
                <a:solidFill>
                  <a:srgbClr val="FF0000"/>
                </a:solidFill>
              </a:rPr>
              <a:t>http://xinsanban.eastmoney.com/api/Organization/Broker/qslb?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Listed Companies: 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http://xinsanban.eastmoney.com/api/DataCenter/JGCG/GetSSGSCG?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0" name="大橘原创PPT模板-请勿抄袭搬运！微信DAJU_PPT-2"/>
          <p:cNvSpPr txBox="1"/>
          <p:nvPr/>
        </p:nvSpPr>
        <p:spPr>
          <a:xfrm>
            <a:off x="1127148" y="1380904"/>
            <a:ext cx="382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Segoe UI" panose="020B0502040204020203" pitchFamily="34" charset="0"/>
              </a:rPr>
              <a:t>Brokers &amp; Listed Companies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大橘原创PPT模板-请勿抄袭搬运！微信DAJU_PPT-3"/>
          <p:cNvSpPr/>
          <p:nvPr/>
        </p:nvSpPr>
        <p:spPr>
          <a:xfrm>
            <a:off x="1222263" y="1854343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77191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12" name="矩形: 圆角 11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大橘原创PPT模板-请勿抄袭搬运！微信DAJU_PPT-1"/>
          <p:cNvSpPr txBox="1"/>
          <p:nvPr/>
        </p:nvSpPr>
        <p:spPr>
          <a:xfrm>
            <a:off x="1127148" y="3192290"/>
            <a:ext cx="8711796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Steps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1. Use module requests to get html webpage content.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2. Use module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pyquery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parse library to get the target content.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3. All the data were saved as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format.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橘原创PPT模板-请勿抄袭搬运！微信DAJU_PPT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ER </a:t>
            </a:r>
            <a:endParaRPr lang="zh-CN" altLang="en-US" dirty="0"/>
          </a:p>
        </p:txBody>
      </p:sp>
      <p:sp>
        <p:nvSpPr>
          <p:cNvPr id="2" name="大橘原创PPT模板-请勿抄袭搬运！微信DAJU_PPT"/>
          <p:cNvSpPr/>
          <p:nvPr>
            <p:ph type="sldNum" sz="quarter" idx="4"/>
          </p:nvPr>
        </p:nvSpPr>
        <p:spPr/>
        <p:txBody>
          <a:bodyPr/>
          <a:lstStyle/>
          <a:p>
            <a:fld id="{A1CE475B-B566-4E95-8F27-843B5B2F724B}" type="slidenum">
              <a:rPr lang="zh-CN" altLang="en-US" smtClean="0"/>
            </a:fld>
            <a:endParaRPr lang="zh-CN" altLang="en-US"/>
          </a:p>
        </p:txBody>
      </p:sp>
      <p:sp>
        <p:nvSpPr>
          <p:cNvPr id="3" name="quill-drawing-a-line_16294"/>
          <p:cNvSpPr/>
          <p:nvPr/>
        </p:nvSpPr>
        <p:spPr bwMode="auto">
          <a:xfrm>
            <a:off x="125215" y="266321"/>
            <a:ext cx="449340" cy="329418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9482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76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Intro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51674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56167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KG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32493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771917" y="296919"/>
            <a:ext cx="141185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+mn-ea"/>
              </a:defRPr>
            </a:lvl1pPr>
          </a:lstStyle>
          <a:p>
            <a:pPr lvl="0"/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12" name="矩形: 圆角 11"/>
          <p:cNvSpPr/>
          <p:nvPr/>
        </p:nvSpPr>
        <p:spPr>
          <a:xfrm>
            <a:off x="10300992" y="293178"/>
            <a:ext cx="1490700" cy="2844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40416" y="308460"/>
            <a:ext cx="1411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spc="300" dirty="0">
                <a:solidFill>
                  <a:schemeClr val="tx2"/>
                </a:solidFill>
                <a:latin typeface="+mn-ea"/>
              </a:rPr>
              <a:t>Outcome</a:t>
            </a:r>
            <a:endParaRPr lang="zh-CN" altLang="en-US" sz="1050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7874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1" y="1520779"/>
            <a:ext cx="8406723" cy="425984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.VECTOR" val="#186231;#246068;#186164;"/>
</p:tagLst>
</file>

<file path=ppt/tags/tag10.xml><?xml version="1.0" encoding="utf-8"?>
<p:tagLst xmlns:p="http://schemas.openxmlformats.org/presentationml/2006/main">
  <p:tag name="ISLIDE.ICON" val="#46474;"/>
</p:tagLst>
</file>

<file path=ppt/tags/tag11.xml><?xml version="1.0" encoding="utf-8"?>
<p:tagLst xmlns:p="http://schemas.openxmlformats.org/presentationml/2006/main">
  <p:tag name="ISLIDE.ICON" val="#46474;"/>
</p:tagLst>
</file>

<file path=ppt/tags/tag12.xml><?xml version="1.0" encoding="utf-8"?>
<p:tagLst xmlns:p="http://schemas.openxmlformats.org/presentationml/2006/main">
  <p:tag name="KSO_WM_UNIT_CREATIVECROP_PICSHAPE_ID" val="18"/>
</p:tagLst>
</file>

<file path=ppt/tags/tag13.xml><?xml version="1.0" encoding="utf-8"?>
<p:tagLst xmlns:p="http://schemas.openxmlformats.org/presentationml/2006/main">
  <p:tag name="KSO_WM_UNIT_CREATIVECROP_PICSHAPE_ID" val="22"/>
</p:tagLst>
</file>

<file path=ppt/tags/tag14.xml><?xml version="1.0" encoding="utf-8"?>
<p:tagLst xmlns:p="http://schemas.openxmlformats.org/presentationml/2006/main">
  <p:tag name="ISLIDE.ICON" val="#46474;"/>
</p:tagLst>
</file>

<file path=ppt/tags/tag15.xml><?xml version="1.0" encoding="utf-8"?>
<p:tagLst xmlns:p="http://schemas.openxmlformats.org/presentationml/2006/main">
  <p:tag name="ISLIDE.ICON" val="#46474;"/>
</p:tagLst>
</file>

<file path=ppt/tags/tag16.xml><?xml version="1.0" encoding="utf-8"?>
<p:tagLst xmlns:p="http://schemas.openxmlformats.org/presentationml/2006/main">
  <p:tag name="ISLIDE.ICON" val="#46474;"/>
</p:tagLst>
</file>

<file path=ppt/tags/tag17.xml><?xml version="1.0" encoding="utf-8"?>
<p:tagLst xmlns:p="http://schemas.openxmlformats.org/presentationml/2006/main">
  <p:tag name="ISLIDE.ICON" val="#46474;"/>
</p:tagLst>
</file>

<file path=ppt/tags/tag18.xml><?xml version="1.0" encoding="utf-8"?>
<p:tagLst xmlns:p="http://schemas.openxmlformats.org/presentationml/2006/main">
  <p:tag name="ISLIDE.ICON" val="#46474;"/>
</p:tagLst>
</file>

<file path=ppt/tags/tag19.xml><?xml version="1.0" encoding="utf-8"?>
<p:tagLst xmlns:p="http://schemas.openxmlformats.org/presentationml/2006/main">
  <p:tag name="ISLIDE.ICON" val="#46474;"/>
</p:tagLst>
</file>

<file path=ppt/tags/tag2.xml><?xml version="1.0" encoding="utf-8"?>
<p:tagLst xmlns:p="http://schemas.openxmlformats.org/presentationml/2006/main">
  <p:tag name="ISLIDE.VECTOR" val="#186231;#246068;#186164;"/>
</p:tagLst>
</file>

<file path=ppt/tags/tag20.xml><?xml version="1.0" encoding="utf-8"?>
<p:tagLst xmlns:p="http://schemas.openxmlformats.org/presentationml/2006/main">
  <p:tag name="ISLIDE.VECTOR" val="#186231;#246068;#186164;"/>
</p:tagLst>
</file>

<file path=ppt/tags/tag21.xml><?xml version="1.0" encoding="utf-8"?>
<p:tagLst xmlns:p="http://schemas.openxmlformats.org/presentationml/2006/main">
  <p:tag name="commondata" val="eyJoZGlkIjoiMDJiMmFjMmZiOTEzZDQzOGE2YzVlYmViOTEyNGJmYmQifQ=="/>
</p:tagLst>
</file>

<file path=ppt/tags/tag3.xml><?xml version="1.0" encoding="utf-8"?>
<p:tagLst xmlns:p="http://schemas.openxmlformats.org/presentationml/2006/main">
  <p:tag name="ISLIDE.ICON" val="#46474;#399530;"/>
</p:tagLst>
</file>

<file path=ppt/tags/tag4.xml><?xml version="1.0" encoding="utf-8"?>
<p:tagLst xmlns:p="http://schemas.openxmlformats.org/presentationml/2006/main">
  <p:tag name="ISLIDE.ICON" val="#46474;"/>
</p:tagLst>
</file>

<file path=ppt/tags/tag5.xml><?xml version="1.0" encoding="utf-8"?>
<p:tagLst xmlns:p="http://schemas.openxmlformats.org/presentationml/2006/main">
  <p:tag name="ISLIDE.ICON" val="#46474;"/>
</p:tagLst>
</file>

<file path=ppt/tags/tag6.xml><?xml version="1.0" encoding="utf-8"?>
<p:tagLst xmlns:p="http://schemas.openxmlformats.org/presentationml/2006/main">
  <p:tag name="ISLIDE.ICON" val="#46474;"/>
</p:tagLst>
</file>

<file path=ppt/tags/tag7.xml><?xml version="1.0" encoding="utf-8"?>
<p:tagLst xmlns:p="http://schemas.openxmlformats.org/presentationml/2006/main">
  <p:tag name="ISLIDE.ICON" val="#46474;"/>
</p:tagLst>
</file>

<file path=ppt/tags/tag8.xml><?xml version="1.0" encoding="utf-8"?>
<p:tagLst xmlns:p="http://schemas.openxmlformats.org/presentationml/2006/main">
  <p:tag name="ISLIDE.ICON" val="#46474;"/>
</p:tagLst>
</file>

<file path=ppt/tags/tag9.xml><?xml version="1.0" encoding="utf-8"?>
<p:tagLst xmlns:p="http://schemas.openxmlformats.org/presentationml/2006/main">
  <p:tag name="ISLIDE.ICON" val="#46474;"/>
</p:tagLst>
</file>

<file path=ppt/theme/theme1.xml><?xml version="1.0" encoding="utf-8"?>
<a:theme xmlns:a="http://schemas.openxmlformats.org/drawingml/2006/main" name="Office Theme">
  <a:themeElements>
    <a:clrScheme name="纯蓝色">
      <a:dk1>
        <a:srgbClr val="353535"/>
      </a:dk1>
      <a:lt1>
        <a:srgbClr val="FFFFFF"/>
      </a:lt1>
      <a:dk2>
        <a:srgbClr val="353535"/>
      </a:dk2>
      <a:lt2>
        <a:srgbClr val="D5D5D5"/>
      </a:lt2>
      <a:accent1>
        <a:srgbClr val="216AA9"/>
      </a:accent1>
      <a:accent2>
        <a:srgbClr val="216AA9"/>
      </a:accent2>
      <a:accent3>
        <a:srgbClr val="216AA9"/>
      </a:accent3>
      <a:accent4>
        <a:srgbClr val="216AA9"/>
      </a:accent4>
      <a:accent5>
        <a:srgbClr val="216AA9"/>
      </a:accent5>
      <a:accent6>
        <a:srgbClr val="216AA9"/>
      </a:accent6>
      <a:hlink>
        <a:srgbClr val="F33B48"/>
      </a:hlink>
      <a:folHlink>
        <a:srgbClr val="FFC000"/>
      </a:folHlink>
    </a:clrScheme>
    <a:fontScheme name="00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4157</Words>
  <Application>WPS 演示</Application>
  <PresentationFormat>宽屏</PresentationFormat>
  <Paragraphs>349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汉仪旗黑-60S</vt:lpstr>
      <vt:lpstr>Segoe UI</vt:lpstr>
      <vt:lpstr>Open Sans</vt:lpstr>
      <vt:lpstr>Segoe Print</vt:lpstr>
      <vt:lpstr>Arial Unicode MS</vt:lpstr>
      <vt:lpstr>DengXian</vt:lpstr>
      <vt:lpstr>SimHei</vt:lpstr>
      <vt:lpstr>Office Theme</vt:lpstr>
      <vt:lpstr>PowerPoint 演示文稿</vt:lpstr>
      <vt:lpstr>PowerPoint 演示文稿</vt:lpstr>
      <vt:lpstr>Introduction</vt:lpstr>
      <vt:lpstr>Scenarios</vt:lpstr>
      <vt:lpstr>CQs</vt:lpstr>
      <vt:lpstr>Data Resource</vt:lpstr>
      <vt:lpstr>Data Resource</vt:lpstr>
      <vt:lpstr>Data Resource</vt:lpstr>
      <vt:lpstr>ER </vt:lpstr>
      <vt:lpstr>KG</vt:lpstr>
      <vt:lpstr>KG</vt:lpstr>
      <vt:lpstr>KG</vt:lpstr>
      <vt:lpstr>KG</vt:lpstr>
      <vt:lpstr>Query</vt:lpstr>
      <vt:lpstr>Query</vt:lpstr>
      <vt:lpstr>Query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佩奇</cp:lastModifiedBy>
  <cp:revision>78</cp:revision>
  <dcterms:created xsi:type="dcterms:W3CDTF">1900-01-01T00:00:00Z</dcterms:created>
  <dcterms:modified xsi:type="dcterms:W3CDTF">2023-11-15T04:43:52Z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8A7CCE2AD5CD40C3B4DC1A2742B1E4E7_13</vt:lpwstr>
  </property>
  <property fmtid="{D5CDD505-2E9C-101B-9397-08002B2CF9AE}" pid="3" name="KSOProductBuildVer">
    <vt:lpwstr>2052-12.1.0.15712</vt:lpwstr>
  </property>
</Properties>
</file>