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5"/>
  </p:notesMasterIdLst>
  <p:sldIdLst>
    <p:sldId id="256" r:id="rId2"/>
    <p:sldId id="258" r:id="rId3"/>
    <p:sldId id="259" r:id="rId4"/>
    <p:sldId id="266" r:id="rId5"/>
    <p:sldId id="267" r:id="rId6"/>
    <p:sldId id="263" r:id="rId7"/>
    <p:sldId id="264" r:id="rId8"/>
    <p:sldId id="268" r:id="rId9"/>
    <p:sldId id="273" r:id="rId10"/>
    <p:sldId id="304" r:id="rId11"/>
    <p:sldId id="274" r:id="rId12"/>
    <p:sldId id="275" r:id="rId13"/>
    <p:sldId id="265" r:id="rId14"/>
    <p:sldId id="269" r:id="rId15"/>
    <p:sldId id="271" r:id="rId16"/>
    <p:sldId id="272" r:id="rId17"/>
    <p:sldId id="278" r:id="rId18"/>
    <p:sldId id="279" r:id="rId19"/>
    <p:sldId id="280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300" r:id="rId33"/>
    <p:sldId id="303" r:id="rId3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531A6C9-3E39-425B-85EB-BC85C81902A7}" type="datetimeFigureOut">
              <a:rPr lang="zh-CN" altLang="en-US"/>
              <a:pPr>
                <a:defRPr/>
              </a:pPr>
              <a:t>2019/11/27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0A16A49-133D-44A9-BD3F-306CB5B78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197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2824A4-7813-4A7B-A3A9-44BC47233DE1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1090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656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5D97E-0E73-4770-8535-EE3A4C7C4F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145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0F884-7582-426F-AF39-04892E2DB2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51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ADCAB-31D4-4638-A1C8-EA013C9D5F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246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3538" y="595313"/>
            <a:ext cx="8405812" cy="3422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552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CEBDD-C925-4C40-A8C3-3E29278619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71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352F7-BABB-430F-9601-16755944ED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24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8665D-6690-4C03-9C40-781DF88015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959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348B6-D73B-45C3-8400-B625CEB106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90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56193-0168-40B3-A928-276D7F98C0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53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C0BEB-9EA7-4802-902D-AA18E01600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63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B6B00-120D-404B-B796-8E547D43F5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6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FB3AC-6D48-4F65-B337-A5B86E4DE8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661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404770A-3CB6-4E18-9EAB-6509213894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hyperlink" Target="https://www.cento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inaunix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2217738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/>
            </a:r>
            <a:b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系统简介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系统的组成</a:t>
            </a:r>
          </a:p>
        </p:txBody>
      </p:sp>
      <p:sp>
        <p:nvSpPr>
          <p:cNvPr id="14339" name="AutoShape 5"/>
          <p:cNvSpPr>
            <a:spLocks/>
          </p:cNvSpPr>
          <p:nvPr/>
        </p:nvSpPr>
        <p:spPr bwMode="auto">
          <a:xfrm>
            <a:off x="1835150" y="2060575"/>
            <a:ext cx="433388" cy="3889375"/>
          </a:xfrm>
          <a:prstGeom prst="leftBrace">
            <a:avLst>
              <a:gd name="adj1" fmla="val 7478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684213" y="3490913"/>
            <a:ext cx="1079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Linux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系统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2411413" y="1830388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内核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2411413" y="3270250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Shell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2411413" y="4283075"/>
            <a:ext cx="11525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文件系统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2411413" y="5445125"/>
            <a:ext cx="11525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应用程序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3922713" y="1762125"/>
            <a:ext cx="4537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系统的心脏，实现操作系统的基本功能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3922713" y="3059113"/>
            <a:ext cx="4537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系统的操作界面，提供用户与内核交互的接口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3922713" y="4283075"/>
            <a:ext cx="4537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提供文件存放在磁盘等存储设备上的组织方法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3922713" y="5718175"/>
            <a:ext cx="453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系统上的一些实用工具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647700"/>
            <a:ext cx="8682038" cy="501015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990000"/>
                </a:solidFill>
                <a:latin typeface="Times New Roman" panose="02020603050405020304" pitchFamily="18" charset="0"/>
              </a:rPr>
              <a:t>Linux</a:t>
            </a:r>
            <a:r>
              <a:rPr lang="zh-CN" altLang="en-US" b="1" smtClean="0">
                <a:solidFill>
                  <a:srgbClr val="990000"/>
                </a:solidFill>
                <a:latin typeface="Times New Roman" panose="02020603050405020304" pitchFamily="18" charset="0"/>
              </a:rPr>
              <a:t>系统的内核结构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A5002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b="1" smtClean="0">
                <a:solidFill>
                  <a:srgbClr val="A50021"/>
                </a:solidFill>
                <a:latin typeface="Times New Roman" panose="02020603050405020304" pitchFamily="18" charset="0"/>
              </a:rPr>
              <a:t>(1) Linux</a:t>
            </a:r>
            <a:r>
              <a:rPr lang="zh-CN" altLang="en-US" b="1" smtClean="0">
                <a:solidFill>
                  <a:srgbClr val="A50021"/>
                </a:solidFill>
                <a:latin typeface="Times New Roman" panose="02020603050405020304" pitchFamily="18" charset="0"/>
              </a:rPr>
              <a:t>内核的组成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  </a:t>
            </a:r>
            <a:r>
              <a:rPr lang="en-US" altLang="zh-CN" sz="2400" smtClean="0">
                <a:latin typeface="Times New Roman" panose="02020603050405020304" pitchFamily="18" charset="0"/>
              </a:rPr>
              <a:t>Linux</a:t>
            </a:r>
            <a:r>
              <a:rPr lang="zh-CN" altLang="en-US" sz="2400" smtClean="0">
                <a:latin typeface="Times New Roman" panose="02020603050405020304" pitchFamily="18" charset="0"/>
              </a:rPr>
              <a:t>内核包含最基础、最核心的概念，提供系统其他部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</a:rPr>
              <a:t>      分必须的服务支持。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   </a:t>
            </a:r>
            <a:r>
              <a:rPr lang="zh-CN" altLang="en-US" sz="2400" b="1" smtClean="0"/>
              <a:t>组成</a:t>
            </a:r>
          </a:p>
          <a:p>
            <a:pPr lvl="2" eaLnBrk="1" hangingPunct="1">
              <a:lnSpc>
                <a:spcPct val="130000"/>
              </a:lnSpc>
            </a:pPr>
            <a:r>
              <a:rPr lang="zh-CN" altLang="en-US" smtClean="0"/>
              <a:t>进程调度程序、主存管理程序</a:t>
            </a:r>
          </a:p>
          <a:p>
            <a:pPr lvl="2" eaLnBrk="1" hangingPunct="1">
              <a:lnSpc>
                <a:spcPct val="130000"/>
              </a:lnSpc>
            </a:pPr>
            <a:r>
              <a:rPr lang="zh-CN" altLang="en-US" smtClean="0"/>
              <a:t>负责网络、进程间通信的服务程序</a:t>
            </a:r>
          </a:p>
          <a:p>
            <a:pPr lvl="2" eaLnBrk="1" hangingPunct="1">
              <a:lnSpc>
                <a:spcPct val="130000"/>
              </a:lnSpc>
            </a:pPr>
            <a:r>
              <a:rPr lang="zh-CN" altLang="en-US" smtClean="0"/>
              <a:t>中断处理程序和设备驱动等核心服务程序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8420100" y="6510338"/>
            <a:ext cx="723900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5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5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5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5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5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5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15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15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15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15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15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15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15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15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513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8493125" y="6510338"/>
            <a:ext cx="376238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44131" name="Rectangle 3"/>
          <p:cNvSpPr>
            <a:spLocks noChangeArrowheads="1"/>
          </p:cNvSpPr>
          <p:nvPr/>
        </p:nvSpPr>
        <p:spPr bwMode="auto">
          <a:xfrm>
            <a:off x="642938" y="401638"/>
            <a:ext cx="5445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33400" indent="-533400" eaLnBrk="1" hangingPunct="1"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Linux</a:t>
            </a:r>
            <a:r>
              <a:rPr lang="zh-CN" altLang="en-US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系统的核心结构</a:t>
            </a:r>
          </a:p>
        </p:txBody>
      </p:sp>
      <p:grpSp>
        <p:nvGrpSpPr>
          <p:cNvPr id="944133" name="Group 5"/>
          <p:cNvGrpSpPr>
            <a:grpSpLocks/>
          </p:cNvGrpSpPr>
          <p:nvPr/>
        </p:nvGrpSpPr>
        <p:grpSpPr bwMode="auto">
          <a:xfrm>
            <a:off x="1109663" y="1016000"/>
            <a:ext cx="7934325" cy="5162550"/>
            <a:chOff x="231" y="793"/>
            <a:chExt cx="4998" cy="3252"/>
          </a:xfrm>
        </p:grpSpPr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1019" y="1593"/>
              <a:ext cx="3193" cy="21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latin typeface="Times New Roman" panose="02020603050405020304" pitchFamily="18" charset="0"/>
                </a:rPr>
                <a:t>系 统 调 用 界 面</a:t>
              </a:r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>
              <a:off x="258" y="1443"/>
              <a:ext cx="48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3001" y="1103"/>
              <a:ext cx="1191" cy="21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latin typeface="Times New Roman" panose="02020603050405020304" pitchFamily="18" charset="0"/>
                </a:rPr>
                <a:t>程 序 库</a:t>
              </a:r>
            </a:p>
          </p:txBody>
        </p:sp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2312" y="2034"/>
              <a:ext cx="1326" cy="128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6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16394" name="Text Box 10"/>
            <p:cNvSpPr txBox="1">
              <a:spLocks noChangeArrowheads="1"/>
            </p:cNvSpPr>
            <p:nvPr/>
          </p:nvSpPr>
          <p:spPr bwMode="auto">
            <a:xfrm>
              <a:off x="2559" y="2308"/>
              <a:ext cx="849" cy="23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latin typeface="Times New Roman" panose="02020603050405020304" pitchFamily="18" charset="0"/>
                </a:rPr>
                <a:t>进程通信</a:t>
              </a:r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2559" y="2641"/>
              <a:ext cx="849" cy="23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latin typeface="Times New Roman" panose="02020603050405020304" pitchFamily="18" charset="0"/>
                </a:rPr>
                <a:t>进程调度</a:t>
              </a:r>
            </a:p>
          </p:txBody>
        </p:sp>
        <p:sp>
          <p:nvSpPr>
            <p:cNvPr id="16396" name="Text Box 12"/>
            <p:cNvSpPr txBox="1">
              <a:spLocks noChangeArrowheads="1"/>
            </p:cNvSpPr>
            <p:nvPr/>
          </p:nvSpPr>
          <p:spPr bwMode="auto">
            <a:xfrm>
              <a:off x="2559" y="2958"/>
              <a:ext cx="849" cy="23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latin typeface="Times New Roman" panose="02020603050405020304" pitchFamily="18" charset="0"/>
                </a:rPr>
                <a:t>存储管理</a:t>
              </a:r>
            </a:p>
          </p:txBody>
        </p:sp>
        <p:sp>
          <p:nvSpPr>
            <p:cNvPr id="16397" name="Text Box 13"/>
            <p:cNvSpPr txBox="1">
              <a:spLocks noChangeArrowheads="1"/>
            </p:cNvSpPr>
            <p:nvPr/>
          </p:nvSpPr>
          <p:spPr bwMode="auto">
            <a:xfrm>
              <a:off x="802" y="2034"/>
              <a:ext cx="1248" cy="32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latin typeface="Times New Roman" panose="02020603050405020304" pitchFamily="18" charset="0"/>
                </a:rPr>
                <a:t>文件子系统</a:t>
              </a:r>
            </a:p>
          </p:txBody>
        </p:sp>
        <p:sp>
          <p:nvSpPr>
            <p:cNvPr id="16398" name="Text Box 14"/>
            <p:cNvSpPr txBox="1">
              <a:spLocks noChangeArrowheads="1"/>
            </p:cNvSpPr>
            <p:nvPr/>
          </p:nvSpPr>
          <p:spPr bwMode="auto">
            <a:xfrm>
              <a:off x="1359" y="2528"/>
              <a:ext cx="716" cy="24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latin typeface="Times New Roman" panose="02020603050405020304" pitchFamily="18" charset="0"/>
                </a:rPr>
                <a:t>高速缓冲</a:t>
              </a:r>
            </a:p>
          </p:txBody>
        </p:sp>
        <p:sp>
          <p:nvSpPr>
            <p:cNvPr id="16399" name="Text Box 15"/>
            <p:cNvSpPr txBox="1">
              <a:spLocks noChangeArrowheads="1"/>
            </p:cNvSpPr>
            <p:nvPr/>
          </p:nvSpPr>
          <p:spPr bwMode="auto">
            <a:xfrm>
              <a:off x="823" y="2950"/>
              <a:ext cx="1249" cy="38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latin typeface="Times New Roman" panose="02020603050405020304" pitchFamily="18" charset="0"/>
                </a:rPr>
                <a:t>字符设备   块设备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latin typeface="Times New Roman" panose="02020603050405020304" pitchFamily="18" charset="0"/>
                </a:rPr>
                <a:t>  设备驱动程序</a:t>
              </a:r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>
              <a:off x="2569" y="944"/>
              <a:ext cx="0" cy="6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Text Box 17"/>
            <p:cNvSpPr txBox="1">
              <a:spLocks noChangeArrowheads="1"/>
            </p:cNvSpPr>
            <p:nvPr/>
          </p:nvSpPr>
          <p:spPr bwMode="auto">
            <a:xfrm>
              <a:off x="2130" y="793"/>
              <a:ext cx="901" cy="21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latin typeface="Times New Roman" panose="02020603050405020304" pitchFamily="18" charset="0"/>
                </a:rPr>
                <a:t>用户程序</a:t>
              </a:r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>
              <a:off x="3606" y="1316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>
              <a:off x="1850" y="1806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>
              <a:off x="2053" y="2190"/>
              <a:ext cx="2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>
              <a:off x="3031" y="911"/>
              <a:ext cx="567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>
              <a:off x="1173" y="2347"/>
              <a:ext cx="0" cy="6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Text Box 23"/>
            <p:cNvSpPr txBox="1">
              <a:spLocks noChangeArrowheads="1"/>
            </p:cNvSpPr>
            <p:nvPr/>
          </p:nvSpPr>
          <p:spPr bwMode="auto">
            <a:xfrm>
              <a:off x="802" y="3488"/>
              <a:ext cx="4109" cy="20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1600" b="1">
                  <a:latin typeface="Times New Roman" panose="02020603050405020304" pitchFamily="18" charset="0"/>
                </a:rPr>
                <a:t>硬 件 控 制</a:t>
              </a:r>
            </a:p>
          </p:txBody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833" y="3843"/>
              <a:ext cx="4109" cy="20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1600" b="1">
                  <a:latin typeface="Times New Roman" panose="02020603050405020304" pitchFamily="18" charset="0"/>
                </a:rPr>
                <a:t>硬       件 </a:t>
              </a:r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340" y="3773"/>
              <a:ext cx="488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Text Box 26"/>
            <p:cNvSpPr txBox="1">
              <a:spLocks noChangeArrowheads="1"/>
            </p:cNvSpPr>
            <p:nvPr/>
          </p:nvSpPr>
          <p:spPr bwMode="auto">
            <a:xfrm>
              <a:off x="231" y="1230"/>
              <a:ext cx="55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latin typeface="Times New Roman" panose="02020603050405020304" pitchFamily="18" charset="0"/>
                </a:rPr>
                <a:t>用户级</a:t>
              </a:r>
            </a:p>
          </p:txBody>
        </p:sp>
        <p:sp>
          <p:nvSpPr>
            <p:cNvPr id="16411" name="Text Box 27"/>
            <p:cNvSpPr txBox="1">
              <a:spLocks noChangeArrowheads="1"/>
            </p:cNvSpPr>
            <p:nvPr/>
          </p:nvSpPr>
          <p:spPr bwMode="auto">
            <a:xfrm>
              <a:off x="232" y="1438"/>
              <a:ext cx="55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latin typeface="Times New Roman" panose="02020603050405020304" pitchFamily="18" charset="0"/>
                </a:rPr>
                <a:t>核心级</a:t>
              </a:r>
            </a:p>
          </p:txBody>
        </p:sp>
        <p:sp>
          <p:nvSpPr>
            <p:cNvPr id="16412" name="Text Box 28"/>
            <p:cNvSpPr txBox="1">
              <a:spLocks noChangeArrowheads="1"/>
            </p:cNvSpPr>
            <p:nvPr/>
          </p:nvSpPr>
          <p:spPr bwMode="auto">
            <a:xfrm>
              <a:off x="241" y="3768"/>
              <a:ext cx="55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latin typeface="Times New Roman" panose="02020603050405020304" pitchFamily="18" charset="0"/>
                </a:rPr>
                <a:t>硬件层</a:t>
              </a:r>
            </a:p>
          </p:txBody>
        </p:sp>
        <p:sp>
          <p:nvSpPr>
            <p:cNvPr id="16413" name="Text Box 29"/>
            <p:cNvSpPr txBox="1">
              <a:spLocks noChangeArrowheads="1"/>
            </p:cNvSpPr>
            <p:nvPr/>
          </p:nvSpPr>
          <p:spPr bwMode="auto">
            <a:xfrm>
              <a:off x="2364" y="2040"/>
              <a:ext cx="128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latin typeface="Times New Roman" panose="02020603050405020304" pitchFamily="18" charset="0"/>
                </a:rPr>
                <a:t>进程管理与存储管理</a:t>
              </a:r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>
              <a:off x="2940" y="1816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>
              <a:off x="1851" y="2347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>
              <a:off x="1852" y="2762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>
              <a:off x="1493" y="3312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>
              <a:off x="2988" y="3313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Text Box 35"/>
            <p:cNvSpPr txBox="1">
              <a:spLocks noChangeArrowheads="1"/>
            </p:cNvSpPr>
            <p:nvPr/>
          </p:nvSpPr>
          <p:spPr bwMode="auto">
            <a:xfrm>
              <a:off x="3879" y="2044"/>
              <a:ext cx="832" cy="106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6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>
              <a:off x="3638" y="2191"/>
              <a:ext cx="25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Text Box 37"/>
            <p:cNvSpPr txBox="1">
              <a:spLocks noChangeArrowheads="1"/>
            </p:cNvSpPr>
            <p:nvPr/>
          </p:nvSpPr>
          <p:spPr bwMode="auto">
            <a:xfrm>
              <a:off x="3977" y="2095"/>
              <a:ext cx="66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latin typeface="Times New Roman" panose="02020603050405020304" pitchFamily="18" charset="0"/>
                </a:rPr>
                <a:t>网络管理</a:t>
              </a:r>
            </a:p>
          </p:txBody>
        </p:sp>
        <p:sp>
          <p:nvSpPr>
            <p:cNvPr id="16422" name="Text Box 38"/>
            <p:cNvSpPr txBox="1">
              <a:spLocks noChangeArrowheads="1"/>
            </p:cNvSpPr>
            <p:nvPr/>
          </p:nvSpPr>
          <p:spPr bwMode="auto">
            <a:xfrm>
              <a:off x="3968" y="2398"/>
              <a:ext cx="663" cy="2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latin typeface="Times New Roman" panose="02020603050405020304" pitchFamily="18" charset="0"/>
                </a:rPr>
                <a:t>网络协议</a:t>
              </a:r>
            </a:p>
          </p:txBody>
        </p:sp>
        <p:sp>
          <p:nvSpPr>
            <p:cNvPr id="16423" name="Text Box 39"/>
            <p:cNvSpPr txBox="1">
              <a:spLocks noChangeArrowheads="1"/>
            </p:cNvSpPr>
            <p:nvPr/>
          </p:nvSpPr>
          <p:spPr bwMode="auto">
            <a:xfrm>
              <a:off x="3959" y="2747"/>
              <a:ext cx="663" cy="2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1">
                  <a:latin typeface="Times New Roman" panose="02020603050405020304" pitchFamily="18" charset="0"/>
                </a:rPr>
                <a:t>网络驱动</a:t>
              </a:r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>
              <a:off x="4295" y="3112"/>
              <a:ext cx="0" cy="3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4170" name="Text Box 42"/>
          <p:cNvSpPr txBox="1">
            <a:spLocks noChangeArrowheads="1"/>
          </p:cNvSpPr>
          <p:nvPr/>
        </p:nvSpPr>
        <p:spPr bwMode="auto">
          <a:xfrm>
            <a:off x="3594100" y="6181725"/>
            <a:ext cx="3000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Linux</a:t>
            </a:r>
            <a:r>
              <a:rPr kumimoji="1" lang="zh-CN" altLang="en-US" sz="1600">
                <a:latin typeface="Times New Roman" panose="02020603050405020304" pitchFamily="18" charset="0"/>
              </a:rPr>
              <a:t>系统的核心结构示意图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1" grpId="0" build="p"/>
      <p:bldP spid="9441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4.Linux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发行版本</a:t>
            </a:r>
          </a:p>
        </p:txBody>
      </p:sp>
      <p:pic>
        <p:nvPicPr>
          <p:cNvPr id="18435" name="Picture 16" descr="CentO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500438"/>
            <a:ext cx="19812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06550"/>
            <a:ext cx="122555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557338"/>
            <a:ext cx="1223962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484313"/>
            <a:ext cx="113982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284538"/>
            <a:ext cx="136842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724400"/>
            <a:ext cx="13684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652963"/>
            <a:ext cx="115252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628775"/>
            <a:ext cx="1152525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3068638"/>
            <a:ext cx="1223963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2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652963"/>
            <a:ext cx="13684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2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581525"/>
            <a:ext cx="1109662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2195513" y="6092825"/>
            <a:ext cx="4319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针对不同用户群体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5.Linux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内核版本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major.minor.patch-build.desc</a:t>
            </a:r>
            <a:r>
              <a:rPr lang="en-US" altLang="zh-CN" smtClean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major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：主版本号，有结构性变化时变更</a:t>
            </a:r>
          </a:p>
          <a:p>
            <a:pPr eaLnBrk="1" hangingPunct="1"/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minor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：次版本号，新增功能时发生变化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奇数表示开发版，偶数表示稳定版</a:t>
            </a:r>
          </a:p>
          <a:p>
            <a:pPr eaLnBrk="1" hangingPunct="1"/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patch-build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：修订版本号</a:t>
            </a:r>
          </a:p>
          <a:p>
            <a:pPr eaLnBrk="1" hangingPunct="1"/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desc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：当前版本的特殊信息，也可省略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68313" y="5366872"/>
            <a:ext cx="61093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2016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年，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内核版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4.4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发布，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现在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5.3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？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6.Linux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学习的几点建议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明确学习目标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从基础开始、从命令开始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初学时不要挑剔发行版本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勤于实践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学会借助多种手段辅助自己的学习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推荐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学习网站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www.linuxaid.com.cn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：有很多面向初学者的资料</a:t>
            </a:r>
            <a:r>
              <a:rPr lang="zh-CN" altLang="en-US" sz="2800" smtClean="0">
                <a:latin typeface="Times New Roman" panose="02020603050405020304" pitchFamily="18" charset="0"/>
              </a:rPr>
              <a:t> </a:t>
            </a:r>
            <a:endParaRPr lang="zh-CN" altLang="en-US" sz="28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www.linuxforum.net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：人气最旺的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论坛</a:t>
            </a:r>
          </a:p>
          <a:p>
            <a:pPr eaLnBrk="1" hangingPunct="1"/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www.lslnet.com/linux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：更新快的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专题网站</a:t>
            </a:r>
          </a:p>
          <a:p>
            <a:pPr eaLnBrk="1" hangingPunct="1"/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www.chinaunix.net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：中国最大的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Unix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技术社区</a:t>
            </a:r>
            <a:endParaRPr lang="zh-CN" altLang="en-US" sz="2800" smtClean="0">
              <a:latin typeface="Times New Roman" panose="02020603050405020304" pitchFamily="18" charset="0"/>
              <a:ea typeface="黑体" panose="02010609060101010101" pitchFamily="49" charset="-122"/>
              <a:hlinkClick r:id="rId2"/>
            </a:endParaRPr>
          </a:p>
          <a:p>
            <a:pPr eaLnBrk="1" hangingPunct="1"/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www.clinuxdevelop.org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：中国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开发联盟</a:t>
            </a:r>
          </a:p>
          <a:p>
            <a:pPr eaLnBrk="1" hangingPunct="1"/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clyan.hongnet.com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数据库应用指南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实验前的准备</a:t>
            </a:r>
            <a:r>
              <a:rPr lang="zh-CN" altLang="en-US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27088" y="1981200"/>
            <a:ext cx="8018462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提前了解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z="240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系统的安装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z="240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系统的组成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z="240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系统的用户界面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熟练操作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屏幕编辑程序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vi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脚本编程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Shell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编译器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gcc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76250"/>
            <a:ext cx="8540750" cy="135255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利用虚拟机技术、在虚拟环境下进行实验是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初学者的首选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一台物理计算机上模拟出多个逻辑上的计算机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运行多个操作系统，并互连形成网络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在同时运行的多台虚拟机中来回切换，无需重启系统</a:t>
            </a:r>
            <a:r>
              <a:rPr lang="zh-CN" altLang="en-US" sz="2400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脱离实验条件的限制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减少“危险性”操作对系统造成的破坏和影响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Vmware: “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虚拟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PC”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软件，允许多个虚拟机同时被创建，在单一桌面上同时运行不同的操作系统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1.1 Linux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系统的安装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816100"/>
            <a:ext cx="8229600" cy="4852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虚拟机准备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新建一个虚拟机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创建一个虚拟空白硬盘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设置虚拟机名称和存放路径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虚拟环境参数设置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收集安装信息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选择安装镜像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系统设置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自动安装</a:t>
            </a:r>
          </a:p>
        </p:txBody>
      </p:sp>
      <p:pic>
        <p:nvPicPr>
          <p:cNvPr id="65540" name="Picture 4" descr="安装1-new Virtual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573463"/>
            <a:ext cx="4465637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5" descr="安装4-Guest OS install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573463"/>
            <a:ext cx="4465637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6" descr="安装6-Name the V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573463"/>
            <a:ext cx="4392612" cy="316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7" descr="安装15-ready to create V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573463"/>
            <a:ext cx="4465637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8" descr="安装15-1-select iso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573463"/>
            <a:ext cx="4392612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5" name="Picture 9" descr="安装20-sit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500438"/>
            <a:ext cx="4465637" cy="323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系统简介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什么是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发展历程</a:t>
            </a: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基本特性</a:t>
            </a: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发行版本</a:t>
            </a: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内核版本</a:t>
            </a: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学习的几点建议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1.2 Linux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系统的用户界面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命令行界面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Shell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：即可联机使用，又可基于文件脱机使用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节省资源、性能稳定、非常安全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4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图形用户界面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X Window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GNOME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KDE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无需记忆大量命令，方便非专业用户使用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4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系统调用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保护内核空间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>
                <a:latin typeface="Times New Roman" panose="02020603050405020304" pitchFamily="18" charset="0"/>
                <a:ea typeface="黑体" panose="02010609060101010101" pitchFamily="49" charset="-122"/>
              </a:rPr>
              <a:t>2.1 </a:t>
            </a:r>
            <a:r>
              <a:rPr lang="zh-CN" altLang="en-US" sz="4000" smtClean="0">
                <a:latin typeface="Times New Roman" panose="02020603050405020304" pitchFamily="18" charset="0"/>
                <a:ea typeface="黑体" panose="02010609060101010101" pitchFamily="49" charset="-122"/>
              </a:rPr>
              <a:t>屏幕编辑程序</a:t>
            </a:r>
            <a:r>
              <a:rPr lang="en-US" altLang="zh-CN" sz="4000" smtClean="0">
                <a:latin typeface="Times New Roman" panose="02020603050405020304" pitchFamily="18" charset="0"/>
                <a:ea typeface="黑体" panose="02010609060101010101" pitchFamily="49" charset="-122"/>
              </a:rPr>
              <a:t>vi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Visual Interface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的简写，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中最常用的文本编辑器</a:t>
            </a:r>
          </a:p>
          <a:p>
            <a:pPr eaLnBrk="1" hangingPunct="1">
              <a:lnSpc>
                <a:spcPct val="90000"/>
              </a:lnSpc>
            </a:pPr>
            <a:endParaRPr lang="zh-CN" altLang="en-US" sz="16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使用效率高，非常适合程序员编程使用</a:t>
            </a:r>
          </a:p>
          <a:p>
            <a:pPr eaLnBrk="1" hangingPunct="1">
              <a:lnSpc>
                <a:spcPct val="90000"/>
              </a:lnSpc>
            </a:pPr>
            <a:endParaRPr lang="zh-CN" altLang="en-US" sz="16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执行输出、删除、查找、替换、块操作等文本操作，可以根据需要对其进行定制，以更少的按键方式实现相同的目标</a:t>
            </a:r>
          </a:p>
          <a:p>
            <a:pPr eaLnBrk="1" hangingPunct="1">
              <a:lnSpc>
                <a:spcPct val="90000"/>
              </a:lnSpc>
            </a:pPr>
            <a:endParaRPr lang="zh-CN" altLang="en-US" sz="16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没有菜单，只有命令，且命令繁多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04813"/>
            <a:ext cx="8540750" cy="1143000"/>
          </a:xfrm>
        </p:spPr>
        <p:txBody>
          <a:bodyPr/>
          <a:lstStyle/>
          <a:p>
            <a:pPr algn="l" eaLnBrk="1" hangingPunct="1"/>
            <a:r>
              <a:rPr lang="en-US" altLang="zh-CN" sz="4000" smtClean="0">
                <a:latin typeface="Times New Roman" panose="02020603050405020304" pitchFamily="18" charset="0"/>
                <a:ea typeface="黑体" panose="02010609060101010101" pitchFamily="49" charset="-122"/>
              </a:rPr>
              <a:t>2.1</a:t>
            </a:r>
            <a:r>
              <a:rPr lang="zh-CN" altLang="en-US" sz="4000" smtClean="0">
                <a:latin typeface="Times New Roman" panose="02020603050405020304" pitchFamily="18" charset="0"/>
                <a:ea typeface="黑体" panose="02010609060101010101" pitchFamily="49" charset="-122"/>
              </a:rPr>
              <a:t>屏幕编辑程序</a:t>
            </a:r>
            <a:r>
              <a:rPr lang="en-US" altLang="zh-CN" sz="4000" smtClean="0">
                <a:latin typeface="Times New Roman" panose="02020603050405020304" pitchFamily="18" charset="0"/>
                <a:ea typeface="黑体" panose="02010609060101010101" pitchFamily="49" charset="-122"/>
              </a:rPr>
              <a:t>vi —</a:t>
            </a:r>
            <a:r>
              <a:rPr lang="zh-CN" altLang="en-US" sz="4000" smtClean="0">
                <a:latin typeface="Times New Roman" panose="02020603050405020304" pitchFamily="18" charset="0"/>
                <a:ea typeface="黑体" panose="02010609060101010101" pitchFamily="49" charset="-122"/>
              </a:rPr>
              <a:t>模式的转换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628775"/>
            <a:ext cx="8229600" cy="7493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三种基本模式：命令模式、输入模式和末行模式</a:t>
            </a:r>
            <a:r>
              <a:rPr lang="zh-CN" altLang="en-US" sz="2800" smtClean="0"/>
              <a:t> 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900113" y="2492375"/>
          <a:ext cx="7129462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Visio" r:id="rId3" imgW="4101998" imgH="2194560" progId="Visio.Drawing.11">
                  <p:embed/>
                </p:oleObj>
              </mc:Choice>
              <mc:Fallback>
                <p:oleObj name="Visio" r:id="rId3" imgW="4101998" imgH="21945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92375"/>
                        <a:ext cx="7129462" cy="381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2.1 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屏幕编辑程序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vi —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模式的进入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进入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vi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的命令模式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vi 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文件名”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vi” (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退出时再指定文件名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4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进入输入模式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a / A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：从目前光标所在位置的下一个位置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当前行尾开始输入文字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i / I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：从光标当前位置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当前行首开始输入文字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o / O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：在当前行之下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当前行之上新开一行，从行首开始输入文字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2.1 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屏幕编辑程序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vi—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末行模式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屏幕最后一行显示“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:”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作为末行提示符，等待用户输入命令</a:t>
            </a:r>
          </a:p>
          <a:p>
            <a:pPr eaLnBrk="1" hangingPunct="1">
              <a:lnSpc>
                <a:spcPct val="80000"/>
              </a:lnSpc>
            </a:pPr>
            <a:endParaRPr lang="zh-CN" altLang="en-US" sz="28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多数文件管理命令在此模式下执行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:w		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保存文件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:w &lt;filename&gt;	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将文件以指定的文件名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filename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保存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:w!		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强制保存文件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:q		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退出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vi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编辑器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 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:wq		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存盘并退出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vi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编辑器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 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:q!		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不存盘强制退出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vi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编辑器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2.1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屏幕编辑程序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vi —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光标的移动</a:t>
            </a:r>
          </a:p>
        </p:txBody>
      </p:sp>
      <p:graphicFrame>
        <p:nvGraphicFramePr>
          <p:cNvPr id="73007" name="Group 303"/>
          <p:cNvGraphicFramePr>
            <a:graphicFrameLocks noGrp="1"/>
          </p:cNvGraphicFramePr>
          <p:nvPr/>
        </p:nvGraphicFramePr>
        <p:xfrm>
          <a:off x="250825" y="1889125"/>
          <a:ext cx="8496300" cy="4359278"/>
        </p:xfrm>
        <a:graphic>
          <a:graphicData uri="http://schemas.openxmlformats.org/drawingml/2006/table">
            <a:tbl>
              <a:tblPr/>
              <a:tblGrid>
                <a:gridCol w="1025525"/>
                <a:gridCol w="2857500"/>
                <a:gridCol w="1098550"/>
                <a:gridCol w="3514725"/>
              </a:tblGrid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功能键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功能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功能键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功能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光标左移一格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^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移至光标所在行的“行首”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j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光标下移一格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}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光标移至段落开头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光标上移一格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{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光标移至段落结尾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光标右移一格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光标移至屏幕顶行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w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光标右移一个字至字首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光标移至屏幕中间行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光标左移一个字至字首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光标移至屏幕最后行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光标右移一个字至字尾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Ctrl+b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屏幕往上移动一页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光标移至句尾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Ctrl+f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屏幕往下移动一页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(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光标移至句首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#G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光标移至第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#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行行首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(#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为数字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$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移至光标所在行“行尾”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光标移至最末行行首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2.1 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屏幕编辑程序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vi —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编辑模式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删除 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(#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表示一个数字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x/#x     :	 </a:t>
            </a:r>
            <a:r>
              <a:rPr lang="zh-CN" altLang="en-US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删除光标所在位置的一个字符</a:t>
            </a:r>
            <a:r>
              <a:rPr lang="en-US" altLang="zh-CN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以及之后的</a:t>
            </a:r>
            <a:r>
              <a:rPr lang="en-US" altLang="zh-CN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r>
              <a:rPr lang="zh-CN" altLang="en-US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个字符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X/#X   : 	 </a:t>
            </a:r>
            <a:r>
              <a:rPr lang="zh-CN" altLang="en-US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删除光标所在位置的前面一个字符</a:t>
            </a:r>
            <a:r>
              <a:rPr lang="en-US" altLang="zh-CN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以及前面的</a:t>
            </a:r>
            <a:r>
              <a:rPr lang="en-US" altLang="zh-CN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r>
              <a:rPr lang="zh-CN" altLang="en-US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个字符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dd/#dd :     </a:t>
            </a:r>
            <a:r>
              <a:rPr lang="zh-CN" altLang="en-US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删除光标所在行</a:t>
            </a:r>
            <a:r>
              <a:rPr lang="en-US" altLang="zh-CN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从光标所在行开始删除</a:t>
            </a:r>
            <a:r>
              <a:rPr lang="en-US" altLang="zh-CN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r>
              <a:rPr lang="zh-CN" altLang="en-US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行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0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复制与粘贴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yw</a:t>
            </a:r>
            <a:r>
              <a:rPr lang="zh-CN" altLang="en-US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：复制光标所在位置到单词尾字符的内容到缓冲区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yy</a:t>
            </a:r>
            <a:r>
              <a:rPr lang="zh-CN" altLang="en-US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：复制光标所在行的整行内容到缓冲区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zh-CN" altLang="en-US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 读取缓冲区内的内容，并粘贴到光标所在位置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注意：所有与“</a:t>
            </a:r>
            <a:r>
              <a:rPr lang="en-US" altLang="zh-CN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y”</a:t>
            </a:r>
            <a:r>
              <a:rPr lang="zh-CN" altLang="en-US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有关的复制命令都必须与“</a:t>
            </a:r>
            <a:r>
              <a:rPr lang="en-US" altLang="zh-CN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p”</a:t>
            </a:r>
            <a:r>
              <a:rPr lang="zh-CN" altLang="en-US" sz="2000" smtClean="0">
                <a:latin typeface="Times New Roman" panose="02020603050405020304" pitchFamily="18" charset="0"/>
                <a:ea typeface="黑体" panose="02010609060101010101" pitchFamily="49" charset="-122"/>
              </a:rPr>
              <a:t>（粘贴）配合才能完成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2.1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屏幕编辑程序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vi —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编辑模式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替换操作</a:t>
            </a:r>
          </a:p>
          <a:p>
            <a:pPr lvl="1" eaLnBrk="1" hangingPunct="1"/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：替换光标所在处的字符</a:t>
            </a:r>
          </a:p>
          <a:p>
            <a:pPr lvl="1" eaLnBrk="1" hangingPunct="1"/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：替换光标所在处及其后的字符，直到按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ESC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为止</a:t>
            </a:r>
          </a:p>
          <a:p>
            <a:pPr eaLnBrk="1" hangingPunct="1"/>
            <a:endParaRPr lang="zh-CN" altLang="en-US" sz="28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：取消最近一次的操作</a:t>
            </a:r>
          </a:p>
          <a:p>
            <a:pPr lvl="1" eaLnBrk="1" hangingPunct="1"/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：取消对当前行进行的所有操作</a:t>
            </a:r>
          </a:p>
          <a:p>
            <a:pPr lvl="1" eaLnBrk="1" hangingPunct="1"/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Ctrl+r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：对使用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命令撤销的操作进行恢复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404813"/>
            <a:ext cx="8540750" cy="1143000"/>
          </a:xfrm>
        </p:spPr>
        <p:txBody>
          <a:bodyPr/>
          <a:lstStyle/>
          <a:p>
            <a:pPr algn="l"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2.1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屏幕编辑程序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vi —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编辑模式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(3)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268413"/>
            <a:ext cx="8229600" cy="604837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ea typeface="黑体" panose="02010609060101010101" pitchFamily="49" charset="-122"/>
              </a:rPr>
              <a:t>字符串查找</a:t>
            </a:r>
          </a:p>
        </p:txBody>
      </p:sp>
      <p:graphicFrame>
        <p:nvGraphicFramePr>
          <p:cNvPr id="75933" name="Group 157"/>
          <p:cNvGraphicFramePr>
            <a:graphicFrameLocks noGrp="1"/>
          </p:cNvGraphicFramePr>
          <p:nvPr/>
        </p:nvGraphicFramePr>
        <p:xfrm>
          <a:off x="1042988" y="1773238"/>
          <a:ext cx="6697662" cy="1981200"/>
        </p:xfrm>
        <a:graphic>
          <a:graphicData uri="http://schemas.openxmlformats.org/drawingml/2006/table">
            <a:tbl>
              <a:tblPr/>
              <a:tblGrid>
                <a:gridCol w="1546225"/>
                <a:gridCol w="515143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命令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/word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从上而下在文件中查找字符串“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word”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?word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从下而上在文件中查找字符串“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word”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定位下一个匹配的被查找字符串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定位上一个匹配的被查找字符串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16" name="Rectangle 72"/>
          <p:cNvSpPr>
            <a:spLocks noChangeArrowheads="1"/>
          </p:cNvSpPr>
          <p:nvPr/>
        </p:nvSpPr>
        <p:spPr bwMode="auto">
          <a:xfrm>
            <a:off x="395288" y="3716338"/>
            <a:ext cx="82296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字符串替换</a:t>
            </a:r>
          </a:p>
        </p:txBody>
      </p:sp>
      <p:graphicFrame>
        <p:nvGraphicFramePr>
          <p:cNvPr id="75932" name="Group 156"/>
          <p:cNvGraphicFramePr>
            <a:graphicFrameLocks noGrp="1"/>
          </p:cNvGraphicFramePr>
          <p:nvPr/>
        </p:nvGraphicFramePr>
        <p:xfrm>
          <a:off x="250825" y="4297363"/>
          <a:ext cx="8713788" cy="2378076"/>
        </p:xfrm>
        <a:graphic>
          <a:graphicData uri="http://schemas.openxmlformats.org/drawingml/2006/table">
            <a:tbl>
              <a:tblPr/>
              <a:tblGrid>
                <a:gridCol w="2259013"/>
                <a:gridCol w="6454775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命令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功能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:s/old/new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将当前行中查找到的第一个字符串“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old”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替换为“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new”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:s/old/new/g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将当前行中查找到的所有字符串“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old”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替换为“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new”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:#,#s/old/new/g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在行号“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#,#”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范围内替换所有的字符串“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old”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为“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new”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:%s/old/new/g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在整个文件范围内替换所有的字符串“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old”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为“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new”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:s/old/new/c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Arial" charset="0"/>
                        </a:rPr>
                        <a:t>对每个替换动作提示用户进行确认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2.2 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脚本编程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Shell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环境下的命令解释器，协调各命令、实现机器与用户打交道</a:t>
            </a:r>
          </a:p>
          <a:p>
            <a:pPr lvl="1" eaLnBrk="1" hangingPunct="1"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解释由用户输入的命令</a:t>
            </a:r>
          </a:p>
          <a:p>
            <a:pPr lvl="1" eaLnBrk="1" hangingPunct="1"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允许用户编写由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shell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命令组成的程序 </a:t>
            </a:r>
          </a:p>
          <a:p>
            <a:pPr lvl="1" eaLnBrk="1" hangingPunct="1"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</a:pPr>
            <a:endParaRPr lang="zh-CN" altLang="en-US" sz="24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根据个人需要设定桌面环境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通常在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shell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的初始化文件设置中完成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什么是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是一个基于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POSIX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UNIX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的多用户、多任务、支持多线程和多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的操作系统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是使用最多的一种类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UNIX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操作系统，能免费使用并能自由传播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最早由芬兰赫尔辛基大学的学生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Linus Torvalds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设计，目的是设计一个代替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Minix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的操作系统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2.2 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脚本编程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Shell—Shell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的种类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bash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GNU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Bourne Again Shell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，是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GNU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操作系统上默认的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shell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适用于系统管理，简洁、快速，默认提示符是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$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4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tcsh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Berkeley UNIX C shell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适用于对话模式，默认提示符号是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%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4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pdksh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bash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的扩展，比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tcsh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更为先进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向上兼容，默认提示符号是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$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2.2 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脚本编程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Shell—Shell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的执行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当前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Shell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环境运行，继承并影响当前环境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# </a:t>
            </a:r>
            <a:r>
              <a:rPr lang="en-US" altLang="zh-CN" sz="2400" i="1" smtClean="0">
                <a:latin typeface="Times New Roman" panose="02020603050405020304" pitchFamily="18" charset="0"/>
                <a:ea typeface="黑体" panose="02010609060101010101" pitchFamily="49" charset="-122"/>
              </a:rPr>
              <a:t>. filename.sh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# </a:t>
            </a:r>
            <a:r>
              <a:rPr lang="en-US" altLang="zh-CN" sz="2400" i="1" smtClean="0">
                <a:latin typeface="Times New Roman" panose="02020603050405020304" pitchFamily="18" charset="0"/>
                <a:ea typeface="黑体" panose="02010609060101010101" pitchFamily="49" charset="-122"/>
              </a:rPr>
              <a:t>source filename.sh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1000" i="1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启动新的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Shell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执行，继承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export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输入的变量，不影响父进程的环境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调用新的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bash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命令解释程序运行：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# </a:t>
            </a:r>
            <a:r>
              <a:rPr lang="en-US" altLang="zh-CN" sz="2400" i="1" smtClean="0">
                <a:latin typeface="Times New Roman" panose="02020603050405020304" pitchFamily="18" charset="0"/>
                <a:ea typeface="黑体" panose="02010609060101010101" pitchFamily="49" charset="-122"/>
              </a:rPr>
              <a:t>bash filename.sh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利用输入重定向，使用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Shell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命令解释：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# </a:t>
            </a:r>
            <a:r>
              <a:rPr lang="en-US" altLang="zh-CN" sz="2400" i="1" smtClean="0">
                <a:latin typeface="Times New Roman" panose="02020603050405020304" pitchFamily="18" charset="0"/>
                <a:ea typeface="黑体" panose="02010609060101010101" pitchFamily="49" charset="-122"/>
              </a:rPr>
              <a:t>bash &lt; filename.sh&gt;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赋予文件执行权限，然后运行：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# </a:t>
            </a:r>
            <a:r>
              <a:rPr lang="en-US" altLang="zh-CN" sz="2400" i="1" smtClean="0">
                <a:latin typeface="Times New Roman" panose="02020603050405020304" pitchFamily="18" charset="0"/>
                <a:ea typeface="黑体" panose="02010609060101010101" pitchFamily="49" charset="-122"/>
              </a:rPr>
              <a:t>chmod +x filename.sh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 	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		# </a:t>
            </a:r>
            <a:r>
              <a:rPr lang="en-US" altLang="zh-CN" sz="2400" i="1" smtClean="0">
                <a:latin typeface="Times New Roman" panose="02020603050405020304" pitchFamily="18" charset="0"/>
                <a:ea typeface="黑体" panose="02010609060101010101" pitchFamily="49" charset="-122"/>
              </a:rPr>
              <a:t>./filename.sh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04813"/>
            <a:ext cx="8540750" cy="1143000"/>
          </a:xfrm>
        </p:spPr>
        <p:txBody>
          <a:bodyPr/>
          <a:lstStyle/>
          <a:p>
            <a:pPr algn="l"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2.3 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编译器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gcc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57338"/>
            <a:ext cx="854075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GNU C Compiler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GNU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推出的功能强大、性能优越的多平台编译器，是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GNU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的代表作品之一</a:t>
            </a:r>
          </a:p>
          <a:p>
            <a:pPr eaLnBrk="1" hangingPunct="1">
              <a:lnSpc>
                <a:spcPct val="80000"/>
              </a:lnSpc>
            </a:pPr>
            <a:endParaRPr lang="zh-CN" altLang="en-US" sz="12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gcc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的基本用法：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gcc [options] [filenames]</a:t>
            </a:r>
          </a:p>
          <a:p>
            <a:pPr eaLnBrk="1" hangingPunct="1">
              <a:lnSpc>
                <a:spcPct val="80000"/>
              </a:lnSpc>
            </a:pPr>
            <a:endParaRPr lang="en-US" altLang="zh-CN" sz="12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参数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[options] 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-c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：只编译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不连接成可执行文件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生成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.o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后缀的目标文件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-o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output_filename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：确定输出文件名为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output_filename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。如果不带该选项，就给出预设的可执行文件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a.out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-O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：对程序进行优化编译、连接，提高执行效率，但编译、连接速度较慢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-Idirname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：将目录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dirname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加到程序头文件目录列表中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-Ldirname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：将目录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dirname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加到程序函数档案库文件的目录列表中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-lname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：装载名为“</a:t>
            </a:r>
            <a:r>
              <a:rPr lang="en-US" altLang="zh-CN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libname.a”</a:t>
            </a:r>
            <a:r>
              <a:rPr lang="zh-CN" altLang="en-US" sz="2400" smtClean="0">
                <a:latin typeface="Times New Roman" panose="02020603050405020304" pitchFamily="18" charset="0"/>
                <a:ea typeface="黑体" panose="02010609060101010101" pitchFamily="49" charset="-122"/>
              </a:rPr>
              <a:t>的函数库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尝试自己动手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VMWare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虚拟机环境或真实物理机器上，安装一个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操作系统</a:t>
            </a:r>
          </a:p>
          <a:p>
            <a:pPr eaLnBrk="1" hangingPunct="1">
              <a:lnSpc>
                <a:spcPct val="80000"/>
              </a:lnSpc>
            </a:pP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使用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vi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编辑器编写一个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Shell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脚本程序，实现将指定目录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含子目录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下所有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语言程序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(.c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文件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拷贝至一指定目录的功能，运行并验证程序的有效性</a:t>
            </a:r>
          </a:p>
          <a:p>
            <a:pPr eaLnBrk="1" hangingPunct="1">
              <a:lnSpc>
                <a:spcPct val="80000"/>
              </a:lnSpc>
            </a:pP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使用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vi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编辑器编写一个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语言程序，实现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中相同的功能，并用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gcc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命令进行编译，验证程序运行的正确性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2.Linux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发展历程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8161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芬兰人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Linus Torvalds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的业余发明，如今性能可与商业的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x86 UNIX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操作系统媲美</a:t>
            </a:r>
            <a:endParaRPr lang="zh-CN" altLang="en-US" sz="24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4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1991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年底首次公布于众，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是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自由软件，在专用网站上公布系统源代码</a:t>
            </a:r>
            <a:endParaRPr lang="zh-CN" altLang="en-US" sz="24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4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通过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Internet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广泛传播，吸引全世界操作系统爱好者对其不断进行修改和补充，使其日趋完善和成熟</a:t>
            </a:r>
          </a:p>
          <a:p>
            <a:pPr eaLnBrk="1" hangingPunct="1">
              <a:lnSpc>
                <a:spcPct val="80000"/>
              </a:lnSpc>
            </a:pPr>
            <a:endParaRPr lang="zh-CN" altLang="en-US" sz="28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GNU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公共许可权限下免费获得，是符合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POSIX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标准的操作系统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Unix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操作系统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1969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年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K. Thompson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D. Ritchie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为了改善程序设计环境，设计了太空漫游的游戏，后来演化成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Unix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系统早期版本</a:t>
            </a:r>
          </a:p>
          <a:p>
            <a:pPr eaLnBrk="1" hangingPunct="1">
              <a:lnSpc>
                <a:spcPct val="80000"/>
              </a:lnSpc>
            </a:pPr>
            <a:endParaRPr lang="zh-CN" altLang="en-US" sz="28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1973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年，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D. Ritchie(C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语言创始人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语言改写了早期的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Unix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系统</a:t>
            </a:r>
          </a:p>
          <a:p>
            <a:pPr eaLnBrk="1" hangingPunct="1">
              <a:lnSpc>
                <a:spcPct val="80000"/>
              </a:lnSpc>
            </a:pPr>
            <a:endParaRPr lang="zh-CN" altLang="en-US" sz="280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1974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年在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《ACM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通信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》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上发表了论文“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The unix Time-Sharing System”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Unix</a:t>
            </a: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正式公布于世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Unix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操作系统的特点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系统用高级语言编写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简单的用户界面</a:t>
            </a:r>
            <a:r>
              <a:rPr lang="en-US" altLang="zh-CN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---shell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树形结构的文件系统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文件、设备统一处理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内核和核外程序的有机结合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黑体" panose="02010609060101010101" pitchFamily="49" charset="-122"/>
              </a:rPr>
              <a:t>丰富的核外系统程序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GNU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计划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700213"/>
            <a:ext cx="8229600" cy="4494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由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Richard M. Stallman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于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1983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年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月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27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日公开发起，目标是创建一套完全自由的操作系统</a:t>
            </a:r>
          </a:p>
          <a:p>
            <a:pPr eaLnBrk="1" hangingPunct="1">
              <a:lnSpc>
                <a:spcPct val="90000"/>
              </a:lnSpc>
            </a:pPr>
            <a:endParaRPr lang="zh-CN" altLang="en-US" sz="18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1992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年，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与其他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GNU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软件结合，称为“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GNU/Linux”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或简称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</a:p>
          <a:p>
            <a:pPr eaLnBrk="1" hangingPunct="1">
              <a:lnSpc>
                <a:spcPct val="90000"/>
              </a:lnSpc>
            </a:pP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所有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GNU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软件和派生工作均遵循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GNU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通用公共许可证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(GPL)</a:t>
            </a:r>
          </a:p>
          <a:p>
            <a:pPr eaLnBrk="1" hangingPunct="1">
              <a:lnSpc>
                <a:spcPct val="90000"/>
              </a:lnSpc>
            </a:pP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GPL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要求软件以源代码形式发布，并规定任何用户能以源代码形式将软件复制或发布给其他用户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3.Linux</a:t>
            </a:r>
            <a:r>
              <a:rPr lang="zh-CN" altLang="en-US" smtClean="0">
                <a:latin typeface="Times New Roman" panose="02020603050405020304" pitchFamily="18" charset="0"/>
                <a:ea typeface="黑体" panose="02010609060101010101" pitchFamily="49" charset="-122"/>
              </a:rPr>
              <a:t>基本特性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5175" y="1981200"/>
            <a:ext cx="8080375" cy="38862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开放性</a:t>
            </a:r>
          </a:p>
          <a:p>
            <a:pPr eaLnBrk="1" hangingPunct="1"/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多用户</a:t>
            </a:r>
          </a:p>
          <a:p>
            <a:pPr eaLnBrk="1" hangingPunct="1"/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多任务</a:t>
            </a:r>
          </a:p>
          <a:p>
            <a:pPr eaLnBrk="1" hangingPunct="1"/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良好的用户界面</a:t>
            </a:r>
          </a:p>
          <a:p>
            <a:pPr eaLnBrk="1" hangingPunct="1"/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强大的网络功能</a:t>
            </a:r>
          </a:p>
          <a:p>
            <a:pPr eaLnBrk="1" hangingPunct="1"/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设备独立性</a:t>
            </a:r>
          </a:p>
          <a:p>
            <a:pPr eaLnBrk="1" hangingPunct="1"/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良好的可移植性</a:t>
            </a:r>
            <a:endParaRPr lang="zh-CN" altLang="en-US" smtClean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975" y="404813"/>
            <a:ext cx="8963025" cy="55149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olidFill>
                  <a:srgbClr val="A50021"/>
                </a:solidFill>
                <a:latin typeface="Times New Roman" pitchFamily="18" charset="0"/>
              </a:rPr>
              <a:t>Linux</a:t>
            </a:r>
            <a:r>
              <a:rPr lang="zh-CN" altLang="en-US" sz="2800" b="1" dirty="0" smtClean="0">
                <a:solidFill>
                  <a:srgbClr val="A50021"/>
                </a:solidFill>
                <a:latin typeface="Times New Roman" pitchFamily="18" charset="0"/>
              </a:rPr>
              <a:t>与</a:t>
            </a:r>
            <a:r>
              <a:rPr lang="en-US" altLang="zh-CN" sz="2800" b="1" dirty="0" smtClean="0">
                <a:solidFill>
                  <a:srgbClr val="A50021"/>
                </a:solidFill>
                <a:latin typeface="Times New Roman" pitchFamily="18" charset="0"/>
              </a:rPr>
              <a:t>UNIX</a:t>
            </a:r>
            <a:r>
              <a:rPr lang="zh-CN" altLang="en-US" sz="2800" b="1" dirty="0" smtClean="0">
                <a:solidFill>
                  <a:srgbClr val="A50021"/>
                </a:solidFill>
                <a:latin typeface="Times New Roman" pitchFamily="18" charset="0"/>
              </a:rPr>
              <a:t>操作系统的不同点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000099"/>
                </a:solidFill>
                <a:latin typeface="Times New Roman" pitchFamily="18" charset="0"/>
              </a:rPr>
              <a:t>源代码编写方式、商业模式 、开发模式</a:t>
            </a:r>
            <a:endParaRPr lang="en-US" altLang="zh-CN" sz="2400" b="1" dirty="0" smtClean="0">
              <a:solidFill>
                <a:srgbClr val="000099"/>
              </a:solidFill>
              <a:latin typeface="Times New Roman" pitchFamily="18" charset="0"/>
            </a:endParaRPr>
          </a:p>
          <a:p>
            <a:pPr marL="571500" indent="-571500"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Linux</a:t>
            </a:r>
            <a:r>
              <a:rPr lang="zh-CN" altLang="en-US" sz="28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系统的组成</a:t>
            </a:r>
          </a:p>
          <a:p>
            <a:pPr marL="571500" indent="-571500"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000099"/>
                </a:solidFill>
                <a:latin typeface="Times New Roman" pitchFamily="18" charset="0"/>
              </a:rPr>
              <a:t>           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pitchFamily="18" charset="0"/>
              </a:rPr>
              <a:t>Linux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itchFamily="18" charset="0"/>
              </a:rPr>
              <a:t>操作系统包括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pitchFamily="18" charset="0"/>
              </a:rPr>
              <a:t>Linux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itchFamily="18" charset="0"/>
              </a:rPr>
              <a:t>内核，还包括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pitchFamily="18" charset="0"/>
              </a:rPr>
              <a:t>shell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itchFamily="18" charset="0"/>
              </a:rPr>
              <a:t>、带有多窗口</a:t>
            </a:r>
          </a:p>
          <a:p>
            <a:pPr marL="571500" indent="-571500"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000099"/>
                </a:solidFill>
                <a:latin typeface="Times New Roman" pitchFamily="18" charset="0"/>
              </a:rPr>
              <a:t>           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itchFamily="18" charset="0"/>
              </a:rPr>
              <a:t>管理器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itchFamily="18" charset="0"/>
              </a:rPr>
              <a:t>的 </a:t>
            </a:r>
            <a:r>
              <a:rPr lang="en-US" altLang="zh-CN" sz="2400" b="1" dirty="0" smtClean="0">
                <a:solidFill>
                  <a:srgbClr val="000099"/>
                </a:solidFill>
                <a:latin typeface="Times New Roman" pitchFamily="18" charset="0"/>
              </a:rPr>
              <a:t>X-Windows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itchFamily="18" charset="0"/>
              </a:rPr>
              <a:t>图形用户接口、文本编辑器、高级语</a:t>
            </a:r>
          </a:p>
          <a:p>
            <a:pPr marL="571500" indent="-571500"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000099"/>
                </a:solidFill>
                <a:latin typeface="Times New Roman" pitchFamily="18" charset="0"/>
              </a:rPr>
              <a:t>           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itchFamily="18" charset="0"/>
              </a:rPr>
              <a:t>言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itchFamily="18" charset="0"/>
              </a:rPr>
              <a:t>编译器等应用软件。  </a:t>
            </a:r>
            <a:endParaRPr lang="en-US" altLang="zh-CN" sz="2400" b="1" dirty="0" smtClean="0">
              <a:solidFill>
                <a:srgbClr val="000099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</a:rPr>
              <a:t>Linux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</a:rPr>
              <a:t>系统的特点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000099"/>
                </a:solidFill>
                <a:latin typeface="Times New Roman" pitchFamily="18" charset="0"/>
              </a:rPr>
              <a:t>①</a:t>
            </a:r>
            <a:r>
              <a:rPr lang="zh-CN" altLang="en-US" sz="2400" b="1" dirty="0" smtClean="0">
                <a:solidFill>
                  <a:srgbClr val="000099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itchFamily="18" charset="0"/>
              </a:rPr>
              <a:t>单体结构内核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000099"/>
                </a:solidFill>
                <a:latin typeface="Times New Roman" pitchFamily="18" charset="0"/>
              </a:rPr>
              <a:t>②</a:t>
            </a:r>
            <a:r>
              <a:rPr lang="zh-CN" altLang="en-US" sz="2400" b="1" dirty="0" smtClean="0">
                <a:solidFill>
                  <a:srgbClr val="000099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itchFamily="18" charset="0"/>
              </a:rPr>
              <a:t>可抢占式内核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000099"/>
                </a:solidFill>
                <a:latin typeface="Times New Roman" pitchFamily="18" charset="0"/>
              </a:rPr>
              <a:t>③</a:t>
            </a:r>
            <a:r>
              <a:rPr lang="zh-CN" altLang="en-US" sz="2400" b="1" dirty="0" smtClean="0">
                <a:solidFill>
                  <a:srgbClr val="000099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itchFamily="18" charset="0"/>
              </a:rPr>
              <a:t>多线程应用程序的支持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000099"/>
                </a:solidFill>
                <a:latin typeface="Times New Roman" pitchFamily="18" charset="0"/>
              </a:rPr>
              <a:t>④</a:t>
            </a:r>
            <a:r>
              <a:rPr lang="zh-CN" altLang="en-US" sz="2400" b="1" dirty="0" smtClean="0">
                <a:solidFill>
                  <a:srgbClr val="000099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itchFamily="18" charset="0"/>
              </a:rPr>
              <a:t>多处理机支持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000099"/>
                </a:solidFill>
                <a:latin typeface="Times New Roman" pitchFamily="18" charset="0"/>
              </a:rPr>
              <a:t>⑤</a:t>
            </a:r>
            <a:r>
              <a:rPr lang="zh-CN" altLang="en-US" sz="2400" b="1" dirty="0" smtClean="0">
                <a:solidFill>
                  <a:srgbClr val="000099"/>
                </a:solidFill>
                <a:latin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itchFamily="18" charset="0"/>
              </a:rPr>
              <a:t>支持多种文件系统</a:t>
            </a:r>
          </a:p>
          <a:p>
            <a:pPr marL="571500" indent="-571500"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000099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8420100" y="6510338"/>
            <a:ext cx="723900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9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9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9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90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90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9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9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9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9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39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39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9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9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39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39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39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90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9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39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39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39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39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178</TotalTime>
  <Words>1917</Words>
  <Application>Microsoft Office PowerPoint</Application>
  <PresentationFormat>全屏显示(4:3)</PresentationFormat>
  <Paragraphs>340</Paragraphs>
  <Slides>33</Slides>
  <Notes>1</Notes>
  <HiddenSlides>8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Times New Roman</vt:lpstr>
      <vt:lpstr>黑体</vt:lpstr>
      <vt:lpstr>古瓶荷花</vt:lpstr>
      <vt:lpstr>Microsoft Visio 绘图</vt:lpstr>
      <vt:lpstr> Linux系统简介</vt:lpstr>
      <vt:lpstr>Linux系统简介</vt:lpstr>
      <vt:lpstr>1.什么是Linux</vt:lpstr>
      <vt:lpstr>2.Linux发展历程</vt:lpstr>
      <vt:lpstr>Unix操作系统</vt:lpstr>
      <vt:lpstr>Unix操作系统的特点</vt:lpstr>
      <vt:lpstr>GNU计划</vt:lpstr>
      <vt:lpstr>3.Linux基本特性</vt:lpstr>
      <vt:lpstr>PowerPoint 演示文稿</vt:lpstr>
      <vt:lpstr>Linux系统的组成</vt:lpstr>
      <vt:lpstr>PowerPoint 演示文稿</vt:lpstr>
      <vt:lpstr>PowerPoint 演示文稿</vt:lpstr>
      <vt:lpstr>4.Linux发行版本</vt:lpstr>
      <vt:lpstr>5.Linux内核版本</vt:lpstr>
      <vt:lpstr>6.Linux学习的几点建议</vt:lpstr>
      <vt:lpstr>推荐Linux学习网站</vt:lpstr>
      <vt:lpstr>Linux实验前的准备 </vt:lpstr>
      <vt:lpstr>实验环境</vt:lpstr>
      <vt:lpstr>1.1 Linux系统的安装</vt:lpstr>
      <vt:lpstr>1.2 Linux系统的用户界面</vt:lpstr>
      <vt:lpstr>2.1 屏幕编辑程序vi</vt:lpstr>
      <vt:lpstr>2.1屏幕编辑程序vi —模式的转换</vt:lpstr>
      <vt:lpstr>2.1 屏幕编辑程序vi —模式的进入</vt:lpstr>
      <vt:lpstr>2.1 屏幕编辑程序vi—末行模式</vt:lpstr>
      <vt:lpstr>2.1屏幕编辑程序vi —光标的移动</vt:lpstr>
      <vt:lpstr>2.1 屏幕编辑程序vi —编辑模式(1)</vt:lpstr>
      <vt:lpstr>2.1屏幕编辑程序vi —编辑模式(2)</vt:lpstr>
      <vt:lpstr>2.1屏幕编辑程序vi —编辑模式(3)</vt:lpstr>
      <vt:lpstr>2.2 脚本编程Shell</vt:lpstr>
      <vt:lpstr>2.2 脚本编程Shell—Shell的种类</vt:lpstr>
      <vt:lpstr>2.2 脚本编程Shell—Shell的执行</vt:lpstr>
      <vt:lpstr>2.3 编译器gcc</vt:lpstr>
      <vt:lpstr>尝试自己动手</vt:lpstr>
    </vt:vector>
  </TitlesOfParts>
  <Company>HUST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Linux系统简介</dc:title>
  <dc:creator>ZR</dc:creator>
  <cp:lastModifiedBy>郑然</cp:lastModifiedBy>
  <cp:revision>16</cp:revision>
  <dcterms:created xsi:type="dcterms:W3CDTF">2011-02-15T16:00:18Z</dcterms:created>
  <dcterms:modified xsi:type="dcterms:W3CDTF">2019-11-27T11:52:10Z</dcterms:modified>
</cp:coreProperties>
</file>