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57" r:id="rId6"/>
    <p:sldId id="258" r:id="rId7"/>
    <p:sldId id="259" r:id="rId8"/>
    <p:sldId id="260" r:id="rId9"/>
    <p:sldId id="284" r:id="rId10"/>
    <p:sldId id="261" r:id="rId11"/>
    <p:sldId id="262" r:id="rId12"/>
    <p:sldId id="263" r:id="rId13"/>
    <p:sldId id="264" r:id="rId14"/>
    <p:sldId id="265" r:id="rId15"/>
    <p:sldId id="266" r:id="rId16"/>
    <p:sldId id="28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7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9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2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3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0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4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6F8B-CE51-4D63-A729-1CC5755839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3179-7E5A-4708-959C-AFE6BF25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2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4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7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64" y="1938528"/>
            <a:ext cx="8476488" cy="4238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b="1" dirty="0"/>
              <a:t>阅读</a:t>
            </a:r>
            <a:r>
              <a:rPr lang="en-US" altLang="zh-CN" sz="2400" b="1" dirty="0"/>
              <a:t>4.1-5</a:t>
            </a:r>
            <a:r>
              <a:rPr lang="zh-CN" altLang="zh-CN" sz="2400" b="1" dirty="0"/>
              <a:t>题面及以下程序，然后写出你对这个算法的理解。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4" y="233363"/>
            <a:ext cx="8783152" cy="147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9" y="2345626"/>
            <a:ext cx="5778912" cy="438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50964" y="2572004"/>
            <a:ext cx="4812611" cy="115874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ending-here-sum&gt;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，继续向后扩展到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j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、计算到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j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位置的子序列和。不用担心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A[j]&lt;0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的情况发生，因为即使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A[j]&lt;0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导致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ending-here-sum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变小，其前已经找到的更大的子序列和也已经在全局量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max-sum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中有了记载，这是一个递推的过程，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max-sum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不受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A[j]&lt;0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的影响，而一旦找到更大的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ending-here-sum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，则会在后面的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if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语句里修正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max-sum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，从而可以找到和更大的连续子序列。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8695262">
            <a:off x="3167507" y="3876623"/>
            <a:ext cx="1054100" cy="87312"/>
          </a:xfrm>
          <a:prstGeom prst="rightArrow">
            <a:avLst>
              <a:gd name="adj1" fmla="val 50000"/>
              <a:gd name="adj2" fmla="val 30182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07992" y="4804115"/>
            <a:ext cx="4455583" cy="87430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ending-here-sum&lt;=0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，则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ending-here-sum +A[j]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只会不比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A[j]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更大，甚至还不如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A[j]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本身大，所以直接调整为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“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ending-here-low = j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ending-here-sum=A[j]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”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ending-here-low== ending-here-high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10800000">
            <a:off x="3865499" y="4804115"/>
            <a:ext cx="404813" cy="90487"/>
          </a:xfrm>
          <a:prstGeom prst="rightArrow">
            <a:avLst>
              <a:gd name="adj1" fmla="val 50000"/>
              <a:gd name="adj2" fmla="val 11184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4211130" y="5660552"/>
            <a:ext cx="93239" cy="729786"/>
          </a:xfrm>
          <a:prstGeom prst="rightBrace">
            <a:avLst>
              <a:gd name="adj1" fmla="val 446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13379" y="5818422"/>
            <a:ext cx="4426278" cy="78375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这一步比较显然，当找到更大的连续子序列和，修正全局的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max-sum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和下标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low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high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，以记录当前以求出的最大连续子序列和和下标区间。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6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18866"/>
              </p:ext>
            </p:extLst>
          </p:nvPr>
        </p:nvGraphicFramePr>
        <p:xfrm>
          <a:off x="1897807" y="201168"/>
          <a:ext cx="2918944" cy="4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公式" r:id="rId3" imgW="1409088" imgH="241195" progId="Equation.3">
                  <p:embed/>
                </p:oleObj>
              </mc:Choice>
              <mc:Fallback>
                <p:oleObj name="公式" r:id="rId3" imgW="140908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807" y="201168"/>
                        <a:ext cx="2918944" cy="498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2236" y="176639"/>
            <a:ext cx="6894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4.3-2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证明                                      的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解是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lgn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9" y="1038035"/>
            <a:ext cx="7849180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5800" y="5724144"/>
                <a:ext cx="2723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其它思路：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24144"/>
                <a:ext cx="2723502" cy="369332"/>
              </a:xfrm>
              <a:prstGeom prst="rect">
                <a:avLst/>
              </a:prstGeom>
              <a:blipFill>
                <a:blip r:embed="rId6"/>
                <a:stretch>
                  <a:fillRect l="-20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9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176" y="153546"/>
            <a:ext cx="866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(4.3-9)  </a:t>
            </a:r>
            <a:r>
              <a:rPr lang="zh-CN" altLang="en-US" sz="2400" dirty="0"/>
              <a:t>利用改变变量的方法求解递归式                                   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得到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解应是</a:t>
            </a:r>
            <a:r>
              <a:rPr lang="zh-CN" altLang="en-US" sz="2400" dirty="0"/>
              <a:t>紧确的。</a:t>
            </a:r>
            <a:endParaRPr lang="en-US" altLang="zh-CN" sz="2400" dirty="0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65922"/>
              </p:ext>
            </p:extLst>
          </p:nvPr>
        </p:nvGraphicFramePr>
        <p:xfrm>
          <a:off x="5663438" y="334136"/>
          <a:ext cx="2374332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3" imgW="1511300" imgH="241300" progId="Equation.3">
                  <p:embed/>
                </p:oleObj>
              </mc:Choice>
              <mc:Fallback>
                <p:oleObj name="公式" r:id="rId3" imgW="1511300" imgH="241300" progId="Equation.3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438" y="334136"/>
                        <a:ext cx="2374332" cy="37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41832" y="1747164"/>
            <a:ext cx="7168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n=2</a:t>
            </a:r>
            <a:r>
              <a:rPr lang="en-US" altLang="zh-CN" sz="2400" kern="100" baseline="30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m=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T(n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)=3T(2</a:t>
            </a:r>
            <a:r>
              <a:rPr lang="en-US" altLang="zh-CN" sz="24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m/2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+ m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S(m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= T(n)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S(m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)=3S(m/2)+</a:t>
            </a: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                  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T(n) = S(m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)=O(m</a:t>
            </a:r>
            <a:r>
              <a:rPr lang="en-US" altLang="zh-CN" sz="24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16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                   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400" kern="100" baseline="-250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3=1.6</a:t>
            </a:r>
            <a:endParaRPr lang="zh-CN" altLang="zh-CN" sz="12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=O(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en-US" altLang="zh-CN" sz="24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log</a:t>
            </a:r>
            <a:r>
              <a:rPr lang="en-US" altLang="zh-CN" sz="16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 (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log</a:t>
            </a:r>
            <a:r>
              <a:rPr lang="en-US" altLang="zh-CN" sz="16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baseline="30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042" y="234569"/>
            <a:ext cx="856107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(4.4-6) </a:t>
            </a:r>
            <a:r>
              <a:rPr lang="zh-CN" altLang="en-US" sz="2400" dirty="0"/>
              <a:t>对递归式                                                </a:t>
            </a:r>
            <a:r>
              <a:rPr lang="zh-CN" altLang="en-US" sz="2400" dirty="0" smtClean="0"/>
              <a:t>   利用</a:t>
            </a:r>
            <a:r>
              <a:rPr lang="zh-CN" altLang="en-US" sz="2400" dirty="0"/>
              <a:t>递归树证其</a:t>
            </a:r>
            <a:r>
              <a:rPr lang="zh-CN" altLang="en-US" sz="2400" dirty="0" smtClean="0"/>
              <a:t>解是                    </a:t>
            </a:r>
            <a:r>
              <a:rPr lang="zh-CN" altLang="en-US" sz="2400" dirty="0"/>
              <a:t>，其中</a:t>
            </a:r>
            <a:r>
              <a:rPr lang="en-US" altLang="zh-CN" sz="2400" dirty="0"/>
              <a:t>c</a:t>
            </a:r>
            <a:r>
              <a:rPr lang="zh-CN" altLang="en-US" sz="2400" dirty="0"/>
              <a:t>是一个常数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52467"/>
              </p:ext>
            </p:extLst>
          </p:nvPr>
        </p:nvGraphicFramePr>
        <p:xfrm>
          <a:off x="2564892" y="450850"/>
          <a:ext cx="3429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公式" r:id="rId3" imgW="1854200" imgH="203200" progId="Equation.3">
                  <p:embed/>
                </p:oleObj>
              </mc:Choice>
              <mc:Fallback>
                <p:oleObj name="公式" r:id="rId3" imgW="1854200" imgH="203200" progId="Equation.3">
                  <p:embed/>
                  <p:pic>
                    <p:nvPicPr>
                      <p:cNvPr id="1085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892" y="450850"/>
                        <a:ext cx="34290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025933"/>
              </p:ext>
            </p:extLst>
          </p:nvPr>
        </p:nvGraphicFramePr>
        <p:xfrm>
          <a:off x="1044893" y="956945"/>
          <a:ext cx="1235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公式" r:id="rId5" imgW="660113" imgH="203112" progId="Equation.3">
                  <p:embed/>
                </p:oleObj>
              </mc:Choice>
              <mc:Fallback>
                <p:oleObj name="公式" r:id="rId5" imgW="660113" imgH="203112" progId="Equation.3">
                  <p:embed/>
                  <p:pic>
                    <p:nvPicPr>
                      <p:cNvPr id="1085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893" y="956945"/>
                        <a:ext cx="1235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26"/>
          <p:cNvGrpSpPr>
            <a:grpSpLocks/>
          </p:cNvGrpSpPr>
          <p:nvPr/>
        </p:nvGrpSpPr>
        <p:grpSpPr bwMode="auto">
          <a:xfrm>
            <a:off x="3724085" y="1464315"/>
            <a:ext cx="4350067" cy="2476749"/>
            <a:chOff x="0" y="0"/>
            <a:chExt cx="7689872" cy="3687773"/>
          </a:xfrm>
        </p:grpSpPr>
        <p:pic>
          <p:nvPicPr>
            <p:cNvPr id="7" name="图片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5972" y="0"/>
              <a:ext cx="328612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图片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840" y="809618"/>
              <a:ext cx="573087" cy="593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9" name="直接连接符 4"/>
            <p:cNvCxnSpPr>
              <a:cxnSpLocks noChangeShapeType="1"/>
            </p:cNvCxnSpPr>
            <p:nvPr/>
          </p:nvCxnSpPr>
          <p:spPr bwMode="auto">
            <a:xfrm rot="10800000" flipV="1">
              <a:off x="2387607" y="238126"/>
              <a:ext cx="785814" cy="571502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5"/>
            <p:cNvCxnSpPr>
              <a:cxnSpLocks noChangeShapeType="1"/>
            </p:cNvCxnSpPr>
            <p:nvPr/>
          </p:nvCxnSpPr>
          <p:spPr bwMode="auto">
            <a:xfrm>
              <a:off x="3386147" y="238126"/>
              <a:ext cx="715965" cy="571502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1" name="图片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02" y="1809743"/>
              <a:ext cx="53975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" name="图片 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811" y="809618"/>
              <a:ext cx="704850" cy="593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3" name="直接连接符 8"/>
            <p:cNvCxnSpPr>
              <a:cxnSpLocks noChangeShapeType="1"/>
            </p:cNvCxnSpPr>
            <p:nvPr/>
          </p:nvCxnSpPr>
          <p:spPr bwMode="auto">
            <a:xfrm rot="10800000" flipV="1">
              <a:off x="1604967" y="1379541"/>
              <a:ext cx="554040" cy="430214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9"/>
            <p:cNvCxnSpPr>
              <a:cxnSpLocks noChangeShapeType="1"/>
            </p:cNvCxnSpPr>
            <p:nvPr/>
          </p:nvCxnSpPr>
          <p:spPr bwMode="auto">
            <a:xfrm>
              <a:off x="2301882" y="1379541"/>
              <a:ext cx="588964" cy="430214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0"/>
            <p:cNvCxnSpPr>
              <a:cxnSpLocks noChangeShapeType="1"/>
            </p:cNvCxnSpPr>
            <p:nvPr/>
          </p:nvCxnSpPr>
          <p:spPr bwMode="auto">
            <a:xfrm rot="10800000" flipV="1">
              <a:off x="3602047" y="1381129"/>
              <a:ext cx="571502" cy="428626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>
              <a:off x="4316424" y="1381129"/>
              <a:ext cx="642940" cy="428626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2"/>
            <p:cNvCxnSpPr>
              <a:cxnSpLocks noChangeShapeType="1"/>
            </p:cNvCxnSpPr>
            <p:nvPr/>
          </p:nvCxnSpPr>
          <p:spPr bwMode="auto">
            <a:xfrm rot="5400000">
              <a:off x="1067597" y="2559851"/>
              <a:ext cx="500063" cy="142875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13"/>
            <p:cNvCxnSpPr>
              <a:cxnSpLocks noChangeShapeType="1"/>
            </p:cNvCxnSpPr>
            <p:nvPr/>
          </p:nvCxnSpPr>
          <p:spPr bwMode="auto">
            <a:xfrm rot="5400000">
              <a:off x="1210472" y="2631289"/>
              <a:ext cx="500063" cy="0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14"/>
            <p:cNvCxnSpPr>
              <a:cxnSpLocks noChangeShapeType="1"/>
            </p:cNvCxnSpPr>
            <p:nvPr/>
          </p:nvCxnSpPr>
          <p:spPr bwMode="auto">
            <a:xfrm rot="16200000" flipH="1">
              <a:off x="1353348" y="2559851"/>
              <a:ext cx="500063" cy="142875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5"/>
            <p:cNvCxnSpPr>
              <a:cxnSpLocks noChangeShapeType="1"/>
            </p:cNvCxnSpPr>
            <p:nvPr/>
          </p:nvCxnSpPr>
          <p:spPr bwMode="auto">
            <a:xfrm rot="5400000">
              <a:off x="1066803" y="3130559"/>
              <a:ext cx="357188" cy="1587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16"/>
            <p:cNvCxnSpPr>
              <a:cxnSpLocks noChangeShapeType="1"/>
            </p:cNvCxnSpPr>
            <p:nvPr/>
          </p:nvCxnSpPr>
          <p:spPr bwMode="auto">
            <a:xfrm rot="5400000">
              <a:off x="1497016" y="3130559"/>
              <a:ext cx="357188" cy="1588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连接符 17"/>
            <p:cNvCxnSpPr>
              <a:cxnSpLocks noChangeShapeType="1"/>
            </p:cNvCxnSpPr>
            <p:nvPr/>
          </p:nvCxnSpPr>
          <p:spPr bwMode="auto">
            <a:xfrm rot="5400000">
              <a:off x="2497939" y="2559851"/>
              <a:ext cx="500063" cy="142875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18"/>
            <p:cNvCxnSpPr>
              <a:cxnSpLocks noChangeShapeType="1"/>
            </p:cNvCxnSpPr>
            <p:nvPr/>
          </p:nvCxnSpPr>
          <p:spPr bwMode="auto">
            <a:xfrm rot="5400000">
              <a:off x="2640814" y="2631289"/>
              <a:ext cx="500063" cy="0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19"/>
            <p:cNvCxnSpPr>
              <a:cxnSpLocks noChangeShapeType="1"/>
            </p:cNvCxnSpPr>
            <p:nvPr/>
          </p:nvCxnSpPr>
          <p:spPr bwMode="auto">
            <a:xfrm rot="16200000" flipH="1">
              <a:off x="2783690" y="2559851"/>
              <a:ext cx="500063" cy="142875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连接符 20"/>
            <p:cNvCxnSpPr>
              <a:cxnSpLocks noChangeShapeType="1"/>
            </p:cNvCxnSpPr>
            <p:nvPr/>
          </p:nvCxnSpPr>
          <p:spPr bwMode="auto">
            <a:xfrm rot="5400000">
              <a:off x="2497144" y="3130559"/>
              <a:ext cx="357188" cy="1588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连接符 21"/>
            <p:cNvCxnSpPr>
              <a:cxnSpLocks noChangeShapeType="1"/>
            </p:cNvCxnSpPr>
            <p:nvPr/>
          </p:nvCxnSpPr>
          <p:spPr bwMode="auto">
            <a:xfrm rot="5400000">
              <a:off x="2927358" y="3130559"/>
              <a:ext cx="357188" cy="1587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22"/>
            <p:cNvCxnSpPr>
              <a:cxnSpLocks noChangeShapeType="1"/>
            </p:cNvCxnSpPr>
            <p:nvPr/>
          </p:nvCxnSpPr>
          <p:spPr bwMode="auto">
            <a:xfrm rot="5400000">
              <a:off x="3210728" y="2559851"/>
              <a:ext cx="500063" cy="142875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3"/>
            <p:cNvCxnSpPr>
              <a:cxnSpLocks noChangeShapeType="1"/>
            </p:cNvCxnSpPr>
            <p:nvPr/>
          </p:nvCxnSpPr>
          <p:spPr bwMode="auto">
            <a:xfrm rot="5400000">
              <a:off x="3353604" y="2631289"/>
              <a:ext cx="500063" cy="0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4"/>
            <p:cNvCxnSpPr>
              <a:cxnSpLocks noChangeShapeType="1"/>
            </p:cNvCxnSpPr>
            <p:nvPr/>
          </p:nvCxnSpPr>
          <p:spPr bwMode="auto">
            <a:xfrm rot="16200000" flipH="1">
              <a:off x="3496479" y="2559851"/>
              <a:ext cx="500063" cy="142875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接连接符 25"/>
            <p:cNvCxnSpPr>
              <a:cxnSpLocks noChangeShapeType="1"/>
            </p:cNvCxnSpPr>
            <p:nvPr/>
          </p:nvCxnSpPr>
          <p:spPr bwMode="auto">
            <a:xfrm rot="5400000">
              <a:off x="3209934" y="3130559"/>
              <a:ext cx="357188" cy="1587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26"/>
            <p:cNvCxnSpPr>
              <a:cxnSpLocks noChangeShapeType="1"/>
            </p:cNvCxnSpPr>
            <p:nvPr/>
          </p:nvCxnSpPr>
          <p:spPr bwMode="auto">
            <a:xfrm rot="5400000">
              <a:off x="3640147" y="3130559"/>
              <a:ext cx="357188" cy="1588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27"/>
            <p:cNvCxnSpPr>
              <a:cxnSpLocks noChangeShapeType="1"/>
            </p:cNvCxnSpPr>
            <p:nvPr/>
          </p:nvCxnSpPr>
          <p:spPr bwMode="auto">
            <a:xfrm rot="5400000">
              <a:off x="4636307" y="2559851"/>
              <a:ext cx="500063" cy="142875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连接符 28"/>
            <p:cNvCxnSpPr>
              <a:cxnSpLocks noChangeShapeType="1"/>
            </p:cNvCxnSpPr>
            <p:nvPr/>
          </p:nvCxnSpPr>
          <p:spPr bwMode="auto">
            <a:xfrm rot="5400000">
              <a:off x="4779977" y="2630495"/>
              <a:ext cx="500063" cy="1587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29"/>
            <p:cNvCxnSpPr>
              <a:cxnSpLocks noChangeShapeType="1"/>
            </p:cNvCxnSpPr>
            <p:nvPr/>
          </p:nvCxnSpPr>
          <p:spPr bwMode="auto">
            <a:xfrm rot="16200000" flipH="1">
              <a:off x="4922058" y="2559851"/>
              <a:ext cx="500063" cy="142875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30"/>
            <p:cNvCxnSpPr>
              <a:cxnSpLocks noChangeShapeType="1"/>
            </p:cNvCxnSpPr>
            <p:nvPr/>
          </p:nvCxnSpPr>
          <p:spPr bwMode="auto">
            <a:xfrm rot="5400000">
              <a:off x="4637100" y="3130559"/>
              <a:ext cx="357188" cy="1588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31"/>
            <p:cNvCxnSpPr>
              <a:cxnSpLocks noChangeShapeType="1"/>
            </p:cNvCxnSpPr>
            <p:nvPr/>
          </p:nvCxnSpPr>
          <p:spPr bwMode="auto">
            <a:xfrm rot="5400000">
              <a:off x="5065726" y="3130559"/>
              <a:ext cx="357188" cy="1588"/>
            </a:xfrm>
            <a:prstGeom prst="line">
              <a:avLst/>
            </a:prstGeom>
            <a:noFill/>
            <a:ln w="12700" algn="ctr">
              <a:solidFill>
                <a:srgbClr val="91841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7" name="图片 3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82006"/>
              <a:ext cx="601663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8" name="图片 3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822" y="0"/>
              <a:ext cx="328612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" name="图片 3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4601" y="988221"/>
              <a:ext cx="371740" cy="22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图片 3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672" y="1928805"/>
              <a:ext cx="330200" cy="21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41" name="直接箭头连接符 36"/>
            <p:cNvCxnSpPr>
              <a:cxnSpLocks noChangeShapeType="1"/>
            </p:cNvCxnSpPr>
            <p:nvPr/>
          </p:nvCxnSpPr>
          <p:spPr bwMode="auto">
            <a:xfrm rot="5400000" flipH="1" flipV="1">
              <a:off x="-577852" y="987428"/>
              <a:ext cx="1785942" cy="1587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箭头连接符 37"/>
            <p:cNvCxnSpPr>
              <a:cxnSpLocks noChangeShapeType="1"/>
            </p:cNvCxnSpPr>
            <p:nvPr/>
          </p:nvCxnSpPr>
          <p:spPr bwMode="auto">
            <a:xfrm rot="5400000">
              <a:off x="-76995" y="2845602"/>
              <a:ext cx="785815" cy="0"/>
            </a:xfrm>
            <a:prstGeom prst="straightConnector1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箭头连接符 38"/>
            <p:cNvCxnSpPr>
              <a:cxnSpLocks noChangeShapeType="1"/>
            </p:cNvCxnSpPr>
            <p:nvPr/>
          </p:nvCxnSpPr>
          <p:spPr bwMode="auto">
            <a:xfrm>
              <a:off x="5816617" y="1095378"/>
              <a:ext cx="1285879" cy="1587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箭头连接符 39"/>
            <p:cNvCxnSpPr>
              <a:cxnSpLocks noChangeShapeType="1"/>
            </p:cNvCxnSpPr>
            <p:nvPr/>
          </p:nvCxnSpPr>
          <p:spPr bwMode="auto">
            <a:xfrm>
              <a:off x="6459555" y="2024068"/>
              <a:ext cx="500064" cy="1588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接箭头连接符 40"/>
            <p:cNvCxnSpPr>
              <a:cxnSpLocks noChangeShapeType="1"/>
            </p:cNvCxnSpPr>
            <p:nvPr/>
          </p:nvCxnSpPr>
          <p:spPr bwMode="auto">
            <a:xfrm>
              <a:off x="3530610" y="166687"/>
              <a:ext cx="3571885" cy="1588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6" name="图片 4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637" y="3381386"/>
              <a:ext cx="1846263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47" name="直接连接符 42"/>
            <p:cNvCxnSpPr>
              <a:cxnSpLocks noChangeShapeType="1"/>
            </p:cNvCxnSpPr>
            <p:nvPr/>
          </p:nvCxnSpPr>
          <p:spPr bwMode="auto">
            <a:xfrm>
              <a:off x="5957904" y="2933709"/>
              <a:ext cx="1643068" cy="1587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8" name="图片 4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990" y="1809743"/>
              <a:ext cx="650875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9" name="图片 4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110" y="1914531"/>
              <a:ext cx="390526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0" name="图片 4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718" y="1809743"/>
              <a:ext cx="650875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" name="矩形 50"/>
          <p:cNvSpPr/>
          <p:nvPr/>
        </p:nvSpPr>
        <p:spPr>
          <a:xfrm>
            <a:off x="450842" y="3158477"/>
            <a:ext cx="5725427" cy="33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讨论其左分支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左分支深度：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400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0~log</a:t>
            </a:r>
            <a:r>
              <a:rPr lang="en-US" altLang="zh-CN" sz="2400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每层的代价是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cn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故，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T(n)</a:t>
            </a:r>
            <a:r>
              <a:rPr lang="zh-CN" altLang="zh-CN" sz="2400" kern="100" dirty="0">
                <a:latin typeface="Calibri" panose="020F0502020204030204" pitchFamily="34" charset="0"/>
                <a:ea typeface="华文细黑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(log</a:t>
            </a:r>
            <a:r>
              <a:rPr lang="en-US" altLang="zh-CN" sz="2400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n+1)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cn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400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nlogn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400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/log3</a:t>
            </a:r>
            <a:r>
              <a:rPr lang="zh-CN" altLang="zh-CN" sz="2400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进行一定的证明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79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888" y="310896"/>
            <a:ext cx="8268462" cy="586606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(4.5-1)  </a:t>
            </a:r>
            <a:r>
              <a:rPr lang="zh-CN" altLang="en-US" dirty="0"/>
              <a:t>用主方法来给出下列递归式的紧确渐近界：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         b) T(n) = 2T(n/4) + n</a:t>
            </a:r>
            <a:r>
              <a:rPr lang="en-US" altLang="zh-CN" baseline="30000" dirty="0"/>
              <a:t>1/2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         d) T(n) = 2T(n/4) + 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baseline="30000" dirty="0"/>
          </a:p>
          <a:p>
            <a:pPr marL="1079500" indent="0">
              <a:buNone/>
            </a:pPr>
            <a:r>
              <a:rPr lang="zh-CN" altLang="zh-CN" dirty="0"/>
              <a:t>根据主方法分情况讨论</a:t>
            </a:r>
          </a:p>
          <a:p>
            <a:pPr marL="1079500" indent="0">
              <a:buNone/>
            </a:pPr>
            <a:r>
              <a:rPr lang="en-US" altLang="zh-CN" dirty="0"/>
              <a:t>b) T(n) =O(n</a:t>
            </a:r>
            <a:r>
              <a:rPr lang="en-US" altLang="zh-CN" baseline="30000" dirty="0"/>
              <a:t>1/2</a:t>
            </a:r>
            <a:r>
              <a:rPr lang="en-US" altLang="zh-CN" dirty="0"/>
              <a:t>logn)</a:t>
            </a:r>
            <a:endParaRPr lang="zh-CN" altLang="zh-CN" dirty="0"/>
          </a:p>
          <a:p>
            <a:pPr marL="1079500" indent="0">
              <a:buNone/>
            </a:pPr>
            <a:r>
              <a:rPr lang="en-US" altLang="zh-CN" dirty="0"/>
              <a:t>d) T(n)=O(n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18" y="73152"/>
            <a:ext cx="8186166" cy="59392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(4.5-4)  </a:t>
            </a:r>
            <a:r>
              <a:rPr lang="zh-CN" altLang="en-US" sz="2400" dirty="0"/>
              <a:t>主方法能否应用于递归式</a:t>
            </a:r>
            <a:r>
              <a:rPr lang="en-US" altLang="zh-CN" sz="2400" dirty="0"/>
              <a:t>T(n)=4T(n/2)+n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logn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       </a:t>
            </a:r>
            <a:r>
              <a:rPr lang="zh-CN" altLang="en-US" sz="2400" dirty="0"/>
              <a:t>为什么？给出此递归式的渐近上界。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0659" y="1268291"/>
            <a:ext cx="62544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这里</a:t>
            </a:r>
            <a:r>
              <a:rPr lang="en-US" altLang="zh-CN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a=4,b=2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而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f(n)/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能用主方法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69775"/>
              </p:ext>
            </p:extLst>
          </p:nvPr>
        </p:nvGraphicFramePr>
        <p:xfrm>
          <a:off x="1422419" y="2122607"/>
          <a:ext cx="872725" cy="49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公式" r:id="rId3" imgW="380835" imgH="215806" progId="Equation.3">
                  <p:embed/>
                </p:oleObj>
              </mc:Choice>
              <mc:Fallback>
                <p:oleObj name="公式" r:id="rId3" imgW="380835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19" y="2122607"/>
                        <a:ext cx="872725" cy="494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9570"/>
              </p:ext>
            </p:extLst>
          </p:nvPr>
        </p:nvGraphicFramePr>
        <p:xfrm>
          <a:off x="2177138" y="1268291"/>
          <a:ext cx="1942947" cy="54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公式" r:id="rId5" imgW="774364" imgH="215806" progId="Equation.3">
                  <p:embed/>
                </p:oleObj>
              </mc:Choice>
              <mc:Fallback>
                <p:oleObj name="公式" r:id="rId5" imgW="774364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138" y="1268291"/>
                        <a:ext cx="1942947" cy="541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60080"/>
              </p:ext>
            </p:extLst>
          </p:nvPr>
        </p:nvGraphicFramePr>
        <p:xfrm>
          <a:off x="3784410" y="2478024"/>
          <a:ext cx="5248798" cy="425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公式" r:id="rId7" imgW="3822480" imgH="3098520" progId="Equation.3">
                  <p:embed/>
                </p:oleObj>
              </mc:Choice>
              <mc:Fallback>
                <p:oleObj name="公式" r:id="rId7" imgW="3822480" imgH="309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410" y="2478024"/>
                        <a:ext cx="5248798" cy="42548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2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smtClean="0"/>
              <a:t>次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88" y="347472"/>
            <a:ext cx="8412480" cy="58294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9.1-1</a:t>
            </a:r>
            <a:r>
              <a:rPr lang="zh-CN" altLang="zh-CN" sz="2400" dirty="0"/>
              <a:t>：证明：在最坏情况下，找到</a:t>
            </a:r>
            <a:r>
              <a:rPr lang="en-US" altLang="zh-CN" sz="2400" dirty="0"/>
              <a:t>n </a:t>
            </a:r>
            <a:r>
              <a:rPr lang="zh-CN" altLang="zh-CN" sz="2400" dirty="0"/>
              <a:t>个元素中第二小元素需要</a:t>
            </a:r>
            <a:r>
              <a:rPr lang="en-US" altLang="zh-CN" sz="2400" dirty="0"/>
              <a:t>n+⌈𝐥𝐠n⌉−2 </a:t>
            </a:r>
            <a:r>
              <a:rPr lang="zh-CN" altLang="zh-CN" sz="2400" dirty="0"/>
              <a:t>次比较。（提示</a:t>
            </a:r>
            <a:r>
              <a:rPr lang="zh-CN" altLang="zh-CN" sz="2400" dirty="0" smtClean="0"/>
              <a:t>：同时</a:t>
            </a:r>
            <a:r>
              <a:rPr lang="zh-CN" altLang="zh-CN" sz="2400" dirty="0"/>
              <a:t>找最小元素。）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     </a:t>
            </a:r>
            <a:r>
              <a:rPr lang="zh-CN" altLang="zh-CN" sz="2400" dirty="0" smtClean="0"/>
              <a:t>以</a:t>
            </a:r>
            <a:r>
              <a:rPr lang="zh-CN" altLang="zh-CN" sz="2400" dirty="0"/>
              <a:t>锦标赛方式比较元素——将其两个一组进行比较，然后以同样的方式对</a:t>
            </a:r>
            <a:r>
              <a:rPr lang="zh-CN" altLang="zh-CN" sz="2400" b="1" dirty="0"/>
              <a:t>获胜者</a:t>
            </a:r>
            <a:r>
              <a:rPr lang="zh-CN" altLang="zh-CN" sz="2400" dirty="0"/>
              <a:t>进行比较。需要跟踪潜在的赢家所参与的每次“赛事”。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     </a:t>
            </a:r>
            <a:r>
              <a:rPr lang="zh-CN" altLang="zh-CN" sz="2400" dirty="0" smtClean="0"/>
              <a:t>通过</a:t>
            </a:r>
            <a:r>
              <a:rPr lang="en-US" altLang="zh-CN" sz="2400" dirty="0"/>
              <a:t>n−1 </a:t>
            </a:r>
            <a:r>
              <a:rPr lang="zh-CN" altLang="zh-CN" sz="2400" dirty="0"/>
              <a:t>次比较确定最终赢家。而第二小元素就在比赛输于最小元素的</a:t>
            </a:r>
            <a:r>
              <a:rPr lang="en-US" altLang="zh-CN" sz="2400" dirty="0"/>
              <a:t>⌈𝐥𝐠n⌉ </a:t>
            </a:r>
            <a:r>
              <a:rPr lang="zh-CN" altLang="zh-CN" sz="2400" dirty="0"/>
              <a:t>中——其中每个元素都是在所参与的最后一次赛事中失利。因此要找到最小元素还须</a:t>
            </a:r>
            <a:r>
              <a:rPr lang="en-US" altLang="zh-CN" sz="2400" dirty="0"/>
              <a:t>⌈𝐥𝐠n⌉−1</a:t>
            </a:r>
            <a:r>
              <a:rPr lang="zh-CN" altLang="zh-CN" sz="2400" dirty="0"/>
              <a:t>次比较。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08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3" y="181868"/>
            <a:ext cx="8357616" cy="67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50" y="2107591"/>
            <a:ext cx="2652643" cy="6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73" y="2938440"/>
            <a:ext cx="4679267" cy="4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21" y="5118254"/>
            <a:ext cx="2564385" cy="6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图片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4" y="5785906"/>
            <a:ext cx="5102154" cy="4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5760" y="987413"/>
            <a:ext cx="8757667" cy="224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）每组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个元素是可以保证线性时间的。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可以证明，当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r=7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时，小于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或大于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的元素数至少是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2n/7-8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个：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             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959692"/>
            <a:ext cx="2425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于是有：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1194" y="3443582"/>
            <a:ext cx="8757667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066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可以证明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T(n)=O(n)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2)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个元素不能保证线性时间。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可以证明，当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r=3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时，小于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或大于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的元素数至少是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2n/3-4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个：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1194" y="5797984"/>
            <a:ext cx="1781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则有：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41248" y="6394037"/>
            <a:ext cx="39068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n/3+2n/3+4&gt;n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非线性解。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" y="91440"/>
            <a:ext cx="8833104" cy="583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9.3-5</a:t>
            </a:r>
            <a:r>
              <a:rPr lang="zh-CN" altLang="zh-CN" sz="2400" dirty="0"/>
              <a:t>：假设你已经有了一个最坏情况下是线性时间的用于求解中位数的“黑箱”子过程。设计一个能在线性时间内解决任意顺序统计量的选择问题算法。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 descr="C:\Users\jerry221\AppData\Roaming\Tencent\Users\2935075573\TIM\WinTemp\RichOle\]NVW~PCJ%IZMX41@4%`WJP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69" y="1156805"/>
            <a:ext cx="4398264" cy="3159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92024" y="4504236"/>
            <a:ext cx="87690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kern="100" dirty="0" err="1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⌈</a:t>
            </a:r>
            <a:r>
              <a:rPr lang="en-US" altLang="zh-CN" sz="24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n/2</a:t>
            </a:r>
            <a:r>
              <a:rPr lang="en-US" altLang="zh-CN" sz="2400" b="1" kern="1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⌉</a:t>
            </a:r>
            <a:r>
              <a:rPr lang="zh-CN" altLang="zh-CN" sz="24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，则只需调用一次子过程，显然是线性时间。否则，只需针对所划分成的两部分中的一个调用子过程（视</a:t>
            </a:r>
            <a:r>
              <a:rPr lang="en-US" altLang="zh-CN" sz="2400" b="1" kern="100" dirty="0" err="1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的大小而定），因此有如下递归式</a:t>
            </a:r>
            <a:r>
              <a:rPr lang="zh-CN" altLang="zh-CN" sz="24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T(n</a:t>
            </a:r>
            <a:r>
              <a:rPr lang="en-US" altLang="zh-CN" sz="24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) = T(n/2)+O(n)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b="1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zh-CN" sz="2400" b="1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主定理可知上限为</a:t>
            </a:r>
            <a:r>
              <a:rPr lang="en-US" altLang="zh-CN" sz="2400" b="1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zh-CN" sz="2400" b="1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1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184" y="576072"/>
            <a:ext cx="8186166" cy="56008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</a:rPr>
              <a:t>作业</a:t>
            </a:r>
            <a:r>
              <a:rPr lang="en-US" altLang="zh-CN" dirty="0">
                <a:solidFill>
                  <a:srgbClr val="FF0000"/>
                </a:solidFill>
                <a:latin typeface="+mj-ea"/>
              </a:rPr>
              <a:t>1</a:t>
            </a:r>
            <a:r>
              <a:rPr lang="zh-CN" altLang="en-US" dirty="0">
                <a:latin typeface="+mj-ea"/>
              </a:rPr>
              <a:t>：抄写</a:t>
            </a:r>
            <a:endParaRPr lang="en-US" altLang="zh-CN" dirty="0">
              <a:latin typeface="+mj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>
                <a:latin typeface="+mj-ea"/>
              </a:rPr>
              <a:t>           P10</a:t>
            </a:r>
            <a:r>
              <a:rPr lang="zh-CN" altLang="en-US" dirty="0">
                <a:latin typeface="+mj-ea"/>
              </a:rPr>
              <a:t>，</a:t>
            </a:r>
            <a:r>
              <a:rPr lang="en-US" altLang="zh-CN" dirty="0">
                <a:latin typeface="+mj-ea"/>
              </a:rPr>
              <a:t>INSERTIONSORT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>
                <a:latin typeface="+mj-ea"/>
              </a:rPr>
              <a:t>           P19</a:t>
            </a:r>
            <a:r>
              <a:rPr lang="zh-CN" altLang="en-US" dirty="0">
                <a:latin typeface="+mj-ea"/>
              </a:rPr>
              <a:t>，</a:t>
            </a:r>
            <a:r>
              <a:rPr lang="en-US" altLang="zh-CN" dirty="0">
                <a:latin typeface="+mj-ea"/>
              </a:rPr>
              <a:t>MERGESORT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>
                <a:latin typeface="+mj-ea"/>
              </a:rPr>
              <a:t>           P17</a:t>
            </a:r>
            <a:r>
              <a:rPr lang="zh-CN" altLang="en-US" dirty="0">
                <a:latin typeface="+mj-ea"/>
              </a:rPr>
              <a:t>，</a:t>
            </a:r>
            <a:r>
              <a:rPr lang="en-US" altLang="zh-CN" dirty="0">
                <a:latin typeface="+mj-ea"/>
              </a:rPr>
              <a:t>MERGE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</a:rPr>
              <a:t>作业</a:t>
            </a:r>
            <a:r>
              <a:rPr lang="en-US" altLang="zh-CN" dirty="0">
                <a:solidFill>
                  <a:srgbClr val="FF0000"/>
                </a:solidFill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：</a:t>
            </a:r>
            <a:endParaRPr lang="en-US" altLang="zh-CN" dirty="0">
              <a:latin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2" y="4233768"/>
            <a:ext cx="6187437" cy="206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516621" y="4453414"/>
            <a:ext cx="2311851" cy="1508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≤</a:t>
            </a:r>
            <a:r>
              <a:rPr lang="en-US" altLang="zh-CN" sz="2000" dirty="0" smtClean="0"/>
              <a:t>n</a:t>
            </a:r>
            <a:r>
              <a:rPr lang="en-US" altLang="zh-CN" sz="2000" dirty="0" smtClean="0">
                <a:latin typeface="等线" panose="02010600030101010101" pitchFamily="2" charset="-122"/>
              </a:rPr>
              <a:t>≤43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等线" panose="02010600030101010101" pitchFamily="2" charset="-122"/>
              </a:rPr>
              <a:t>lg43=5.426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等线" panose="02010600030101010101" pitchFamily="2" charset="-122"/>
              </a:rPr>
              <a:t>43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≤</a:t>
            </a:r>
            <a:r>
              <a:rPr lang="en-US" altLang="zh-CN" dirty="0" smtClean="0">
                <a:latin typeface="等线" panose="02010600030101010101" pitchFamily="2" charset="-122"/>
              </a:rPr>
              <a:t>8lg43=43.408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等线" panose="02010600030101010101" pitchFamily="2" charset="-122"/>
              </a:rPr>
              <a:t>lg43=5.459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等线" panose="02010600030101010101" pitchFamily="2" charset="-122"/>
              </a:rPr>
              <a:t>44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≥8lg44=43.672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68168" y="6299057"/>
            <a:ext cx="84510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n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n-US" altLang="zh-CN" sz="2000" dirty="0" smtClean="0">
                <a:latin typeface="等线" panose="02010600030101010101" pitchFamily="2" charset="-122"/>
              </a:rPr>
              <a:t>15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6416699" y="622211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lg</a:t>
            </a:r>
            <a:r>
              <a:rPr lang="zh-CN" altLang="en-US" dirty="0" smtClean="0"/>
              <a:t>函数以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5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311" y="137160"/>
            <a:ext cx="8750808" cy="583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9.3-9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Olay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教授是一家石油公司的顾问。这家公司正在计划建造一条从东到西的大型输油管道，这一管道将穿越一个有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口油井的油田。公司希望每口油井都有一条管道支线沿着最短路径连接到主管道（方向或南或北），如下图所示。给定每口油井的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坐标，教授应该如何选择主管道的最优位置，使得各支线的总长度最小？证明：该最优位置可以在线性时间内确定。</a:t>
            </a: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C:\Users\jerry221\AppData\Roaming\Tencent\Users\2935075573\TIM\WinTemp\RichOle\LYJM6)%~[9BUYE7B9BSD57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15" y="1851167"/>
            <a:ext cx="3116549" cy="1422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83463" y="3325565"/>
            <a:ext cx="86045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是奇数，则选取所有油井</a:t>
            </a:r>
            <a:r>
              <a:rPr lang="en-US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坐标的中位数</a:t>
            </a:r>
            <a:r>
              <a:rPr lang="en-US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作爲主管道的</a:t>
            </a:r>
            <a:r>
              <a:rPr lang="en-US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坐标，即主管道穿过此油井。这样主管道两侧的油井数目相同。对于任两口油井而言，只要主管道在他们中间通过，那么这两口油井的支线管道总长度是不变的。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是偶数，则需要所有油井</a:t>
            </a:r>
            <a:r>
              <a:rPr lang="en-US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坐标的两个中位数，主管道的</a:t>
            </a:r>
            <a:r>
              <a:rPr lang="en-US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坐标在这两个</a:t>
            </a:r>
            <a:r>
              <a:rPr lang="en-US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坐标中间即可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选择中位数的原因可以</a:t>
            </a:r>
            <a:r>
              <a:rPr lang="zh-CN" altLang="zh-CN" sz="20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en-US" sz="2000" b="1" kern="100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000" b="1" dirty="0" smtClean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zh-CN" sz="2000" b="1" dirty="0">
                <a:latin typeface="Microsoft JhengHei Light" panose="020B0304030504040204" pitchFamily="34" charset="-120"/>
                <a:ea typeface="宋体" panose="02010600030101010101" pitchFamily="2" charset="-122"/>
                <a:cs typeface="Times New Roman" panose="02020603050405020304" pitchFamily="18" charset="0"/>
              </a:rPr>
              <a:t>求解中位数的问题可以在线性时间确定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07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752" y="5157216"/>
            <a:ext cx="8613647" cy="145389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a)  </a:t>
            </a:r>
            <a:r>
              <a:rPr lang="zh-CN" altLang="zh-CN" sz="2400" dirty="0" smtClean="0"/>
              <a:t>根据</a:t>
            </a:r>
            <a:r>
              <a:rPr lang="zh-CN" altLang="zh-CN" sz="2400" dirty="0"/>
              <a:t>带权中位数的定义即可得，当每个数的权重都为</a:t>
            </a:r>
            <a:r>
              <a:rPr lang="en-US" altLang="zh-CN" sz="2400" dirty="0"/>
              <a:t>1/n</a:t>
            </a:r>
            <a:r>
              <a:rPr lang="zh-CN" altLang="zh-CN" sz="2400" dirty="0"/>
              <a:t>时，带权中位数就是排序后位于中间的那个数，也即中位数就是带权中位数。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6" y="175831"/>
            <a:ext cx="8689594" cy="459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8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456" y="109728"/>
            <a:ext cx="8714232" cy="56648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b)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排序，花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的时间，然后顺序搜索：从排序后的第一元素开始，累加权值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sum-w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，直到某个元素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,sum-w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1~i-1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&lt;1/2, sum-w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1~i-1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+w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1/2,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就是该序列的带权中位数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c)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程序给出在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Θ(n)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时间内找带权中位数的算法</a:t>
            </a:r>
            <a:endParaRPr lang="zh-CN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6" y="2400172"/>
            <a:ext cx="4522026" cy="42932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2946829" y="3134014"/>
            <a:ext cx="6050597" cy="2873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如果只有两个元素，直接二者的权值比较即可。以权值较大的一个作为带权中位数。</a:t>
            </a:r>
            <a:endParaRPr lang="zh-CN" sz="16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4801140" y="4033649"/>
            <a:ext cx="4260024" cy="2914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按常规的方法找中位数（普通中位数，不是带权的中位数）。</a:t>
            </a:r>
            <a:endParaRPr lang="zh-CN" sz="16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19"/>
          <p:cNvSpPr txBox="1">
            <a:spLocks noChangeArrowheads="1"/>
          </p:cNvSpPr>
          <p:nvPr/>
        </p:nvSpPr>
        <p:spPr bwMode="auto">
          <a:xfrm>
            <a:off x="5193792" y="4455829"/>
            <a:ext cx="3867372" cy="91169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为界分为左、右两个子集（左子集的所有元素不大于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，右子集的所有元素不小于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），然后计算左、右子集的权值之和：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都小于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1/2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就是要求的带权中位数。</a:t>
            </a:r>
            <a:endParaRPr lang="zh-CN" sz="16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2689224" y="4998276"/>
            <a:ext cx="694055" cy="28695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左侧</a:t>
            </a: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2932778" y="6019455"/>
            <a:ext cx="669957" cy="21456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右侧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454364" y="5655214"/>
            <a:ext cx="4543062" cy="115760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否则，则在局部权值和较大的子集：左子集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或右子集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里重复上述过程，但注意，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参与下一步在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中的搜索，并且在递归进行下一次搜索之前将另一个子集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的权值之和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累加到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sz="1200" kern="100" baseline="-250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上，这样</a:t>
            </a:r>
            <a:r>
              <a:rPr lang="en-US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1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元素的新权值就代表了将舍去的另一半子集中所有元素的权值之和，后续计算就可以计算出“全局”权值的和，而不会丢失被舍去的子集的元素的权值。</a:t>
            </a: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H="1" flipV="1">
            <a:off x="3193254" y="5349843"/>
            <a:ext cx="1261110" cy="71247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H="1">
            <a:off x="3602735" y="6062314"/>
            <a:ext cx="851629" cy="17684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27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可以证明上述算法的时间是：</a:t>
            </a:r>
            <a:endParaRPr lang="zh-CN" altLang="zh-CN" sz="800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所以总的时间是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T(n)=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(n).</a:t>
            </a:r>
            <a:endParaRPr lang="en-US" altLang="zh-CN" sz="5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843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2" y="2551176"/>
            <a:ext cx="4560311" cy="53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jerry221\AppData\Roaming\Tencent\Users\2935075573\TIM\WinTemp\RichOle\6E0BM[B}S89ZOT7ML}WZ))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2" y="267462"/>
            <a:ext cx="8400923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83464" y="2112264"/>
            <a:ext cx="8686800" cy="78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322" y="12484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d) </a:t>
            </a:r>
            <a:endParaRPr lang="zh-CN" altLang="en-US" dirty="0"/>
          </a:p>
        </p:txBody>
      </p:sp>
      <p:pic>
        <p:nvPicPr>
          <p:cNvPr id="4" name="图片 3" descr="C:\Users\jerry221\AppData\Roaming\Tencent\Users\2935075573\TIM\WinTemp\RichOle\W9O@5RSC3QJFOE22ZA)PNO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2" y="124841"/>
            <a:ext cx="6815836" cy="56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jerry221\AppData\Roaming\Tencent\Users\2935075573\TIM\WinTemp\RichOle\6IKGU)_()NL$(AMG1~L(@B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0" y="763396"/>
            <a:ext cx="8078788" cy="500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jerry221\AppData\Roaming\Tencent\Users\2935075573\TIM\WinTemp\RichOle\W9O@5RSC3QJFOE22ZA)PNO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" y="5879149"/>
            <a:ext cx="7765606" cy="6207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647452" y="6499859"/>
            <a:ext cx="37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x&lt;y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时，可类似的进行分类讨论。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2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jerry221\AppData\Roaming\Tencent\Users\2935075573\TIM\WinTemp\RichOle\6E0BM[B}S89ZOT7ML}WZ))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6" y="229449"/>
            <a:ext cx="8400923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jerry221\AppData\Roaming\Tencent\Users\2935075573\TIM\WinTemp\RichOle\GYSOYY{``9{43)%DTM6Z2%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2" y="2852928"/>
            <a:ext cx="4600448" cy="77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40232" y="3755073"/>
            <a:ext cx="4919980" cy="215757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0936" y="6244703"/>
            <a:ext cx="8010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故分别选取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坐标和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坐标的带权中位数即为最好的解法。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59612" y="1517904"/>
            <a:ext cx="8684388" cy="58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0040" y="3209544"/>
                <a:ext cx="8823960" cy="256946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zh-CN" altLang="zh-CN" sz="2000" dirty="0" smtClean="0"/>
                  <a:t>解：设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个人分别拥有的金币数为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zh-CN" sz="2000" dirty="0"/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 smtClean="0"/>
                  <a:t>         </a:t>
                </a:r>
                <a:r>
                  <a:rPr lang="zh-CN" altLang="zh-CN" sz="2000" dirty="0" smtClean="0"/>
                  <a:t>最终</a:t>
                </a:r>
                <a:r>
                  <a:rPr lang="zh-CN" altLang="zh-CN" sz="2000" dirty="0"/>
                  <a:t>每个人所拥有金币数为</a:t>
                </a:r>
                <a:r>
                  <a:rPr lang="en-US" altLang="zh-CN" sz="2000" dirty="0"/>
                  <a:t>A</a:t>
                </a:r>
                <a:r>
                  <a:rPr lang="zh-CN" altLang="zh-CN" sz="2000" dirty="0" smtClean="0"/>
                  <a:t>，</a:t>
                </a:r>
                <a:r>
                  <a:rPr lang="zh-CN" altLang="en-US" sz="2000" dirty="0"/>
                  <a:t>则</a:t>
                </a:r>
                <a:r>
                  <a:rPr lang="zh-CN" altLang="zh-CN" sz="2000" dirty="0" smtClean="0"/>
                  <a:t>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sz="2000" dirty="0"/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 smtClean="0"/>
                  <a:t>         </a:t>
                </a: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/>
                  <a:t>为</a:t>
                </a:r>
                <a:r>
                  <a:rPr lang="en-US" altLang="zh-CN" sz="2000" dirty="0" err="1"/>
                  <a:t>i</a:t>
                </a:r>
                <a:r>
                  <a:rPr lang="zh-CN" altLang="zh-CN" sz="2000" dirty="0"/>
                  <a:t>给</a:t>
                </a:r>
                <a:r>
                  <a:rPr lang="en-US" altLang="zh-CN" sz="2000" dirty="0"/>
                  <a:t>i+1</a:t>
                </a:r>
                <a:r>
                  <a:rPr lang="zh-CN" altLang="zh-CN" sz="2000" dirty="0"/>
                  <a:t>的金币数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=1,2,…,n-1)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/>
                  <a:t>为负时即为</a:t>
                </a:r>
                <a:r>
                  <a:rPr lang="en-US" altLang="zh-CN" sz="2000" dirty="0"/>
                  <a:t>i+1</a:t>
                </a:r>
                <a:r>
                  <a:rPr lang="zh-CN" altLang="zh-CN" sz="2000" dirty="0"/>
                  <a:t>给</a:t>
                </a:r>
                <a:r>
                  <a:rPr lang="en-US" altLang="zh-CN" sz="2000" dirty="0" err="1"/>
                  <a:t>i</a:t>
                </a:r>
                <a:r>
                  <a:rPr lang="zh-CN" altLang="zh-CN" sz="2000" dirty="0"/>
                  <a:t>金币</a:t>
                </a:r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，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000" dirty="0"/>
                  <a:t>代表</a:t>
                </a:r>
                <a:r>
                  <a:rPr lang="en-US" altLang="zh-CN" sz="2000" dirty="0"/>
                  <a:t>n</a:t>
                </a:r>
                <a:r>
                  <a:rPr lang="zh-CN" altLang="zh-CN" sz="2000" dirty="0"/>
                  <a:t>给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的金币数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 smtClean="0"/>
                  <a:t>    </a:t>
                </a:r>
                <a:endParaRPr lang="zh-CN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040" y="3209544"/>
                <a:ext cx="8823960" cy="2569464"/>
              </a:xfrm>
              <a:blipFill>
                <a:blip r:embed="rId2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5488" y="246889"/>
            <a:ext cx="8138159" cy="27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0040" y="182880"/>
                <a:ext cx="8823960" cy="580644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zh-CN" altLang="zh-CN" sz="2000" dirty="0" smtClean="0"/>
                  <a:t>故</a:t>
                </a:r>
                <a:r>
                  <a:rPr lang="zh-CN" altLang="zh-CN" sz="2000" dirty="0"/>
                  <a:t>有</a:t>
                </a:r>
                <a:endParaRPr lang="zh-CN" altLang="zh-CN" sz="2000" dirty="0" smtClean="0"/>
              </a:p>
              <a:p>
                <a:pPr marL="89535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000" dirty="0" smtClean="0"/>
              </a:p>
              <a:p>
                <a:pPr marL="89535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000" dirty="0"/>
              </a:p>
              <a:p>
                <a:pPr marL="89535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sz="2000" dirty="0"/>
              </a:p>
              <a:p>
                <a:pPr marL="89535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 smtClean="0"/>
                  <a:t>                                 </a:t>
                </a:r>
                <a:r>
                  <a:rPr lang="en-US" altLang="zh-CN" sz="2000" dirty="0" smtClean="0"/>
                  <a:t>… </a:t>
                </a:r>
                <a:r>
                  <a:rPr lang="en-US" altLang="zh-CN" sz="2000" dirty="0" smtClean="0"/>
                  <a:t>… </a:t>
                </a:r>
                <a:endParaRPr lang="zh-CN" altLang="zh-CN" sz="2000" dirty="0"/>
              </a:p>
              <a:p>
                <a:pPr marL="89535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89535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</m:oMath>
                </a14:m>
                <a:endParaRPr lang="zh-CN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altLang="zh-CN" sz="2000" dirty="0"/>
                  <a:t> </a:t>
                </a:r>
                <a:r>
                  <a:rPr lang="zh-CN" altLang="en-US" sz="2000" dirty="0" smtClean="0"/>
                  <a:t>目标求：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sz="2000" dirty="0" smtClean="0"/>
                  <a:t>  的最小值；</a:t>
                </a:r>
                <a:endParaRPr lang="en-US" altLang="zh-CN" sz="2000" dirty="0" smtClean="0"/>
              </a:p>
              <a:p>
                <a:pPr marL="107950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zh-CN" altLang="en-US" sz="2000" dirty="0"/>
                  <a:t>令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107950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 marL="107950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…</a:t>
                </a:r>
              </a:p>
              <a:p>
                <a:pPr marL="107950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</m:oMath>
                </a14:m>
                <a:endParaRPr lang="zh-CN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040" y="182880"/>
                <a:ext cx="8823960" cy="5806440"/>
              </a:xfrm>
              <a:blipFill>
                <a:blip r:embed="rId2"/>
                <a:stretch>
                  <a:fillRect l="-760" t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20040" y="5134463"/>
            <a:ext cx="8668512" cy="114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结果就是求</a:t>
            </a:r>
            <a:r>
              <a:rPr lang="en-US" altLang="zh-CN" sz="2400" dirty="0"/>
              <a:t>|x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|+|x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-b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|+|x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-b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|+...+|x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-b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|</a:t>
            </a:r>
            <a:r>
              <a:rPr lang="zh-CN" altLang="zh-CN" sz="2400" dirty="0"/>
              <a:t>的最小值</a:t>
            </a:r>
            <a:r>
              <a:rPr lang="zh-CN" altLang="zh-CN" sz="2400" dirty="0" smtClean="0"/>
              <a:t>，</a:t>
            </a:r>
            <a:r>
              <a:rPr lang="zh-CN" altLang="en-US" sz="2400" dirty="0"/>
              <a:t>即</a:t>
            </a:r>
            <a:r>
              <a:rPr lang="zh-CN" altLang="zh-CN" sz="2400" dirty="0" smtClean="0"/>
              <a:t>取</a:t>
            </a:r>
            <a:r>
              <a:rPr lang="en-US" altLang="zh-CN" sz="2400" dirty="0" smtClean="0"/>
              <a:t>b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中位数</a:t>
            </a:r>
            <a:r>
              <a:rPr lang="zh-CN" altLang="zh-CN" sz="2400" dirty="0"/>
              <a:t>即可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184" y="329184"/>
            <a:ext cx="8186166" cy="58477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j-ea"/>
              </a:rPr>
              <a:t>思考题</a:t>
            </a:r>
            <a:r>
              <a:rPr lang="zh-CN" altLang="en-US" sz="2000" dirty="0">
                <a:latin typeface="+mj-ea"/>
              </a:rPr>
              <a:t>：</a:t>
            </a:r>
            <a:r>
              <a:rPr lang="en-US" altLang="zh-CN" sz="2000" dirty="0">
                <a:latin typeface="+mj-ea"/>
              </a:rPr>
              <a:t>2.2-2 </a:t>
            </a:r>
            <a:r>
              <a:rPr lang="zh-CN" altLang="en-US" sz="2000" dirty="0">
                <a:latin typeface="+mj-ea"/>
              </a:rPr>
              <a:t>选择算法</a:t>
            </a:r>
            <a:endParaRPr lang="en-US" altLang="zh-CN" sz="2000" dirty="0">
              <a:latin typeface="+mj-ea"/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）程序：</a:t>
            </a:r>
            <a:endParaRPr lang="en-US" altLang="zh-CN" sz="2000" dirty="0" smtClean="0"/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/>
              <a:t>SelectSort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RecordType</a:t>
            </a:r>
            <a:r>
              <a:rPr lang="en-US" altLang="zh-CN" sz="2000" dirty="0"/>
              <a:t> r[],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length)</a:t>
            </a:r>
            <a:r>
              <a:rPr lang="zh-CN" altLang="en-US" sz="2000" dirty="0"/>
              <a:t>　</a:t>
            </a:r>
            <a:r>
              <a:rPr lang="en-US" altLang="zh-CN" sz="2000" dirty="0"/>
              <a:t>/*</a:t>
            </a:r>
            <a:r>
              <a:rPr lang="zh-CN" altLang="en-US" sz="1400" dirty="0"/>
              <a:t>对记录数组</a:t>
            </a:r>
            <a:r>
              <a:rPr lang="en-US" altLang="zh-CN" sz="1400" dirty="0"/>
              <a:t>r</a:t>
            </a:r>
            <a:r>
              <a:rPr lang="zh-CN" altLang="en-US" sz="1400" dirty="0"/>
              <a:t>做简单选择排序，</a:t>
            </a:r>
            <a:r>
              <a:rPr lang="en-US" altLang="zh-CN" sz="1400" dirty="0"/>
              <a:t>length</a:t>
            </a:r>
            <a:r>
              <a:rPr lang="zh-CN" altLang="en-US" sz="1400" dirty="0"/>
              <a:t>为待排序记录的个数</a:t>
            </a:r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temp;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for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 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 length-1 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//n-1</a:t>
            </a:r>
            <a:r>
              <a:rPr lang="zh-CN" altLang="en-US" sz="2000" dirty="0"/>
              <a:t>趟排序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{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index=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；　</a:t>
            </a:r>
            <a:r>
              <a:rPr lang="en-US" altLang="zh-CN" sz="2000" dirty="0"/>
              <a:t>//</a:t>
            </a:r>
            <a:r>
              <a:rPr lang="zh-CN" altLang="en-US" sz="2000" dirty="0"/>
              <a:t>假设</a:t>
            </a:r>
            <a:r>
              <a:rPr lang="en-US" altLang="zh-CN" sz="2000" dirty="0"/>
              <a:t>index</a:t>
            </a:r>
            <a:r>
              <a:rPr lang="zh-CN" altLang="en-US" sz="2000" dirty="0"/>
              <a:t>处对应的数组元素是最小的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j=i+1 ; j &lt; length 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</a:t>
            </a:r>
            <a:r>
              <a:rPr lang="zh-CN" altLang="en-US" sz="2000" dirty="0"/>
              <a:t>　</a:t>
            </a:r>
            <a:r>
              <a:rPr lang="en-US" altLang="zh-CN" sz="2000" dirty="0"/>
              <a:t>//</a:t>
            </a:r>
            <a:r>
              <a:rPr lang="zh-CN" altLang="en-US" sz="2000" dirty="0"/>
              <a:t>查找最小记录的位置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if (r[j].key &lt; r[index].key )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index=j;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if ( index!=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zh-CN" altLang="en-US" sz="2000" dirty="0"/>
              <a:t>　</a:t>
            </a:r>
            <a:endParaRPr lang="zh-CN" altLang="en-US" sz="2000" dirty="0" smtClean="0"/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{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/>
              <a:t>temp     = 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    = r[index];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r[index] = temp;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}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}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4098798" y="4855083"/>
            <a:ext cx="489889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）循环不变式：子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A[1~j-1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已按序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排列，且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A[1~j-1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元素均来自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A[1~n]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）最优一个元素已经就位。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）最好、最坏、平均：</a:t>
            </a:r>
            <a:r>
              <a:rPr lang="el-GR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Θ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(n</a:t>
            </a:r>
            <a:r>
              <a:rPr lang="en-US" altLang="zh-CN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18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338" y="984376"/>
            <a:ext cx="8286750" cy="522439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l-GR" altLang="zh-CN" sz="2400" dirty="0" smtClean="0">
                <a:ea typeface="宋体" panose="02010600030101010101" pitchFamily="2" charset="-122"/>
              </a:rPr>
              <a:t>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l-GR" altLang="zh-CN" sz="2400" dirty="0" smtClean="0">
                <a:ea typeface="宋体" panose="02010600030101010101" pitchFamily="2" charset="-122"/>
              </a:rPr>
              <a:t>Ο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l-GR" altLang="zh-CN" sz="2400" dirty="0" smtClean="0">
                <a:ea typeface="宋体" panose="02010600030101010101" pitchFamily="2" charset="-122"/>
              </a:rPr>
              <a:t>Θ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的定义出发直接证明：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l-GR" altLang="zh-CN" sz="2400" dirty="0" smtClean="0">
                <a:ea typeface="宋体" panose="02010600030101010101" pitchFamily="2" charset="-122"/>
              </a:rPr>
              <a:t>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：如果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存在两个正常数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，对于所有的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n≥n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|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f(n)| ≥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c|g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(n)|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记作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f(n)=</a:t>
            </a:r>
            <a:r>
              <a:rPr lang="el-GR" altLang="zh-CN" sz="2400" dirty="0"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(g(n))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l-GR" altLang="zh-CN" sz="2400" dirty="0" smtClean="0">
                <a:ea typeface="宋体" panose="02010600030101010101" pitchFamily="2" charset="-122"/>
              </a:rPr>
              <a:t>Ο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：如果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存在两个正常数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，对于所有的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n≥n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|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f(n)| ≤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c|g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(n)|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记作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f(n)=</a:t>
            </a:r>
            <a:r>
              <a:rPr lang="el-GR" altLang="zh-CN" sz="2400" dirty="0">
                <a:ea typeface="宋体" panose="02010600030101010101" pitchFamily="2" charset="-122"/>
              </a:rPr>
              <a:t>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(g(n))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l-GR" altLang="zh-CN" sz="2400" dirty="0" smtClean="0">
                <a:ea typeface="宋体" panose="02010600030101010101" pitchFamily="2" charset="-122"/>
              </a:rPr>
              <a:t>Ω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存在正常数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，对于所有的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n≥n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|g(n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)| ≤|f(n)| ≤ 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|g(n)|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f(n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)=</a:t>
            </a:r>
            <a:r>
              <a:rPr lang="el-GR" altLang="zh-CN" sz="2400" dirty="0">
                <a:ea typeface="宋体" panose="02010600030101010101" pitchFamily="2" charset="-122"/>
              </a:rPr>
              <a:t> Θ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(g(n))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充分性证明：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必要性证明：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9" y="257747"/>
            <a:ext cx="77374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64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0" y="131191"/>
            <a:ext cx="8795387" cy="237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43188"/>
            <a:ext cx="7216391" cy="47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8640" y="3253864"/>
            <a:ext cx="7710678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．序列（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n-1,…,2,1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有最多的逆序对。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该序列的逆序对有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18684"/>
              </p:ext>
            </p:extLst>
          </p:nvPr>
        </p:nvGraphicFramePr>
        <p:xfrm>
          <a:off x="3429000" y="3748083"/>
          <a:ext cx="2141282" cy="77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5" imgW="1257300" imgH="457200" progId="Equation.3">
                  <p:embed/>
                </p:oleObj>
              </mc:Choice>
              <mc:Fallback>
                <p:oleObj name="公式" r:id="rId5" imgW="1257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48083"/>
                        <a:ext cx="2141282" cy="778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3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2336"/>
            <a:ext cx="7886700" cy="57746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</a:t>
            </a:r>
            <a:r>
              <a:rPr lang="zh-CN" altLang="zh-CN" b="1" dirty="0"/>
              <a:t>．插入排序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95" y="1120331"/>
            <a:ext cx="4512373" cy="313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86384" y="4480561"/>
            <a:ext cx="8129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zh-CN" sz="24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里</a:t>
            </a:r>
            <a:r>
              <a:rPr lang="zh-CN" altLang="zh-CN" sz="24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每次</a:t>
            </a:r>
            <a:r>
              <a:rPr lang="zh-CN" altLang="zh-CN" sz="24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交换都是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A[j]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位置）与</a:t>
            </a:r>
            <a:r>
              <a:rPr lang="en-US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400" b="1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是逆序对</a:t>
            </a:r>
            <a:r>
              <a:rPr lang="zh-CN" altLang="zh-CN" sz="24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zh-CN" sz="24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交换消除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逆序对，所以</a:t>
            </a:r>
            <a:r>
              <a:rPr lang="zh-CN" altLang="zh-CN" sz="24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插入排序的运行时间正比于输入数组中的逆序对的数量</a:t>
            </a:r>
            <a:r>
              <a:rPr lang="zh-CN" altLang="zh-CN" sz="24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752" y="265176"/>
            <a:ext cx="8659368" cy="59117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MergeSort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的过程中，左侧子序列中任何大于右侧某元素的元素，都形成一个逆序对。所以对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个元素而言，逆序对的个数等于分治后左子序列中的逆序对个数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右子序列中逆序对个数，再加右子序列元素相对于左子序列元素形成的逆序对的个数。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400" dirty="0"/>
          </a:p>
        </p:txBody>
      </p:sp>
      <p:pic>
        <p:nvPicPr>
          <p:cNvPr id="1024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0" y="3221069"/>
            <a:ext cx="8064012" cy="28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2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0" y="210312"/>
            <a:ext cx="5319046" cy="620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273181" y="4711129"/>
            <a:ext cx="1577975" cy="27146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359151"/>
            <a:ext cx="7886700" cy="38178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 smtClean="0"/>
              <a:t>第二次</a:t>
            </a:r>
            <a:r>
              <a:rPr lang="zh-CN" altLang="en-US" sz="6000" dirty="0" smtClean="0"/>
              <a:t>作业</a:t>
            </a:r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21151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1806</Words>
  <Application>Microsoft Office PowerPoint</Application>
  <PresentationFormat>全屏显示(4:3)</PresentationFormat>
  <Paragraphs>141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Microsoft JhengHei Light</vt:lpstr>
      <vt:lpstr>等线</vt:lpstr>
      <vt:lpstr>等线 Light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 2</vt:lpstr>
      <vt:lpstr>Office 主题​​</vt:lpstr>
      <vt:lpstr>公式</vt:lpstr>
      <vt:lpstr>第1次作业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acd</dc:creator>
  <cp:lastModifiedBy>acd</cp:lastModifiedBy>
  <cp:revision>58</cp:revision>
  <dcterms:created xsi:type="dcterms:W3CDTF">2017-12-27T11:46:16Z</dcterms:created>
  <dcterms:modified xsi:type="dcterms:W3CDTF">2018-11-12T03:55:52Z</dcterms:modified>
</cp:coreProperties>
</file>