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55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FA2C4-7D96-543C-D7C4-FD35EC98E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EABEEA-16A6-5538-65F4-A79275227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28336A-A1A0-EC15-E525-81E317F9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521F8C-7880-5397-0CBF-0F11A6E37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2665A8-F13E-0938-D1B5-777D76A6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36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A1F40-0E49-9BF0-6405-65178B16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6E31F80-9F8E-A194-2E0B-1B993ABBA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A2A72D-F625-CDCF-0B03-7644B45D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500D0C-85F5-B28F-9B74-3B4D7E1D7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D79195-941F-C545-B8AC-F304A768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0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C8725D4-2FBA-2412-525C-B15AB7EC8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6E6731-66AD-EEAE-2128-EA9C1B49A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2DA745-41B8-1135-54A9-C815BFD6F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57236C-45F0-B803-AD40-C43D2341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C6FDC5-C39D-A4F7-FEC7-DEA24218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7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EF2E35-859E-EEBD-226E-2BFB1633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316B23-5C5B-B056-4270-CBD5BB38F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B0C7A8-6D50-E4E1-F1B3-51ACAA66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7E709A-00A3-EDD0-B0C1-0DF8B47F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D8DA1A-394E-F9B1-E257-021F4D86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8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5DF05-8D71-7223-163C-041B6FA8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8160AB-6CA6-7C75-EA2E-F1F9C630D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AF5F23-A49E-2DC8-9908-A9FE9AAB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2428D3-14A1-059B-7F3F-856A11CB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30373F-C7D5-9F56-AD56-B90656B5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87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531826-38E1-653B-E1A4-D909CAD1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E4DC15-69BD-9155-83FC-CA37410CC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E5E7D1-3AA7-C0FC-0553-E47295380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1C0582-89FF-8891-52D9-FC9F3EC2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2AAEE1-2C77-8A07-C273-98249174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CFABA7-60E2-EFA9-A817-B3574BDE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70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70942-543C-D530-7674-B78BFEA63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84ACDA-AAEF-089E-B877-D674B897D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E317C5-8D2E-BB49-4EBE-36CD7B951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675123-F5EF-F793-766B-512BFB144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10319F4-75A8-3B0A-8673-11359096F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494E9BA-D044-2FA3-8067-A173A29C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8344579-FE88-EB4D-C736-871F9820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94E5409-61DB-ED30-E45F-78AD82952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60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E329DE-D85A-416F-BC4D-9BD4365F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42BA65-1BD5-C82C-DEE9-8DF43759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C178B8-9CA1-A75D-1528-BE662CFD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C8693A9-7232-E421-D348-09704B8E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26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2736BCD-0436-40B5-DFFE-E294F862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7DD6658-DE5D-9DF0-35A6-126EAF2FC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8ADEEB-447F-97B6-C46C-A3C65007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05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B4DB30-E4A0-6880-F7D3-ED80AB71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801651-FED9-D9E0-1886-B90140552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F172A7-B2BA-7A74-9F65-835796102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5DDCA7-183C-485E-B1B8-046A43256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B0BF27-DBDB-9D09-EC80-C232C0D43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9D5D19-EECB-FD9A-6185-E85083DA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81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288E3-F3BF-05DC-DF2A-D6225DEBD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6794485-80E5-8D82-4323-B9C4F92C6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185B9A-C7BE-09A6-3E2B-87FB9401E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EF5C4C-7B74-0B0B-9BCA-4FD60F16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973B7D-4CD3-4BC4-9604-54121B32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DFC412-6EE6-FA25-4AC2-DFEF7B66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76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123AF0-F1DF-56DC-4109-C4BD76029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F71BA2-E457-D170-BFA3-90C1EADE0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208C48-DE23-2E28-CF57-894D84AA3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30CE5-5F50-48C8-9260-6A0DDE9703FE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A2DFAB-6FF8-9106-E1C9-25A91C001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DFE181-BD43-FDA0-53A2-B996F8325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3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nikushkin_ia@almazovcentre.r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althcalculator2.streamlit.app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1E3902E2-D9BE-A5A2-8C9D-09C08CE0A61C}"/>
              </a:ext>
            </a:extLst>
          </p:cNvPr>
          <p:cNvGrpSpPr/>
          <p:nvPr/>
        </p:nvGrpSpPr>
        <p:grpSpPr>
          <a:xfrm>
            <a:off x="142494" y="103031"/>
            <a:ext cx="11790425" cy="2425702"/>
            <a:chOff x="142494" y="103031"/>
            <a:chExt cx="11790425" cy="24257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55849740-1D6B-859F-D75A-824C44C8F1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94" y="103031"/>
              <a:ext cx="2249510" cy="2249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3D6CBB-53F0-FF4A-3173-84DA802D4F1E}"/>
                </a:ext>
              </a:extLst>
            </p:cNvPr>
            <p:cNvSpPr txBox="1"/>
            <p:nvPr/>
          </p:nvSpPr>
          <p:spPr>
            <a:xfrm>
              <a:off x="2591844" y="321967"/>
              <a:ext cx="7008312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МИНИСТЕРСТВО ЗДРАВООХРАНЕНИЯ РОССИЙСКОЙ ФЕДЕРАЦИИ</a:t>
              </a:r>
              <a:endPara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федеральное государственное бюджетное учреждение</a:t>
              </a:r>
              <a:endPara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"</a:t>
              </a:r>
              <a:r>
                <a:rPr kumimoji="0" lang="ru-RU" altLang="ru-RU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Национальный медицинский исследовательский центр </a:t>
              </a:r>
              <a:br>
                <a:rPr kumimoji="0" lang="en-US" altLang="ru-RU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0" lang="ru-RU" altLang="ru-RU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имени</a:t>
              </a:r>
              <a:r>
                <a:rPr kumimoji="0" lang="en-US" altLang="ru-RU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ru-RU" altLang="ru-RU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В. А. Алмазова</a:t>
              </a:r>
              <a:r>
                <a:rPr kumimoji="0" lang="ru-RU" altLang="ru-RU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"</a:t>
              </a:r>
              <a:endPara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Министерство здравоохранения Российской Федерации</a:t>
              </a:r>
              <a:endPara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(ФГБУ «НМИЦ им. В. А. Алмазова» Минздрава России)</a:t>
              </a:r>
              <a:endPara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ru-R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2DDDA011-3184-1F32-57C0-D1F9223E2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1553" y="321967"/>
              <a:ext cx="2411366" cy="220676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E78C693-D9FD-15C8-B555-AB1470441233}"/>
              </a:ext>
            </a:extLst>
          </p:cNvPr>
          <p:cNvSpPr txBox="1"/>
          <p:nvPr/>
        </p:nvSpPr>
        <p:spPr>
          <a:xfrm>
            <a:off x="1386161" y="2721114"/>
            <a:ext cx="9419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Функция желательности Харрингтона: Применение в науке и медицине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C0D1C5-61CA-62DB-DD3A-D3B29ADA170A}"/>
              </a:ext>
            </a:extLst>
          </p:cNvPr>
          <p:cNvSpPr txBox="1"/>
          <p:nvPr/>
        </p:nvSpPr>
        <p:spPr>
          <a:xfrm>
            <a:off x="7618496" y="5612703"/>
            <a:ext cx="431442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Никушкин Илья, студент 101 группы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nikushkin_ia@almazovcentre.ru</a:t>
            </a:r>
            <a:b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ilya@nikushkin.ru</a:t>
            </a:r>
            <a:endParaRPr lang="ru-RU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4B9FEC-53BE-B7BF-9D4A-8C2E11C62CAD}"/>
              </a:ext>
            </a:extLst>
          </p:cNvPr>
          <p:cNvSpPr txBox="1"/>
          <p:nvPr/>
        </p:nvSpPr>
        <p:spPr>
          <a:xfrm>
            <a:off x="4943097" y="6263185"/>
            <a:ext cx="230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г. Санкт-Петербург</a:t>
            </a:r>
            <a:b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2024 год</a:t>
            </a:r>
          </a:p>
        </p:txBody>
      </p:sp>
    </p:spTree>
    <p:extLst>
      <p:ext uri="{BB962C8B-B14F-4D97-AF65-F5344CB8AC3E}">
        <p14:creationId xmlns:p14="http://schemas.microsoft.com/office/powerpoint/2010/main" val="196748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ED1BA9-F20A-8A54-3EC9-A2BF510CEE14}"/>
              </a:ext>
            </a:extLst>
          </p:cNvPr>
          <p:cNvSpPr txBox="1"/>
          <p:nvPr/>
        </p:nvSpPr>
        <p:spPr>
          <a:xfrm>
            <a:off x="154548" y="128789"/>
            <a:ext cx="5973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Функция желательности Харрингтона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2B3D72C-FEBA-398B-1BDE-2C5A18581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8" y="689526"/>
            <a:ext cx="6742113" cy="5573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93ECD4-5B64-7BA5-F772-CCABF43108E5}"/>
              </a:ext>
            </a:extLst>
          </p:cNvPr>
          <p:cNvSpPr txBox="1"/>
          <p:nvPr/>
        </p:nvSpPr>
        <p:spPr>
          <a:xfrm>
            <a:off x="6896661" y="689526"/>
            <a:ext cx="46051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Функция желательности Харрингтона позволяет связать количественные характеристики с мерой качества.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Преобразует измеренные значения откликов в безразмерную шкалу желательности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3F62E8-84D6-4DF2-C652-AE999DC3E02D}"/>
              </a:ext>
            </a:extLst>
          </p:cNvPr>
          <p:cNvSpPr txBox="1"/>
          <p:nvPr/>
        </p:nvSpPr>
        <p:spPr>
          <a:xfrm>
            <a:off x="278329" y="6450166"/>
            <a:ext cx="322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Двухстороннее ограничение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39F892-84EC-6BD5-876F-A119848F5AA6}"/>
              </a:ext>
            </a:extLst>
          </p:cNvPr>
          <p:cNvSpPr txBox="1"/>
          <p:nvPr/>
        </p:nvSpPr>
        <p:spPr>
          <a:xfrm>
            <a:off x="6029456" y="6440426"/>
            <a:ext cx="6096000" cy="379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rtl="0"/>
            <a:r>
              <a:rPr lang="ru-RU" sz="1400" b="1" i="0" u="none" strike="noStrike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Ахназарова</a:t>
            </a:r>
            <a:r>
              <a:rPr lang="ru-RU" sz="1400" b="1" i="0" u="none" strike="noStrike" baseline="-25000" dirty="0">
                <a:latin typeface="Arial" panose="020B0604020202020204" pitchFamily="34" charset="0"/>
                <a:cs typeface="Arial" panose="020B0604020202020204" pitchFamily="34" charset="0"/>
              </a:rPr>
              <a:t> С.Л., Кафаров В.В.; Методы оптимизации эксперимента в химической технологии; 1985, с.20</a:t>
            </a:r>
            <a:r>
              <a:rPr lang="en-US" sz="1400" b="1" i="0" u="none" strike="noStrike" baseline="-25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ru-RU" sz="1400" b="1" i="0" u="none" strike="noStrike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FE98536-8C27-F5B9-926E-E00E999DE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661" y="2897852"/>
            <a:ext cx="4605130" cy="148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6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DA2D2-0D46-F0AE-A7CA-B7D5A2A6F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1096CF-41E0-88A1-6208-C6D8CFED9AB3}"/>
              </a:ext>
            </a:extLst>
          </p:cNvPr>
          <p:cNvSpPr txBox="1"/>
          <p:nvPr/>
        </p:nvSpPr>
        <p:spPr>
          <a:xfrm>
            <a:off x="154548" y="128789"/>
            <a:ext cx="5973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Функция желательности Харрингтона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7C00D0-E6D5-B8F1-0A5E-7C5F565A7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859" y="689526"/>
            <a:ext cx="6611491" cy="55738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6A586F-8DC4-096E-31D4-407F8565B7CE}"/>
              </a:ext>
            </a:extLst>
          </p:cNvPr>
          <p:cNvSpPr txBox="1"/>
          <p:nvPr/>
        </p:nvSpPr>
        <p:spPr>
          <a:xfrm>
            <a:off x="278329" y="6450166"/>
            <a:ext cx="339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Одностороннее ограничение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807AA-A093-7F74-AC7F-4E3C0F0A4703}"/>
              </a:ext>
            </a:extLst>
          </p:cNvPr>
          <p:cNvSpPr txBox="1"/>
          <p:nvPr/>
        </p:nvSpPr>
        <p:spPr>
          <a:xfrm>
            <a:off x="6029456" y="6440426"/>
            <a:ext cx="6096000" cy="379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rtl="0"/>
            <a:r>
              <a:rPr lang="ru-RU" sz="1400" b="1" i="0" u="none" strike="noStrike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Ахназарова</a:t>
            </a:r>
            <a:r>
              <a:rPr lang="ru-RU" sz="1400" b="1" i="0" u="none" strike="noStrike" baseline="-25000" dirty="0">
                <a:latin typeface="Arial" panose="020B0604020202020204" pitchFamily="34" charset="0"/>
                <a:cs typeface="Arial" panose="020B0604020202020204" pitchFamily="34" charset="0"/>
              </a:rPr>
              <a:t> С.Л., Кафаров В.В.; Методы оптимизации эксперимента в химической технологии; 1985, с.207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001410-D6D3-E5C6-34E0-8F2C8A26ED93}"/>
              </a:ext>
            </a:extLst>
          </p:cNvPr>
          <p:cNvSpPr txBox="1"/>
          <p:nvPr/>
        </p:nvSpPr>
        <p:spPr>
          <a:xfrm>
            <a:off x="5638800" y="299863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D86A9D-DE19-FB47-1F54-85C714C2B378}"/>
                  </a:ext>
                </a:extLst>
              </p:cNvPr>
              <p:cNvSpPr txBox="1"/>
              <p:nvPr/>
            </p:nvSpPr>
            <p:spPr>
              <a:xfrm>
                <a:off x="6831350" y="689526"/>
                <a:ext cx="34631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func>
                        <m:funcPr>
                          <m:ctrlP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kern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D86A9D-DE19-FB47-1F54-85C714C2B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350" y="689526"/>
                <a:ext cx="346316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99612D7-F679-885F-7C68-898F4D6C2FC3}"/>
                  </a:ext>
                </a:extLst>
              </p:cNvPr>
              <p:cNvSpPr txBox="1"/>
              <p:nvPr/>
            </p:nvSpPr>
            <p:spPr>
              <a:xfrm>
                <a:off x="6831350" y="1368074"/>
                <a:ext cx="24285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ru-RU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99612D7-F679-885F-7C68-898F4D6C2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350" y="1368074"/>
                <a:ext cx="242856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6A25D3C-72DD-0536-862F-B3A0FF1E19C1}"/>
                  </a:ext>
                </a:extLst>
              </p:cNvPr>
              <p:cNvSpPr txBox="1"/>
              <p:nvPr/>
            </p:nvSpPr>
            <p:spPr>
              <a:xfrm>
                <a:off x="6831350" y="2068295"/>
                <a:ext cx="468699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можно определить, если задать для двух значений свойства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соответствующие значения желательности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предпочтительно в интервале 0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,2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0,8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6A25D3C-72DD-0536-862F-B3A0FF1E1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350" y="2068295"/>
                <a:ext cx="4686992" cy="1477328"/>
              </a:xfrm>
              <a:prstGeom prst="rect">
                <a:avLst/>
              </a:prstGeom>
              <a:blipFill>
                <a:blip r:embed="rId5"/>
                <a:stretch>
                  <a:fillRect l="-1172" t="-2058" r="-1432" b="-53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E49D6-858D-CF5A-E380-B379417C7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8D5F54-D8DE-249D-8F4A-4B18C1B6F1EF}"/>
              </a:ext>
            </a:extLst>
          </p:cNvPr>
          <p:cNvSpPr txBox="1"/>
          <p:nvPr/>
        </p:nvSpPr>
        <p:spPr>
          <a:xfrm>
            <a:off x="154548" y="128789"/>
            <a:ext cx="8438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Применение функции Харрингтона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Изучение запаха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E3B9FF-BB8D-0DE8-524D-922E5425E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859" y="1092466"/>
            <a:ext cx="7073812" cy="39081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D1F401-18A3-204D-CBFD-1ED2EDEF3066}"/>
              </a:ext>
            </a:extLst>
          </p:cNvPr>
          <p:cNvSpPr txBox="1"/>
          <p:nvPr/>
        </p:nvSpPr>
        <p:spPr>
          <a:xfrm>
            <a:off x="278329" y="64501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C6EF22-A7D1-5ACB-70D9-B08956B79FDE}"/>
              </a:ext>
            </a:extLst>
          </p:cNvPr>
          <p:cNvSpPr txBox="1"/>
          <p:nvPr/>
        </p:nvSpPr>
        <p:spPr>
          <a:xfrm>
            <a:off x="5638800" y="299863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B9AC46-3C6D-0CCC-9D45-456071A58394}"/>
                  </a:ext>
                </a:extLst>
              </p:cNvPr>
              <p:cNvSpPr txBox="1"/>
              <p:nvPr/>
            </p:nvSpPr>
            <p:spPr>
              <a:xfrm>
                <a:off x="219859" y="5000649"/>
                <a:ext cx="70738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func>
                        <m:funcPr>
                          <m:ctrlP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(0.0181+0.9879</m:t>
                              </m:r>
                              <m: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en-US" sz="2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8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ru-RU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ru-RU" sz="2800" kern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B9AC46-3C6D-0CCC-9D45-456071A58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59" y="5000649"/>
                <a:ext cx="707381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D0F449C-6904-A3F2-9711-05B8C5FFDE07}"/>
              </a:ext>
            </a:extLst>
          </p:cNvPr>
          <p:cNvSpPr txBox="1"/>
          <p:nvPr/>
        </p:nvSpPr>
        <p:spPr>
          <a:xfrm>
            <a:off x="7744496" y="953037"/>
            <a:ext cx="41856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Установлены верхний и нижний пороги чувствительности для этилацетата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ETAC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Получена функция, которая определяет зависимость значения желательности (интенсивности запаха) от десятичного логарифма концентрации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(ETAC).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343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9C65B-07C2-BF9B-66C8-217A0464B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2ED2D7-41C4-05B2-9983-3CD4FE8299BE}"/>
              </a:ext>
            </a:extLst>
          </p:cNvPr>
          <p:cNvSpPr txBox="1"/>
          <p:nvPr/>
        </p:nvSpPr>
        <p:spPr>
          <a:xfrm>
            <a:off x="154548" y="128789"/>
            <a:ext cx="9195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Применение функции Харрингтона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Калькулятор здоровья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02CB94-923B-A8CF-8627-6640A82DFBEA}"/>
              </a:ext>
            </a:extLst>
          </p:cNvPr>
          <p:cNvSpPr txBox="1"/>
          <p:nvPr/>
        </p:nvSpPr>
        <p:spPr>
          <a:xfrm>
            <a:off x="5638800" y="299863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B75EA8B-4F67-2769-B16D-6F20AD52C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1164238"/>
            <a:ext cx="6129881" cy="330835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EB50E42-13E2-BE34-12DC-9FF753A4B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670" y="692680"/>
            <a:ext cx="5035639" cy="49799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2962BA0-4A8F-F119-FB1E-C7019C9A94DA}"/>
              </a:ext>
            </a:extLst>
          </p:cNvPr>
          <p:cNvSpPr txBox="1"/>
          <p:nvPr/>
        </p:nvSpPr>
        <p:spPr>
          <a:xfrm>
            <a:off x="1505074" y="692680"/>
            <a:ext cx="342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Оценка дыхательной системы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E08F6D-D585-7429-7ECF-75D49EC56867}"/>
              </a:ext>
            </a:extLst>
          </p:cNvPr>
          <p:cNvSpPr txBox="1"/>
          <p:nvPr/>
        </p:nvSpPr>
        <p:spPr>
          <a:xfrm>
            <a:off x="154547" y="4574820"/>
            <a:ext cx="61298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Целью исследования была разработка модульной платформы «Калькулятор здоровья» для оценки резервов подсистем организма по простым тестам, которые пользователь может пройти самостоятельно в домашних условиях.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AF88E1-566D-A431-87D0-CA17EE02982A}"/>
              </a:ext>
            </a:extLst>
          </p:cNvPr>
          <p:cNvSpPr txBox="1"/>
          <p:nvPr/>
        </p:nvSpPr>
        <p:spPr>
          <a:xfrm>
            <a:off x="154546" y="6154284"/>
            <a:ext cx="412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https://healthcalculator2.streamlit.app/</a:t>
            </a: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91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98C8A-857A-099D-44A4-52C44318F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7FC508-89B2-4A45-254D-ECA3AF43CFA0}"/>
              </a:ext>
            </a:extLst>
          </p:cNvPr>
          <p:cNvSpPr txBox="1"/>
          <p:nvPr/>
        </p:nvSpPr>
        <p:spPr>
          <a:xfrm>
            <a:off x="154548" y="128789"/>
            <a:ext cx="9195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Применение функции Харрингтона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Калькулятор здоровья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F5D37D-4530-C6A6-EAF0-BF8A20A24B68}"/>
              </a:ext>
            </a:extLst>
          </p:cNvPr>
          <p:cNvSpPr txBox="1"/>
          <p:nvPr/>
        </p:nvSpPr>
        <p:spPr>
          <a:xfrm>
            <a:off x="5638800" y="299863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232CDD1-1240-2130-C446-8EA46428B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479" y="1164238"/>
            <a:ext cx="5921494" cy="342902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5DF69CF-0D3D-16B2-1993-D13B1B8AA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2670" y="694670"/>
            <a:ext cx="5035639" cy="49759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8447F39-E13D-02C6-EB75-E65A46AF791E}"/>
              </a:ext>
            </a:extLst>
          </p:cNvPr>
          <p:cNvSpPr txBox="1"/>
          <p:nvPr/>
        </p:nvSpPr>
        <p:spPr>
          <a:xfrm>
            <a:off x="958796" y="698709"/>
            <a:ext cx="4310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Оценка сердечно-сосудистой системы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E26C2-BB3D-AF95-3908-DB789F923867}"/>
              </a:ext>
            </a:extLst>
          </p:cNvPr>
          <p:cNvSpPr txBox="1"/>
          <p:nvPr/>
        </p:nvSpPr>
        <p:spPr>
          <a:xfrm>
            <a:off x="153479" y="4689464"/>
            <a:ext cx="5921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Работа была представлена на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Алмазовском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молодежном медицинском форуме 2024.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Заняла первое место в секции «Здравоохранение».</a:t>
            </a:r>
          </a:p>
        </p:txBody>
      </p:sp>
    </p:spTree>
    <p:extLst>
      <p:ext uri="{BB962C8B-B14F-4D97-AF65-F5344CB8AC3E}">
        <p14:creationId xmlns:p14="http://schemas.microsoft.com/office/powerpoint/2010/main" val="197944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6B85C-2762-9C5A-F2D8-84B030123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3BA0BE-9F4D-DE4D-2DF5-5ACBF54D5EC3}"/>
              </a:ext>
            </a:extLst>
          </p:cNvPr>
          <p:cNvSpPr txBox="1"/>
          <p:nvPr/>
        </p:nvSpPr>
        <p:spPr>
          <a:xfrm>
            <a:off x="154548" y="128789"/>
            <a:ext cx="9195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Применение функции Харрингтона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Калькулятор здоровья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691FCB-EC8F-2996-DF4A-1589569A119C}"/>
              </a:ext>
            </a:extLst>
          </p:cNvPr>
          <p:cNvSpPr txBox="1"/>
          <p:nvPr/>
        </p:nvSpPr>
        <p:spPr>
          <a:xfrm>
            <a:off x="278329" y="64501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4B9E17-7A25-29D1-1F91-2042F4FEAA81}"/>
              </a:ext>
            </a:extLst>
          </p:cNvPr>
          <p:cNvSpPr txBox="1"/>
          <p:nvPr/>
        </p:nvSpPr>
        <p:spPr>
          <a:xfrm>
            <a:off x="5638800" y="299863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2DC054B-81DC-45CB-2417-D90EFCCBB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548" y="1164238"/>
            <a:ext cx="6228938" cy="341058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D63234C-2C4B-C02E-F7A0-8B0D80686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3250" y="692680"/>
            <a:ext cx="4954479" cy="49799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CDDF3EC-6FC5-D372-7AEF-016E389D7F98}"/>
              </a:ext>
            </a:extLst>
          </p:cNvPr>
          <p:cNvSpPr txBox="1"/>
          <p:nvPr/>
        </p:nvSpPr>
        <p:spPr>
          <a:xfrm>
            <a:off x="1613756" y="692680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Оценка индекса массы тела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DAE0C9-8B3C-2F0E-3A1A-294A63C394A1}"/>
                  </a:ext>
                </a:extLst>
              </p:cNvPr>
              <p:cNvSpPr txBox="1"/>
              <p:nvPr/>
            </p:nvSpPr>
            <p:spPr>
              <a:xfrm>
                <a:off x="154548" y="4574820"/>
                <a:ext cx="6229171" cy="2154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На основе шкалы Харрингтона была разработана методика перевода разноразмерных характеристик (ЧСС, ИМТ, время задержки дыхания) в количественные показатели здоровья в процентах. Общее состояние организма рассчитывалась как среднее геометрическое из частных критериев желательности. 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𝑫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kumimoji="0" lang="en-US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kumimoji="0" lang="en-US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𝟑</m:t>
                        </m:r>
                      </m:deg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0" lang="en-US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rad>
                  </m:oMath>
                </a14:m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DAE0C9-8B3C-2F0E-3A1A-294A63C3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48" y="4574820"/>
                <a:ext cx="6229171" cy="2154391"/>
              </a:xfrm>
              <a:prstGeom prst="rect">
                <a:avLst/>
              </a:prstGeom>
              <a:blipFill>
                <a:blip r:embed="rId4"/>
                <a:stretch>
                  <a:fillRect l="-783" t="-14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377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6D05F2-7050-288E-D45C-6F8A6B1E0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B71DB52F-DDFC-A824-24E5-0375B59AB3AA}"/>
              </a:ext>
            </a:extLst>
          </p:cNvPr>
          <p:cNvGrpSpPr/>
          <p:nvPr/>
        </p:nvGrpSpPr>
        <p:grpSpPr>
          <a:xfrm>
            <a:off x="142494" y="103031"/>
            <a:ext cx="11790425" cy="2425702"/>
            <a:chOff x="142494" y="103031"/>
            <a:chExt cx="11790425" cy="24257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77C1257-C279-D51E-C219-2B1595BAC7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94" y="103031"/>
              <a:ext cx="2249510" cy="2249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8EF38A2-C935-5C7F-0D28-F2F248A432D4}"/>
                </a:ext>
              </a:extLst>
            </p:cNvPr>
            <p:cNvSpPr txBox="1"/>
            <p:nvPr/>
          </p:nvSpPr>
          <p:spPr>
            <a:xfrm>
              <a:off x="2591844" y="321967"/>
              <a:ext cx="7008312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МИНИСТЕРСТВО ЗДРАВООХРАНЕНИЯ РОССИЙСКОЙ ФЕДЕРАЦИИ</a:t>
              </a:r>
              <a:endPara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федеральное государственное бюджетное учреждение</a:t>
              </a:r>
              <a:endPara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"</a:t>
              </a:r>
              <a:r>
                <a:rPr kumimoji="0" lang="ru-RU" altLang="ru-RU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Национальный медицинский исследовательский центр </a:t>
              </a:r>
              <a:br>
                <a:rPr kumimoji="0" lang="en-US" altLang="ru-RU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0" lang="ru-RU" altLang="ru-RU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имени</a:t>
              </a:r>
              <a:r>
                <a:rPr kumimoji="0" lang="en-US" altLang="ru-RU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ru-RU" altLang="ru-RU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В. А. Алмазова</a:t>
              </a:r>
              <a:r>
                <a:rPr kumimoji="0" lang="ru-RU" altLang="ru-RU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"</a:t>
              </a:r>
              <a:endPara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Министерство здравоохранения Российской Федерации</a:t>
              </a:r>
              <a:endPara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(ФГБУ «НМИЦ им. В. А. Алмазова» Минздрава России)</a:t>
              </a:r>
              <a:endPara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ru-R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8F33B3BE-C57A-7E6B-AE46-8662FCDED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1553" y="321967"/>
              <a:ext cx="2411366" cy="220676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99753A4-19DC-FF1D-24CF-700E7DCD84A9}"/>
              </a:ext>
            </a:extLst>
          </p:cNvPr>
          <p:cNvSpPr txBox="1"/>
          <p:nvPr/>
        </p:nvSpPr>
        <p:spPr>
          <a:xfrm>
            <a:off x="1386161" y="2967335"/>
            <a:ext cx="94196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Вопросы? Замечания! Пожелания…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D0DB56-7CF3-FA59-C26F-A790D1D96B5E}"/>
              </a:ext>
            </a:extLst>
          </p:cNvPr>
          <p:cNvSpPr txBox="1"/>
          <p:nvPr/>
        </p:nvSpPr>
        <p:spPr>
          <a:xfrm>
            <a:off x="4943097" y="6263185"/>
            <a:ext cx="230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г. Санкт-Петербург</a:t>
            </a:r>
            <a:b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2024 год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66A199-2C5A-D51C-FEDC-3DCC963940B6}"/>
              </a:ext>
            </a:extLst>
          </p:cNvPr>
          <p:cNvSpPr txBox="1"/>
          <p:nvPr/>
        </p:nvSpPr>
        <p:spPr>
          <a:xfrm>
            <a:off x="7618496" y="5612703"/>
            <a:ext cx="4314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Никушкин Илья, студент 101 группы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nikushkin_ia@almazovcentre.ru</a:t>
            </a:r>
            <a:b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ilya@nikushkin.ru</a:t>
            </a:r>
            <a:endParaRPr lang="ru-RU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2548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434</Words>
  <Application>Microsoft Office PowerPoint</Application>
  <PresentationFormat>Широкоэкранный</PresentationFormat>
  <Paragraphs>41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Никушкин</dc:creator>
  <cp:lastModifiedBy>lataf</cp:lastModifiedBy>
  <cp:revision>8</cp:revision>
  <dcterms:created xsi:type="dcterms:W3CDTF">2024-12-01T09:47:14Z</dcterms:created>
  <dcterms:modified xsi:type="dcterms:W3CDTF">2024-12-01T16:22:29Z</dcterms:modified>
</cp:coreProperties>
</file>