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50"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2A0C51-E678-4F3A-8B86-CDD1B6BB6855}" type="datetimeFigureOut">
              <a:rPr lang="en-US" smtClean="0"/>
              <a:t>2/2/2025</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A46A03-F752-4080-B6FE-C450BA859CC5}" type="slidenum">
              <a:rPr lang="en-US" smtClean="0"/>
              <a:t>‹#›</a:t>
            </a:fld>
            <a:endParaRPr lang="en-US"/>
          </a:p>
        </p:txBody>
      </p:sp>
    </p:spTree>
    <p:extLst>
      <p:ext uri="{BB962C8B-B14F-4D97-AF65-F5344CB8AC3E}">
        <p14:creationId xmlns:p14="http://schemas.microsoft.com/office/powerpoint/2010/main" val="141196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02.02.2025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02.02.2025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02.02.2025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02.02.2025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02.02.2025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088" r="16599"/>
          <a:stretch/>
        </p:blipFill>
        <p:spPr bwMode="auto">
          <a:xfrm>
            <a:off x="539552" y="1268760"/>
            <a:ext cx="206817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ctrTitle"/>
          </p:nvPr>
        </p:nvSpPr>
        <p:spPr>
          <a:xfrm>
            <a:off x="755576" y="51868"/>
            <a:ext cx="7848872" cy="3645024"/>
          </a:xfrm>
        </p:spPr>
        <p:txBody>
          <a:bodyPr>
            <a:noAutofit/>
          </a:bodyPr>
          <a:lstStyle/>
          <a:p>
            <a:pPr lvl="0" algn="r">
              <a:spcBef>
                <a:spcPts val="0"/>
              </a:spcBef>
            </a:pPr>
            <a:r>
              <a:rPr lang="ru-RU" sz="1800" dirty="0">
                <a:solidFill>
                  <a:srgbClr val="000000"/>
                </a:solidFill>
                <a:latin typeface="Times New Roman" pitchFamily="18" charset="0"/>
                <a:ea typeface="Comic Sans MS"/>
                <a:cs typeface="Times New Roman" pitchFamily="18" charset="0"/>
                <a:sym typeface="Comic Sans MS"/>
              </a:rPr>
              <a:t>МИНИСТЕРСТВО ЗДРАВООХРАНЕНИЯ РОССИЙСКОЙ ФЕДЕРАЦИИ</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федеральное государственное бюджетное учреждение</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a:t>
            </a:r>
            <a:r>
              <a:rPr lang="ru-RU" sz="1800" b="1" dirty="0">
                <a:solidFill>
                  <a:srgbClr val="000000"/>
                </a:solidFill>
                <a:latin typeface="Times New Roman" pitchFamily="18" charset="0"/>
                <a:ea typeface="Comic Sans MS"/>
                <a:cs typeface="Times New Roman" pitchFamily="18" charset="0"/>
                <a:sym typeface="Comic Sans MS"/>
              </a:rPr>
              <a:t>Национальный медицинский исследовательский центр имени В. А. Алмазова</a:t>
            </a:r>
            <a:r>
              <a:rPr lang="ru-RU" sz="1800" dirty="0">
                <a:solidFill>
                  <a:srgbClr val="000000"/>
                </a:solidFill>
                <a:latin typeface="Times New Roman" pitchFamily="18" charset="0"/>
                <a:ea typeface="Comic Sans MS"/>
                <a:cs typeface="Times New Roman" pitchFamily="18" charset="0"/>
                <a:sym typeface="Comic Sans MS"/>
              </a:rPr>
              <a:t>"</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Министерство здравоохранения Российской Федерации</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(ФГБУ «НМИЦ им. В. А. Алмазова» Минздрава России</a:t>
            </a:r>
            <a:r>
              <a:rPr lang="ru-RU" sz="1800" dirty="0" smtClean="0">
                <a:solidFill>
                  <a:srgbClr val="000000"/>
                </a:solidFill>
                <a:latin typeface="Times New Roman" pitchFamily="18" charset="0"/>
                <a:ea typeface="Comic Sans MS"/>
                <a:cs typeface="Times New Roman" pitchFamily="18" charset="0"/>
                <a:sym typeface="Comic Sans MS"/>
              </a:rPr>
              <a:t>)</a:t>
            </a:r>
            <a:r>
              <a:rPr lang="ru-RU" sz="1800" dirty="0">
                <a:solidFill>
                  <a:srgbClr val="000000"/>
                </a:solidFill>
                <a:latin typeface="Times New Roman" pitchFamily="18" charset="0"/>
                <a:ea typeface="Comic Sans MS"/>
                <a:cs typeface="Times New Roman" pitchFamily="18" charset="0"/>
                <a:sym typeface="Comic Sans MS"/>
              </a:rPr>
              <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 </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ИНСТИТУТ МЕДИЦИНСКОГО </a:t>
            </a:r>
            <a:r>
              <a:rPr lang="ru-RU" sz="1800" dirty="0" smtClean="0">
                <a:solidFill>
                  <a:srgbClr val="000000"/>
                </a:solidFill>
                <a:latin typeface="Times New Roman" pitchFamily="18" charset="0"/>
                <a:ea typeface="Comic Sans MS"/>
                <a:cs typeface="Times New Roman" pitchFamily="18" charset="0"/>
                <a:sym typeface="Comic Sans MS"/>
              </a:rPr>
              <a:t>ОБРАЗОВАНИЯ</a:t>
            </a:r>
            <a:r>
              <a:rPr lang="ru-RU" sz="1800" dirty="0">
                <a:solidFill>
                  <a:srgbClr val="000000"/>
                </a:solidFill>
                <a:latin typeface="Times New Roman" pitchFamily="18" charset="0"/>
                <a:ea typeface="Comic Sans MS"/>
                <a:cs typeface="Times New Roman" pitchFamily="18" charset="0"/>
                <a:sym typeface="Comic Sans MS"/>
              </a:rPr>
              <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 </a:t>
            </a:r>
            <a:br>
              <a:rPr lang="ru-RU" sz="1800" dirty="0">
                <a:solidFill>
                  <a:srgbClr val="000000"/>
                </a:solidFill>
                <a:latin typeface="Times New Roman" pitchFamily="18" charset="0"/>
                <a:ea typeface="Comic Sans MS"/>
                <a:cs typeface="Times New Roman" pitchFamily="18" charset="0"/>
                <a:sym typeface="Comic Sans MS"/>
              </a:rPr>
            </a:br>
            <a:r>
              <a:rPr lang="ru-RU" sz="1800" dirty="0">
                <a:solidFill>
                  <a:srgbClr val="000000"/>
                </a:solidFill>
                <a:latin typeface="Times New Roman" pitchFamily="18" charset="0"/>
                <a:ea typeface="Comic Sans MS"/>
                <a:cs typeface="Times New Roman" pitchFamily="18" charset="0"/>
                <a:sym typeface="Comic Sans MS"/>
              </a:rPr>
              <a:t>ЛЕЧЕБНЫЙ ФАКУЛЬТЕТ</a:t>
            </a:r>
            <a:br>
              <a:rPr lang="ru-RU" sz="1800" dirty="0">
                <a:solidFill>
                  <a:srgbClr val="000000"/>
                </a:solidFill>
                <a:latin typeface="Times New Roman" pitchFamily="18" charset="0"/>
                <a:ea typeface="Comic Sans MS"/>
                <a:cs typeface="Times New Roman" pitchFamily="18" charset="0"/>
                <a:sym typeface="Comic Sans MS"/>
              </a:rPr>
            </a:br>
            <a:endParaRPr lang="en-US" sz="1800" dirty="0">
              <a:solidFill>
                <a:srgbClr val="FF0000"/>
              </a:solidFill>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467544" y="3333750"/>
            <a:ext cx="8424936" cy="3191594"/>
          </a:xfrm>
        </p:spPr>
        <p:txBody>
          <a:bodyPr>
            <a:noAutofit/>
          </a:bodyPr>
          <a:lstStyle/>
          <a:p>
            <a:r>
              <a:rPr lang="ru-RU" sz="2000" b="1" dirty="0">
                <a:solidFill>
                  <a:srgbClr val="FF0000"/>
                </a:solidFill>
                <a:latin typeface="Times New Roman" pitchFamily="18" charset="0"/>
                <a:cs typeface="Times New Roman" pitchFamily="18" charset="0"/>
              </a:rPr>
              <a:t>ПРОЕКТ «КАЛЬКУЛЯТОР ЗАПАХА</a:t>
            </a:r>
            <a:r>
              <a:rPr lang="ru-RU" sz="2000" b="1" dirty="0" smtClean="0">
                <a:solidFill>
                  <a:srgbClr val="FF0000"/>
                </a:solidFill>
                <a:latin typeface="Times New Roman" pitchFamily="18" charset="0"/>
                <a:cs typeface="Times New Roman" pitchFamily="18" charset="0"/>
              </a:rPr>
              <a:t>»</a:t>
            </a:r>
            <a:endParaRPr lang="en-US" sz="2000" b="1" dirty="0">
              <a:solidFill>
                <a:srgbClr val="FF0000"/>
              </a:solidFill>
              <a:latin typeface="Times New Roman" pitchFamily="18" charset="0"/>
              <a:cs typeface="Times New Roman" pitchFamily="18" charset="0"/>
            </a:endParaRPr>
          </a:p>
          <a:p>
            <a:endParaRPr lang="ru-RU" sz="2000" b="1" dirty="0" smtClean="0">
              <a:solidFill>
                <a:schemeClr val="tx1"/>
              </a:solidFill>
              <a:latin typeface="Times New Roman" pitchFamily="18" charset="0"/>
              <a:cs typeface="Times New Roman" pitchFamily="18" charset="0"/>
            </a:endParaRPr>
          </a:p>
          <a:p>
            <a:r>
              <a:rPr lang="ru-RU" sz="2000" b="1" dirty="0" smtClean="0">
                <a:solidFill>
                  <a:schemeClr val="tx1"/>
                </a:solidFill>
                <a:latin typeface="Times New Roman" pitchFamily="18" charset="0"/>
                <a:cs typeface="Times New Roman" pitchFamily="18" charset="0"/>
              </a:rPr>
              <a:t>Научный </a:t>
            </a:r>
            <a:r>
              <a:rPr lang="ru-RU" sz="2000" b="1" dirty="0">
                <a:solidFill>
                  <a:schemeClr val="tx1"/>
                </a:solidFill>
                <a:latin typeface="Times New Roman" pitchFamily="18" charset="0"/>
                <a:cs typeface="Times New Roman" pitchFamily="18" charset="0"/>
              </a:rPr>
              <a:t>руководитель: Фатькин Александр </a:t>
            </a:r>
            <a:r>
              <a:rPr lang="ru-RU" sz="2000" b="1" dirty="0" smtClean="0">
                <a:solidFill>
                  <a:schemeClr val="tx1"/>
                </a:solidFill>
                <a:latin typeface="Times New Roman" pitchFamily="18" charset="0"/>
                <a:cs typeface="Times New Roman" pitchFamily="18" charset="0"/>
              </a:rPr>
              <a:t>Юрьевич</a:t>
            </a:r>
            <a:r>
              <a:rPr lang="ru-RU"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Команда (студенты 1 курса):</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Стучилов Артур 106 гр.</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Снеткова Дарья 110 гр.</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Никушкин Илья 101 гр. </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Казначеева Арина 113 гр.</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Агафонова Дарья  114 гр.</a:t>
            </a:r>
            <a:endParaRPr lang="en-US" sz="2000" b="1" dirty="0">
              <a:solidFill>
                <a:schemeClr val="tx1"/>
              </a:solidFill>
              <a:latin typeface="Times New Roman" pitchFamily="18" charset="0"/>
              <a:cs typeface="Times New Roman" pitchFamily="18" charset="0"/>
            </a:endParaRPr>
          </a:p>
          <a:p>
            <a:r>
              <a:rPr lang="ru-RU"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0639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052736"/>
            <a:ext cx="8229600" cy="1143000"/>
          </a:xfrm>
        </p:spPr>
        <p:txBody>
          <a:bodyPr/>
          <a:lstStyle/>
          <a:p>
            <a:r>
              <a:rPr lang="ru-RU" dirty="0" smtClean="0">
                <a:solidFill>
                  <a:srgbClr val="FF0000"/>
                </a:solidFill>
                <a:latin typeface="Times New Roman" pitchFamily="18" charset="0"/>
                <a:cs typeface="Times New Roman" pitchFamily="18" charset="0"/>
              </a:rPr>
              <a:t>Цель исследования</a:t>
            </a:r>
            <a:endParaRPr lang="en-US" dirty="0">
              <a:solidFill>
                <a:srgbClr val="FF0000"/>
              </a:solidFill>
              <a:latin typeface="Times New Roman" pitchFamily="18" charset="0"/>
              <a:cs typeface="Times New Roman" pitchFamily="18" charset="0"/>
            </a:endParaRPr>
          </a:p>
        </p:txBody>
      </p:sp>
      <p:sp>
        <p:nvSpPr>
          <p:cNvPr id="3" name="Объект 2"/>
          <p:cNvSpPr>
            <a:spLocks noGrp="1"/>
          </p:cNvSpPr>
          <p:nvPr>
            <p:ph idx="1"/>
          </p:nvPr>
        </p:nvSpPr>
        <p:spPr>
          <a:xfrm>
            <a:off x="467544" y="2636912"/>
            <a:ext cx="8229600" cy="1828800"/>
          </a:xfrm>
        </p:spPr>
        <p:txBody>
          <a:bodyPr/>
          <a:lstStyle/>
          <a:p>
            <a:pPr marL="0" indent="0" algn="ctr">
              <a:buNone/>
            </a:pPr>
            <a:r>
              <a:rPr lang="ru-RU" dirty="0">
                <a:latin typeface="Times New Roman" pitchFamily="18" charset="0"/>
                <a:cs typeface="Times New Roman" pitchFamily="18" charset="0"/>
              </a:rPr>
              <a:t>Р</a:t>
            </a:r>
            <a:r>
              <a:rPr lang="ru-RU" dirty="0" smtClean="0">
                <a:latin typeface="Times New Roman" pitchFamily="18" charset="0"/>
                <a:cs typeface="Times New Roman" pitchFamily="18" charset="0"/>
              </a:rPr>
              <a:t>азработка </a:t>
            </a:r>
            <a:r>
              <a:rPr lang="ru-RU" dirty="0">
                <a:latin typeface="Times New Roman" pitchFamily="18" charset="0"/>
                <a:cs typeface="Times New Roman" pitchFamily="18" charset="0"/>
              </a:rPr>
              <a:t>принципов и методологии исследования зависимости интенсивности запаха вещества от его концентрации.</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0914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latin typeface="Times New Roman" pitchFamily="18" charset="0"/>
                <a:cs typeface="Times New Roman" pitchFamily="18" charset="0"/>
              </a:rPr>
              <a:t>Материалы и оборудование</a:t>
            </a:r>
            <a:endParaRPr lang="en-US" dirty="0"/>
          </a:p>
        </p:txBody>
      </p:sp>
      <p:sp>
        <p:nvSpPr>
          <p:cNvPr id="3" name="Объект 2"/>
          <p:cNvSpPr>
            <a:spLocks noGrp="1"/>
          </p:cNvSpPr>
          <p:nvPr>
            <p:ph idx="1"/>
          </p:nvPr>
        </p:nvSpPr>
        <p:spPr/>
        <p:txBody>
          <a:bodyPr/>
          <a:lstStyle/>
          <a:p>
            <a:pPr marL="0" indent="0" algn="ctr">
              <a:buNone/>
            </a:pPr>
            <a:r>
              <a:rPr lang="ru-RU" dirty="0">
                <a:latin typeface="Times New Roman" pitchFamily="18" charset="0"/>
                <a:cs typeface="Times New Roman" pitchFamily="18" charset="0"/>
              </a:rPr>
              <a:t>Д</a:t>
            </a:r>
            <a:r>
              <a:rPr lang="ru-RU" dirty="0" smtClean="0">
                <a:latin typeface="Times New Roman" pitchFamily="18" charset="0"/>
                <a:cs typeface="Times New Roman" pitchFamily="18" charset="0"/>
              </a:rPr>
              <a:t>истиллированная </a:t>
            </a:r>
            <a:r>
              <a:rPr lang="ru-RU" dirty="0">
                <a:latin typeface="Times New Roman" pitchFamily="18" charset="0"/>
                <a:cs typeface="Times New Roman" pitchFamily="18" charset="0"/>
              </a:rPr>
              <a:t>вода, этилацетат (Марка «А», Высший сорт, ГОСТ 8981-78),  уксусная кислота пищевая 70%; стеклянные пробирки с резиновыми крышками объёмом 20 мл, шприцы объёмом 1мл, 2.5 мл и 10 мл. Автоматизация расчётов производилась на персональных ноутбуках в программе «</a:t>
            </a:r>
            <a:r>
              <a:rPr lang="en-US" dirty="0">
                <a:latin typeface="Times New Roman" pitchFamily="18" charset="0"/>
                <a:cs typeface="Times New Roman" pitchFamily="18" charset="0"/>
              </a:rPr>
              <a:t>Python</a:t>
            </a:r>
            <a:r>
              <a:rPr lang="ru-RU" dirty="0">
                <a:latin typeface="Times New Roman" pitchFamily="18" charset="0"/>
                <a:cs typeface="Times New Roman" pitchFamily="18" charset="0"/>
              </a:rPr>
              <a:t>» версии 3.</a:t>
            </a:r>
            <a:r>
              <a:rPr lang="en-US" dirty="0" smtClean="0">
                <a:latin typeface="Times New Roman" pitchFamily="18" charset="0"/>
                <a:cs typeface="Times New Roman" pitchFamily="18" charset="0"/>
              </a:rPr>
              <a:t>x</a:t>
            </a:r>
            <a:r>
              <a:rPr lang="ru-RU" dirty="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795497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92088"/>
          </a:xfrm>
        </p:spPr>
        <p:txBody>
          <a:bodyPr/>
          <a:lstStyle/>
          <a:p>
            <a:r>
              <a:rPr lang="ru-RU" dirty="0" smtClean="0">
                <a:solidFill>
                  <a:srgbClr val="FF0000"/>
                </a:solidFill>
                <a:latin typeface="Times New Roman" pitchFamily="18" charset="0"/>
                <a:cs typeface="Times New Roman" pitchFamily="18" charset="0"/>
              </a:rPr>
              <a:t>Ход работы:</a:t>
            </a:r>
            <a:endParaRPr lang="en-US" dirty="0">
              <a:solidFill>
                <a:srgbClr val="FF0000"/>
              </a:solidFill>
              <a:latin typeface="Times New Roman" pitchFamily="18" charset="0"/>
              <a:cs typeface="Times New Roman" pitchFamily="18" charset="0"/>
            </a:endParaRPr>
          </a:p>
        </p:txBody>
      </p:sp>
      <p:sp>
        <p:nvSpPr>
          <p:cNvPr id="3" name="Объект 2"/>
          <p:cNvSpPr>
            <a:spLocks noGrp="1"/>
          </p:cNvSpPr>
          <p:nvPr>
            <p:ph idx="1"/>
          </p:nvPr>
        </p:nvSpPr>
        <p:spPr>
          <a:xfrm>
            <a:off x="438969" y="839566"/>
            <a:ext cx="8229600" cy="1008112"/>
          </a:xfrm>
        </p:spPr>
        <p:txBody>
          <a:bodyPr>
            <a:normAutofit/>
          </a:bodyPr>
          <a:lstStyle/>
          <a:p>
            <a:pPr marL="0" indent="0" algn="just">
              <a:buNone/>
            </a:pPr>
            <a:r>
              <a:rPr lang="ru-RU" sz="2400" dirty="0" smtClean="0">
                <a:latin typeface="Times New Roman" pitchFamily="18" charset="0"/>
                <a:cs typeface="Times New Roman" pitchFamily="18" charset="0"/>
              </a:rPr>
              <a:t>1. Написан </a:t>
            </a:r>
            <a:r>
              <a:rPr lang="ru-RU" sz="2400" dirty="0">
                <a:latin typeface="Times New Roman" pitchFamily="18" charset="0"/>
                <a:cs typeface="Times New Roman" pitchFamily="18" charset="0"/>
              </a:rPr>
              <a:t>программный код для автоматизации расчетов пошагового разбавления раствора до целевой </a:t>
            </a:r>
            <a:r>
              <a:rPr lang="ru-RU" sz="2400" dirty="0" smtClean="0">
                <a:latin typeface="Times New Roman" pitchFamily="18" charset="0"/>
                <a:cs typeface="Times New Roman" pitchFamily="18" charset="0"/>
              </a:rPr>
              <a:t>концентрации.</a:t>
            </a: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4" r="9389"/>
          <a:stretch/>
        </p:blipFill>
        <p:spPr bwMode="auto">
          <a:xfrm>
            <a:off x="899592" y="1715485"/>
            <a:ext cx="7128793" cy="502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83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469900" y="260648"/>
                <a:ext cx="8229600" cy="6336704"/>
              </a:xfrm>
            </p:spPr>
            <p:txBody>
              <a:bodyPr>
                <a:normAutofit lnSpcReduction="10000"/>
              </a:bodyPr>
              <a:lstStyle/>
              <a:p>
                <a:pPr marL="0" indent="0" algn="just">
                  <a:buNone/>
                </a:pPr>
                <a:r>
                  <a:rPr lang="ru-RU" sz="2400" dirty="0" smtClean="0">
                    <a:latin typeface="Times New Roman" pitchFamily="18" charset="0"/>
                    <a:cs typeface="Times New Roman" pitchFamily="18" charset="0"/>
                  </a:rPr>
                  <a:t>2. Был разработан </a:t>
                </a:r>
                <a:r>
                  <a:rPr lang="ru-RU" sz="2400" dirty="0">
                    <a:latin typeface="Times New Roman" pitchFamily="18" charset="0"/>
                    <a:cs typeface="Times New Roman" pitchFamily="18" charset="0"/>
                  </a:rPr>
                  <a:t>удобный и точный метод приготовления растворов в домашних </a:t>
                </a:r>
                <a:r>
                  <a:rPr lang="ru-RU" sz="2400" dirty="0" smtClean="0">
                    <a:latin typeface="Times New Roman" pitchFamily="18" charset="0"/>
                    <a:cs typeface="Times New Roman" pitchFamily="18" charset="0"/>
                  </a:rPr>
                  <a:t>условиях.</a:t>
                </a:r>
              </a:p>
              <a:p>
                <a:pPr marL="0" indent="0">
                  <a:buNone/>
                </a:pPr>
                <a:endParaRPr lang="ru-RU" sz="2400" dirty="0" smtClean="0">
                  <a:latin typeface="Times New Roman" pitchFamily="18" charset="0"/>
                  <a:cs typeface="Times New Roman" pitchFamily="18" charset="0"/>
                </a:endParaRPr>
              </a:p>
              <a:p>
                <a:pPr marL="0" indent="0">
                  <a:buNone/>
                </a:pPr>
                <a:r>
                  <a:rPr lang="ru-RU" sz="2400" b="1" dirty="0" smtClean="0">
                    <a:solidFill>
                      <a:srgbClr val="FF0000"/>
                    </a:solidFill>
                    <a:latin typeface="Times New Roman" pitchFamily="18" charset="0"/>
                    <a:cs typeface="Times New Roman" pitchFamily="18" charset="0"/>
                  </a:rPr>
                  <a:t>Простой </a:t>
                </a:r>
                <a:r>
                  <a:rPr lang="ru-RU" sz="2400" b="1" dirty="0">
                    <a:solidFill>
                      <a:srgbClr val="FF0000"/>
                    </a:solidFill>
                    <a:latin typeface="Times New Roman" pitchFamily="18" charset="0"/>
                    <a:cs typeface="Times New Roman" pitchFamily="18" charset="0"/>
                  </a:rPr>
                  <a:t>способ разбавления растворов Этилацетата (ЭТА)</a:t>
                </a:r>
                <a:endParaRPr lang="en-US" sz="2400" dirty="0">
                  <a:solidFill>
                    <a:srgbClr val="FF0000"/>
                  </a:solidFill>
                  <a:latin typeface="Times New Roman" pitchFamily="18" charset="0"/>
                  <a:cs typeface="Times New Roman" pitchFamily="18" charset="0"/>
                </a:endParaRPr>
              </a:p>
              <a:p>
                <a:pPr marL="0" indent="0">
                  <a:buNone/>
                </a:pPr>
                <a:r>
                  <a:rPr lang="ru-RU" sz="2400" dirty="0"/>
                  <a:t> </a:t>
                </a:r>
                <a14:m>
                  <m:oMath xmlns:m="http://schemas.openxmlformats.org/officeDocument/2006/math">
                    <m:f>
                      <m:fPr>
                        <m:ctrlPr>
                          <a:rPr lang="en-US" sz="2400" i="1"/>
                        </m:ctrlPr>
                      </m:fPr>
                      <m:num>
                        <m:r>
                          <a:rPr lang="ru-RU" sz="2400" i="1"/>
                          <m:t>0,902</m:t>
                        </m:r>
                        <m:r>
                          <a:rPr lang="en-US" sz="2400" i="1"/>
                          <m:t> </m:t>
                        </m:r>
                        <m:r>
                          <a:rPr lang="ru-RU" sz="2400" i="1"/>
                          <m:t>г/мл</m:t>
                        </m:r>
                      </m:num>
                      <m:den>
                        <m:r>
                          <a:rPr lang="ru-RU" sz="2400" i="1"/>
                          <m:t>88,1 г/моль</m:t>
                        </m:r>
                      </m:den>
                    </m:f>
                  </m:oMath>
                </a14:m>
                <a:r>
                  <a:rPr lang="ru-RU" sz="2400" dirty="0">
                    <a:latin typeface="Times New Roman" pitchFamily="18" charset="0"/>
                    <a:cs typeface="Times New Roman" pitchFamily="18" charset="0"/>
                  </a:rPr>
                  <a:t>=</a:t>
                </a:r>
                <a14:m>
                  <m:oMath xmlns:m="http://schemas.openxmlformats.org/officeDocument/2006/math">
                    <m:f>
                      <m:fPr>
                        <m:ctrlPr>
                          <a:rPr lang="en-US" sz="2400" i="1"/>
                        </m:ctrlPr>
                      </m:fPr>
                      <m:num>
                        <m:r>
                          <a:rPr lang="ru-RU" sz="2400" i="1"/>
                          <m:t>9,02</m:t>
                        </m:r>
                        <m:r>
                          <a:rPr lang="en-US" sz="2400" i="1"/>
                          <m:t> </m:t>
                        </m:r>
                        <m:r>
                          <a:rPr lang="ru-RU" sz="2400" i="1"/>
                          <m:t>∗</m:t>
                        </m:r>
                        <m:sSup>
                          <m:sSupPr>
                            <m:ctrlPr>
                              <a:rPr lang="en-US" sz="2400" i="1"/>
                            </m:ctrlPr>
                          </m:sSupPr>
                          <m:e>
                            <m:r>
                              <a:rPr lang="ru-RU" sz="2400" i="1"/>
                              <m:t>10</m:t>
                            </m:r>
                          </m:e>
                          <m:sup>
                            <m:r>
                              <a:rPr lang="ru-RU" sz="2400" i="1"/>
                              <m:t>−1</m:t>
                            </m:r>
                          </m:sup>
                        </m:sSup>
                        <m:r>
                          <a:rPr lang="ru-RU" sz="2400" i="1"/>
                          <m:t>г/мл</m:t>
                        </m:r>
                      </m:num>
                      <m:den>
                        <m:r>
                          <a:rPr lang="ru-RU" sz="2400" i="1"/>
                          <m:t>8,81 ∗</m:t>
                        </m:r>
                        <m:sSup>
                          <m:sSupPr>
                            <m:ctrlPr>
                              <a:rPr lang="en-US" sz="2400" i="1"/>
                            </m:ctrlPr>
                          </m:sSupPr>
                          <m:e>
                            <m:r>
                              <a:rPr lang="ru-RU" sz="2400" i="1"/>
                              <m:t>10</m:t>
                            </m:r>
                          </m:e>
                          <m:sup>
                            <m:r>
                              <a:rPr lang="ru-RU" sz="2400" i="1"/>
                              <m:t>1</m:t>
                            </m:r>
                          </m:sup>
                        </m:sSup>
                        <m:r>
                          <a:rPr lang="ru-RU" sz="2400" i="1"/>
                          <m:t>г/моль</m:t>
                        </m:r>
                      </m:den>
                    </m:f>
                  </m:oMath>
                </a14:m>
                <a:r>
                  <a:rPr lang="ru-RU" sz="2400" dirty="0">
                    <a:latin typeface="Times New Roman" pitchFamily="18" charset="0"/>
                    <a:cs typeface="Times New Roman" pitchFamily="18" charset="0"/>
                  </a:rPr>
                  <a:t>= 1,02 *</a:t>
                </a:r>
                <a14:m>
                  <m:oMath xmlns:m="http://schemas.openxmlformats.org/officeDocument/2006/math">
                    <m:sSup>
                      <m:sSupPr>
                        <m:ctrlPr>
                          <a:rPr lang="en-US" sz="2400" i="1"/>
                        </m:ctrlPr>
                      </m:sSupPr>
                      <m:e>
                        <m:r>
                          <a:rPr lang="ru-RU" sz="2400" i="1"/>
                          <m:t>10</m:t>
                        </m:r>
                      </m:e>
                      <m:sup>
                        <m:r>
                          <a:rPr lang="ru-RU" sz="2400" i="1"/>
                          <m:t>−2</m:t>
                        </m:r>
                      </m:sup>
                    </m:sSup>
                    <m:r>
                      <a:rPr lang="ru-RU" sz="2400" i="1"/>
                      <m:t>моль/мл</m:t>
                    </m:r>
                  </m:oMath>
                </a14:m>
                <a:r>
                  <a:rPr lang="ru-RU" sz="2400" dirty="0">
                    <a:latin typeface="Times New Roman" pitchFamily="18" charset="0"/>
                    <a:cs typeface="Times New Roman" pitchFamily="18" charset="0"/>
                  </a:rPr>
                  <a:t> </a:t>
                </a:r>
                <a14:m>
                  <m:oMath xmlns:m="http://schemas.openxmlformats.org/officeDocument/2006/math">
                    <m:r>
                      <a:rPr lang="ru-RU" sz="2400" i="1"/>
                      <m:t>≈</m:t>
                    </m:r>
                  </m:oMath>
                </a14:m>
                <a:r>
                  <a:rPr lang="ru-RU" sz="2400" dirty="0">
                    <a:latin typeface="Times New Roman" pitchFamily="18" charset="0"/>
                    <a:cs typeface="Times New Roman" pitchFamily="18" charset="0"/>
                  </a:rPr>
                  <a:t> 10 </a:t>
                </a:r>
                <a:r>
                  <a:rPr lang="ru-RU" sz="2400" dirty="0" smtClean="0">
                    <a:latin typeface="Times New Roman" pitchFamily="18" charset="0"/>
                    <a:cs typeface="Times New Roman" pitchFamily="18" charset="0"/>
                  </a:rPr>
                  <a:t>ммоль/мл</a:t>
                </a:r>
                <a:endParaRPr lang="en-US" sz="2400" dirty="0">
                  <a:latin typeface="Times New Roman" pitchFamily="18" charset="0"/>
                  <a:cs typeface="Times New Roman" pitchFamily="18" charset="0"/>
                </a:endParaRPr>
              </a:p>
              <a:p>
                <a:pPr marL="0" indent="0">
                  <a:buNone/>
                </a:pPr>
                <a:r>
                  <a:rPr lang="ru-RU" sz="2400" dirty="0" smtClean="0">
                    <a:latin typeface="Times New Roman" pitchFamily="18" charset="0"/>
                    <a:cs typeface="Times New Roman" pitchFamily="18" charset="0"/>
                  </a:rPr>
                  <a:t>1. </a:t>
                </a:r>
                <a:r>
                  <a:rPr lang="ru-RU" sz="2400" dirty="0">
                    <a:latin typeface="Times New Roman" pitchFamily="18" charset="0"/>
                    <a:cs typeface="Times New Roman" pitchFamily="18" charset="0"/>
                  </a:rPr>
                  <a:t>Берем ЭТА 1 мл * 10 ммоль / мл = 10 ммоль</a:t>
                </a:r>
                <a:endParaRPr lang="en-US" sz="2400" dirty="0">
                  <a:latin typeface="Times New Roman" pitchFamily="18" charset="0"/>
                  <a:cs typeface="Times New Roman" pitchFamily="18" charset="0"/>
                </a:endParaRPr>
              </a:p>
              <a:p>
                <a:pPr marL="0" indent="0">
                  <a:buNone/>
                </a:pPr>
                <a:r>
                  <a:rPr lang="ru-RU" sz="2400" dirty="0">
                    <a:latin typeface="Times New Roman" pitchFamily="18" charset="0"/>
                    <a:cs typeface="Times New Roman" pitchFamily="18" charset="0"/>
                  </a:rPr>
                  <a:t>Добавляем 9 мл </a:t>
                </a:r>
                <a:r>
                  <a:rPr lang="ru-RU" sz="2400" dirty="0" smtClean="0">
                    <a:latin typeface="Times New Roman" pitchFamily="18" charset="0"/>
                    <a:cs typeface="Times New Roman" pitchFamily="18" charset="0"/>
                  </a:rPr>
                  <a:t>растворителя, </a:t>
                </a:r>
                <a:r>
                  <a:rPr lang="ru-RU" sz="2400" dirty="0">
                    <a:latin typeface="Times New Roman" pitchFamily="18" charset="0"/>
                    <a:cs typeface="Times New Roman" pitchFamily="18" charset="0"/>
                  </a:rPr>
                  <a:t>получаем 10 ммоль/ 10 мл </a:t>
                </a:r>
                <a14:m>
                  <m:oMath xmlns:m="http://schemas.openxmlformats.org/officeDocument/2006/math">
                    <m:r>
                      <a:rPr lang="ru-RU" sz="2400" i="1"/>
                      <m:t>≈</m:t>
                    </m:r>
                  </m:oMath>
                </a14:m>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1 ммоль / мл</a:t>
                </a:r>
                <a:endParaRPr lang="en-US" sz="2400" dirty="0">
                  <a:latin typeface="Times New Roman" pitchFamily="18" charset="0"/>
                  <a:cs typeface="Times New Roman" pitchFamily="18" charset="0"/>
                </a:endParaRPr>
              </a:p>
              <a:p>
                <a:pPr marL="0" indent="0">
                  <a:buNone/>
                </a:pPr>
                <a:r>
                  <a:rPr lang="ru-RU" sz="2400" dirty="0">
                    <a:latin typeface="Times New Roman" pitchFamily="18" charset="0"/>
                    <a:cs typeface="Times New Roman" pitchFamily="18" charset="0"/>
                  </a:rPr>
                  <a:t>2. Берем полученного раствора 1мл *1 ммоль / мл = 1ммоль </a:t>
                </a:r>
                <a:endParaRPr lang="en-US" sz="2400" dirty="0">
                  <a:latin typeface="Times New Roman" pitchFamily="18" charset="0"/>
                  <a:cs typeface="Times New Roman" pitchFamily="18" charset="0"/>
                </a:endParaRPr>
              </a:p>
              <a:p>
                <a:pPr marL="0" indent="0">
                  <a:buNone/>
                </a:pPr>
                <a:r>
                  <a:rPr lang="ru-RU" sz="2400" dirty="0">
                    <a:latin typeface="Times New Roman" pitchFamily="18" charset="0"/>
                    <a:cs typeface="Times New Roman" pitchFamily="18" charset="0"/>
                  </a:rPr>
                  <a:t>Добавляем 9 мл растворителя получаем 1 ммоль/ 10 мл </a:t>
                </a:r>
                <a14:m>
                  <m:oMath xmlns:m="http://schemas.openxmlformats.org/officeDocument/2006/math">
                    <m:r>
                      <a:rPr lang="ru-RU" sz="2400" i="1"/>
                      <m:t>≈</m:t>
                    </m:r>
                  </m:oMath>
                </a14:m>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0,1 ммоль / мл.</a:t>
                </a:r>
                <a:r>
                  <a:rPr lang="ru-RU" sz="2400" dirty="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marL="0" indent="0">
                  <a:buNone/>
                </a:pPr>
                <a:r>
                  <a:rPr lang="ru-RU" sz="2400" dirty="0" smtClean="0">
                    <a:latin typeface="Times New Roman" pitchFamily="18" charset="0"/>
                    <a:cs typeface="Times New Roman" pitchFamily="18" charset="0"/>
                  </a:rPr>
                  <a:t>3</a:t>
                </a:r>
                <a:r>
                  <a:rPr lang="ru-RU" sz="2400" dirty="0">
                    <a:latin typeface="Times New Roman" pitchFamily="18" charset="0"/>
                    <a:cs typeface="Times New Roman" pitchFamily="18" charset="0"/>
                  </a:rPr>
                  <a:t>. Повторяем процедуру несколько раз и получаем набор растворов, </a:t>
                </a:r>
                <a:r>
                  <a:rPr lang="ru-RU" sz="2400" b="1" dirty="0">
                    <a:latin typeface="Times New Roman" pitchFamily="18" charset="0"/>
                    <a:cs typeface="Times New Roman" pitchFamily="18" charset="0"/>
                  </a:rPr>
                  <a:t>отличающихся на порядок по молярной концентрации.</a:t>
                </a:r>
                <a:endParaRPr lang="en-US" sz="2400" dirty="0">
                  <a:latin typeface="Times New Roman" pitchFamily="18" charset="0"/>
                  <a:cs typeface="Times New Roman" pitchFamily="18" charset="0"/>
                </a:endParaRPr>
              </a:p>
              <a:p>
                <a:pPr marL="0" indent="0">
                  <a:buNone/>
                </a:pPr>
                <a:endParaRPr lang="ru-RU" sz="2400" dirty="0" smtClean="0">
                  <a:latin typeface="Times New Roman" pitchFamily="18" charset="0"/>
                  <a:cs typeface="Times New Roman" pitchFamily="18" charset="0"/>
                </a:endParaRPr>
              </a:p>
              <a:p>
                <a:pPr marL="0" indent="0">
                  <a:buNone/>
                </a:pPr>
                <a:endParaRPr lang="en-US"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469900" y="260648"/>
                <a:ext cx="8229600" cy="6336704"/>
              </a:xfrm>
              <a:blipFill rotWithShape="1">
                <a:blip r:embed="rId2"/>
                <a:stretch>
                  <a:fillRect l="-1111" t="-1347" r="-1185"/>
                </a:stretch>
              </a:blipFill>
            </p:spPr>
            <p:txBody>
              <a:bodyPr/>
              <a:lstStyle/>
              <a:p>
                <a:r>
                  <a:rPr lang="en-US">
                    <a:noFill/>
                  </a:rPr>
                  <a:t> </a:t>
                </a:r>
              </a:p>
            </p:txBody>
          </p:sp>
        </mc:Fallback>
      </mc:AlternateContent>
      <p:sp>
        <p:nvSpPr>
          <p:cNvPr id="4" name="Прямоугольник 3"/>
          <p:cNvSpPr/>
          <p:nvPr/>
        </p:nvSpPr>
        <p:spPr>
          <a:xfrm>
            <a:off x="395536" y="1412776"/>
            <a:ext cx="8280920" cy="5184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Прямоугольник 4"/>
          <p:cNvSpPr/>
          <p:nvPr/>
        </p:nvSpPr>
        <p:spPr>
          <a:xfrm>
            <a:off x="395536" y="1412776"/>
            <a:ext cx="8280920" cy="496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20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0025" y="332656"/>
            <a:ext cx="8229600" cy="2304256"/>
          </a:xfrm>
        </p:spPr>
        <p:txBody>
          <a:bodyPr>
            <a:normAutofit/>
          </a:bodyPr>
          <a:lstStyle/>
          <a:p>
            <a:pPr marL="0" lvl="0" indent="0" algn="just">
              <a:buNone/>
            </a:pPr>
            <a:r>
              <a:rPr lang="ru-RU" sz="2400" dirty="0" smtClean="0">
                <a:latin typeface="Times New Roman" pitchFamily="18" charset="0"/>
                <a:cs typeface="Times New Roman" pitchFamily="18" charset="0"/>
              </a:rPr>
              <a:t>3. В соответствии с вышеуказанным методом приготовили </a:t>
            </a:r>
            <a:r>
              <a:rPr lang="ru-RU" sz="2400" dirty="0">
                <a:latin typeface="Times New Roman" pitchFamily="18" charset="0"/>
                <a:cs typeface="Times New Roman" pitchFamily="18" charset="0"/>
              </a:rPr>
              <a:t>растворы </a:t>
            </a:r>
            <a:r>
              <a:rPr lang="ru-RU" sz="2400" dirty="0" smtClean="0">
                <a:latin typeface="Times New Roman" pitchFamily="18" charset="0"/>
                <a:cs typeface="Times New Roman" pitchFamily="18" charset="0"/>
              </a:rPr>
              <a:t>этилацетата и уксусной кислоты [</a:t>
            </a:r>
            <a:r>
              <a:rPr lang="ru-RU" sz="2400" dirty="0">
                <a:latin typeface="Times New Roman" pitchFamily="18" charset="0"/>
                <a:cs typeface="Times New Roman" pitchFamily="18" charset="0"/>
              </a:rPr>
              <a:t>С, </a:t>
            </a:r>
            <a:r>
              <a:rPr lang="ru-RU" sz="2400" dirty="0" smtClean="0">
                <a:latin typeface="Times New Roman" pitchFamily="18" charset="0"/>
                <a:cs typeface="Times New Roman" pitchFamily="18" charset="0"/>
              </a:rPr>
              <a:t>мкмоль/мл].</a:t>
            </a:r>
          </a:p>
          <a:p>
            <a:pPr marL="0" lvl="0" indent="0" algn="just">
              <a:buNone/>
            </a:pPr>
            <a:endParaRPr lang="ru-RU" sz="2400" dirty="0">
              <a:latin typeface="Times New Roman" pitchFamily="18" charset="0"/>
              <a:cs typeface="Times New Roman" pitchFamily="18" charset="0"/>
            </a:endParaRPr>
          </a:p>
          <a:p>
            <a:pPr marL="0" lvl="0" indent="0" algn="just">
              <a:buNone/>
            </a:pPr>
            <a:r>
              <a:rPr lang="ru-RU" sz="2400" dirty="0" smtClean="0">
                <a:latin typeface="Times New Roman" pitchFamily="18" charset="0"/>
                <a:cs typeface="Times New Roman" pitchFamily="18" charset="0"/>
              </a:rPr>
              <a:t>4. </a:t>
            </a:r>
            <a:r>
              <a:rPr lang="ru-RU" sz="2400" dirty="0">
                <a:latin typeface="Times New Roman" pitchFamily="18" charset="0"/>
                <a:cs typeface="Times New Roman" pitchFamily="18" charset="0"/>
              </a:rPr>
              <a:t>Установили </a:t>
            </a:r>
            <a:r>
              <a:rPr lang="ru-RU" sz="2400" dirty="0">
                <a:solidFill>
                  <a:srgbClr val="FFC000"/>
                </a:solidFill>
                <a:latin typeface="Times New Roman" pitchFamily="18" charset="0"/>
                <a:cs typeface="Times New Roman" pitchFamily="18" charset="0"/>
              </a:rPr>
              <a:t>дополнительные параметры</a:t>
            </a:r>
            <a:r>
              <a:rPr lang="ru-RU" sz="2400" dirty="0">
                <a:latin typeface="Times New Roman" pitchFamily="18" charset="0"/>
                <a:cs typeface="Times New Roman" pitchFamily="18" charset="0"/>
              </a:rPr>
              <a:t> формализации </a:t>
            </a:r>
            <a:r>
              <a:rPr lang="ru-RU" sz="2400" dirty="0" smtClean="0">
                <a:latin typeface="Times New Roman" pitchFamily="18" charset="0"/>
                <a:cs typeface="Times New Roman" pitchFamily="18" charset="0"/>
              </a:rPr>
              <a:t>данных. </a:t>
            </a:r>
          </a:p>
          <a:p>
            <a:pPr marL="0" lvl="0" indent="0" algn="just">
              <a:buNone/>
            </a:pPr>
            <a:endParaRPr lang="ru-RU" sz="2400" dirty="0" smtClean="0">
              <a:latin typeface="Times New Roman" pitchFamily="18" charset="0"/>
              <a:cs typeface="Times New Roman" pitchFamily="18" charset="0"/>
            </a:endParaRPr>
          </a:p>
          <a:p>
            <a:pPr marL="0" indent="0">
              <a:buNone/>
            </a:pPr>
            <a:endParaRPr lang="ru-RU"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487364"/>
            <a:ext cx="8485241" cy="41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740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92696"/>
            <a:ext cx="8229600" cy="5577483"/>
          </a:xfrm>
        </p:spPr>
        <p:txBody>
          <a:bodyPr>
            <a:normAutofit/>
          </a:bodyPr>
          <a:lstStyle/>
          <a:p>
            <a:pPr marL="0" indent="0" algn="just">
              <a:buNone/>
            </a:pPr>
            <a:r>
              <a:rPr lang="ru-RU" sz="2400" dirty="0" smtClean="0">
                <a:latin typeface="Times New Roman" pitchFamily="18" charset="0"/>
                <a:cs typeface="Times New Roman" pitchFamily="18" charset="0"/>
              </a:rPr>
              <a:t>4. Определили необходимые временные интервалы отдыха, для восстановления рецепторов и получения наиболее точных результатов.  </a:t>
            </a:r>
          </a:p>
          <a:p>
            <a:pPr marL="0" indent="0" algn="just">
              <a:buNone/>
            </a:pPr>
            <a:endParaRPr lang="ru-RU" sz="2400" dirty="0">
              <a:latin typeface="Times New Roman" pitchFamily="18" charset="0"/>
              <a:cs typeface="Times New Roman" pitchFamily="18" charset="0"/>
            </a:endParaRPr>
          </a:p>
          <a:p>
            <a:pPr marL="0" indent="0" algn="ctr">
              <a:buNone/>
            </a:pPr>
            <a:r>
              <a:rPr lang="ru-RU" sz="2400" dirty="0" smtClean="0">
                <a:latin typeface="Times New Roman" pitchFamily="18" charset="0"/>
                <a:cs typeface="Times New Roman" pitchFamily="18" charset="0"/>
              </a:rPr>
              <a:t>5. </a:t>
            </a:r>
            <a:r>
              <a:rPr lang="ru-RU" sz="2400" dirty="0">
                <a:latin typeface="Times New Roman" pitchFamily="18" charset="0"/>
                <a:cs typeface="Times New Roman" pitchFamily="18" charset="0"/>
              </a:rPr>
              <a:t>Произвели серию </a:t>
            </a:r>
            <a:r>
              <a:rPr lang="ru-RU" sz="2400" dirty="0">
                <a:solidFill>
                  <a:srgbClr val="FF0000"/>
                </a:solidFill>
                <a:latin typeface="Times New Roman" pitchFamily="18" charset="0"/>
                <a:cs typeface="Times New Roman" pitchFamily="18" charset="0"/>
              </a:rPr>
              <a:t>«слепых»</a:t>
            </a:r>
            <a:r>
              <a:rPr lang="ru-RU" sz="2400" dirty="0">
                <a:latin typeface="Times New Roman" pitchFamily="18" charset="0"/>
                <a:cs typeface="Times New Roman" pitchFamily="18" charset="0"/>
              </a:rPr>
              <a:t> экспериментов</a:t>
            </a:r>
            <a:r>
              <a:rPr lang="ru-RU" sz="2400" dirty="0" smtClean="0">
                <a:latin typeface="Times New Roman" pitchFamily="18" charset="0"/>
                <a:cs typeface="Times New Roman" pitchFamily="18" charset="0"/>
              </a:rPr>
              <a:t>.</a:t>
            </a:r>
          </a:p>
          <a:p>
            <a:pPr marL="457200" indent="-457200" algn="ctr">
              <a:buFont typeface="+mj-lt"/>
              <a:buAutoNum type="alphaLcParenR"/>
            </a:pPr>
            <a:r>
              <a:rPr lang="ru-RU" sz="2400" dirty="0">
                <a:latin typeface="Times New Roman" pitchFamily="18" charset="0"/>
                <a:cs typeface="Times New Roman" pitchFamily="18" charset="0"/>
              </a:rPr>
              <a:t>Брали 2 пронумерованных </a:t>
            </a:r>
            <a:r>
              <a:rPr lang="ru-RU" sz="2400" dirty="0" smtClean="0">
                <a:latin typeface="Times New Roman" pitchFamily="18" charset="0"/>
                <a:cs typeface="Times New Roman" pitchFamily="18" charset="0"/>
              </a:rPr>
              <a:t>образца и, не </a:t>
            </a:r>
            <a:r>
              <a:rPr lang="ru-RU" sz="2400" dirty="0">
                <a:latin typeface="Times New Roman" pitchFamily="18" charset="0"/>
                <a:cs typeface="Times New Roman" pitchFamily="18" charset="0"/>
              </a:rPr>
              <a:t>смотря на них, несколько раз переставляли (чтобы обмануть себя</a:t>
            </a:r>
            <a:r>
              <a:rPr lang="ru-RU" sz="2400" dirty="0" smtClean="0">
                <a:latin typeface="Times New Roman" pitchFamily="18" charset="0"/>
                <a:cs typeface="Times New Roman" pitchFamily="18" charset="0"/>
              </a:rPr>
              <a:t>);</a:t>
            </a:r>
          </a:p>
          <a:p>
            <a:pPr marL="457200" indent="-457200" algn="ctr">
              <a:buFont typeface="+mj-lt"/>
              <a:buAutoNum type="alphaLcParenR"/>
            </a:pPr>
            <a:r>
              <a:rPr lang="ru-RU" sz="2400" dirty="0" smtClean="0">
                <a:latin typeface="Times New Roman" pitchFamily="18" charset="0"/>
                <a:cs typeface="Times New Roman" pitchFamily="18" charset="0"/>
              </a:rPr>
              <a:t>Затем так </a:t>
            </a:r>
            <a:r>
              <a:rPr lang="ru-RU" sz="2400" dirty="0">
                <a:latin typeface="Times New Roman" pitchFamily="18" charset="0"/>
                <a:cs typeface="Times New Roman" pitchFamily="18" charset="0"/>
              </a:rPr>
              <a:t>же вслепую открывали крышки </a:t>
            </a:r>
            <a:r>
              <a:rPr lang="ru-RU" sz="2400" dirty="0" smtClean="0">
                <a:latin typeface="Times New Roman" pitchFamily="18" charset="0"/>
                <a:cs typeface="Times New Roman" pitchFamily="18" charset="0"/>
              </a:rPr>
              <a:t>склянок;</a:t>
            </a:r>
          </a:p>
          <a:p>
            <a:pPr marL="457200" indent="-457200" algn="ctr">
              <a:buFont typeface="+mj-lt"/>
              <a:buAutoNum type="alphaLcParenR"/>
            </a:pPr>
            <a:r>
              <a:rPr lang="ru-RU" sz="2400" dirty="0">
                <a:latin typeface="Times New Roman" pitchFamily="18" charset="0"/>
                <a:cs typeface="Times New Roman" pitchFamily="18" charset="0"/>
              </a:rPr>
              <a:t>П</a:t>
            </a:r>
            <a:r>
              <a:rPr lang="ru-RU" sz="2400" dirty="0" smtClean="0">
                <a:latin typeface="Times New Roman" pitchFamily="18" charset="0"/>
                <a:cs typeface="Times New Roman" pitchFamily="18" charset="0"/>
              </a:rPr>
              <a:t>оследовательно </a:t>
            </a:r>
            <a:r>
              <a:rPr lang="ru-RU" sz="2400" dirty="0">
                <a:latin typeface="Times New Roman" pitchFamily="18" charset="0"/>
                <a:cs typeface="Times New Roman" pitchFamily="18" charset="0"/>
              </a:rPr>
              <a:t>вдыхали запах каждого образца (в основном от 2 до 4 раз</a:t>
            </a:r>
            <a:r>
              <a:rPr lang="ru-RU" sz="2400" dirty="0" smtClean="0">
                <a:latin typeface="Times New Roman" pitchFamily="18" charset="0"/>
                <a:cs typeface="Times New Roman" pitchFamily="18" charset="0"/>
              </a:rPr>
              <a:t>);</a:t>
            </a:r>
          </a:p>
          <a:p>
            <a:pPr marL="457200" indent="-457200" algn="ctr">
              <a:buFont typeface="+mj-lt"/>
              <a:buAutoNum type="alphaLcParenR"/>
            </a:pPr>
            <a:r>
              <a:rPr lang="ru-RU" sz="2400" dirty="0">
                <a:latin typeface="Times New Roman" pitchFamily="18" charset="0"/>
                <a:cs typeface="Times New Roman" pitchFamily="18" charset="0"/>
              </a:rPr>
              <a:t>П</a:t>
            </a:r>
            <a:r>
              <a:rPr lang="ru-RU" sz="2400" dirty="0" smtClean="0">
                <a:latin typeface="Times New Roman" pitchFamily="18" charset="0"/>
                <a:cs typeface="Times New Roman" pitchFamily="18" charset="0"/>
              </a:rPr>
              <a:t>ытались </a:t>
            </a:r>
            <a:r>
              <a:rPr lang="ru-RU" sz="2400" dirty="0">
                <a:latin typeface="Times New Roman" pitchFamily="18" charset="0"/>
                <a:cs typeface="Times New Roman" pitchFamily="18" charset="0"/>
              </a:rPr>
              <a:t>определить, </a:t>
            </a:r>
            <a:r>
              <a:rPr lang="ru-RU" sz="2400" dirty="0" smtClean="0">
                <a:latin typeface="Times New Roman" pitchFamily="18" charset="0"/>
                <a:cs typeface="Times New Roman" pitchFamily="18" charset="0"/>
              </a:rPr>
              <a:t>где интенсивность запаха и, следовательно, </a:t>
            </a:r>
            <a:r>
              <a:rPr lang="ru-RU" sz="2400" dirty="0">
                <a:latin typeface="Times New Roman" pitchFamily="18" charset="0"/>
                <a:cs typeface="Times New Roman" pitchFamily="18" charset="0"/>
              </a:rPr>
              <a:t>концентрация </a:t>
            </a:r>
            <a:r>
              <a:rPr lang="ru-RU" sz="2400" dirty="0" smtClean="0">
                <a:latin typeface="Times New Roman" pitchFamily="18" charset="0"/>
                <a:cs typeface="Times New Roman" pitchFamily="18" charset="0"/>
              </a:rPr>
              <a:t>пахучего вещества большее.</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41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a:bodyPr>
          <a:lstStyle/>
          <a:p>
            <a:pPr marL="0" indent="0">
              <a:buNone/>
            </a:pPr>
            <a:r>
              <a:rPr lang="ru-RU" sz="2400" dirty="0" smtClean="0">
                <a:latin typeface="Times New Roman" pitchFamily="18" charset="0"/>
                <a:cs typeface="Times New Roman" pitchFamily="18" charset="0"/>
              </a:rPr>
              <a:t>6. Предложили </a:t>
            </a:r>
            <a:r>
              <a:rPr lang="ru-RU" sz="2400" dirty="0" smtClean="0">
                <a:solidFill>
                  <a:srgbClr val="FF0000"/>
                </a:solidFill>
                <a:latin typeface="Times New Roman" pitchFamily="18" charset="0"/>
                <a:cs typeface="Times New Roman" pitchFamily="18" charset="0"/>
              </a:rPr>
              <a:t>«Функцию </a:t>
            </a:r>
            <a:r>
              <a:rPr lang="ru-RU" sz="2400" dirty="0">
                <a:solidFill>
                  <a:srgbClr val="FF0000"/>
                </a:solidFill>
                <a:latin typeface="Times New Roman" pitchFamily="18" charset="0"/>
                <a:cs typeface="Times New Roman" pitchFamily="18" charset="0"/>
              </a:rPr>
              <a:t>Ж</a:t>
            </a:r>
            <a:r>
              <a:rPr lang="ru-RU" sz="2400" dirty="0" smtClean="0">
                <a:solidFill>
                  <a:srgbClr val="FF0000"/>
                </a:solidFill>
                <a:latin typeface="Times New Roman" pitchFamily="18" charset="0"/>
                <a:cs typeface="Times New Roman" pitchFamily="18" charset="0"/>
              </a:rPr>
              <a:t>елательности Харрингтона для одностороннего ограничения»</a:t>
            </a:r>
            <a:r>
              <a:rPr lang="ru-RU" sz="2400" dirty="0" smtClean="0">
                <a:latin typeface="Times New Roman" pitchFamily="18" charset="0"/>
                <a:cs typeface="Times New Roman" pitchFamily="18" charset="0"/>
              </a:rPr>
              <a:t>, как математическую модель для визуализации полученных данных.</a:t>
            </a:r>
          </a:p>
          <a:p>
            <a:pPr marL="0" indent="0" algn="ctr">
              <a:buNone/>
            </a:pPr>
            <a:r>
              <a:rPr lang="ru-RU" sz="2400" dirty="0" smtClean="0">
                <a:latin typeface="Times New Roman" pitchFamily="18" charset="0"/>
                <a:cs typeface="Times New Roman" pitchFamily="18" charset="0"/>
              </a:rPr>
              <a:t>Формула: </a:t>
            </a:r>
            <a:r>
              <a:rPr lang="en-US" sz="2400" b="1" i="1" dirty="0" smtClean="0">
                <a:latin typeface="Times New Roman" pitchFamily="18" charset="0"/>
                <a:cs typeface="Times New Roman" pitchFamily="18" charset="0"/>
              </a:rPr>
              <a:t>d = exp(-exp(-y))</a:t>
            </a:r>
            <a:endParaRPr lang="en-US" sz="2400" b="1" i="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04864"/>
            <a:ext cx="594900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543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lstStyle/>
          <a:p>
            <a:pPr marL="0" indent="0" algn="just">
              <a:buNone/>
            </a:pPr>
            <a:r>
              <a:rPr lang="ru-RU" dirty="0" smtClean="0">
                <a:latin typeface="Times New Roman" pitchFamily="18" charset="0"/>
                <a:cs typeface="Times New Roman" pitchFamily="18" charset="0"/>
              </a:rPr>
              <a:t>Однако </a:t>
            </a:r>
            <a:r>
              <a:rPr lang="ru-RU" dirty="0">
                <a:latin typeface="Times New Roman" pitchFamily="18" charset="0"/>
                <a:cs typeface="Times New Roman" pitchFamily="18" charset="0"/>
              </a:rPr>
              <a:t>решение </a:t>
            </a:r>
            <a:r>
              <a:rPr lang="ru-RU" dirty="0" smtClean="0">
                <a:latin typeface="Times New Roman" pitchFamily="18" charset="0"/>
                <a:cs typeface="Times New Roman" pitchFamily="18" charset="0"/>
              </a:rPr>
              <a:t>использовать Функцию </a:t>
            </a:r>
            <a:r>
              <a:rPr lang="ru-RU" dirty="0">
                <a:latin typeface="Times New Roman" pitchFamily="18" charset="0"/>
                <a:cs typeface="Times New Roman" pitchFamily="18" charset="0"/>
              </a:rPr>
              <a:t>Ж</a:t>
            </a:r>
            <a:r>
              <a:rPr lang="ru-RU" dirty="0" smtClean="0">
                <a:latin typeface="Times New Roman" pitchFamily="18" charset="0"/>
                <a:cs typeface="Times New Roman" pitchFamily="18" charset="0"/>
              </a:rPr>
              <a:t>елательности Харрингтона оказалось </a:t>
            </a:r>
            <a:r>
              <a:rPr lang="ru-RU" dirty="0">
                <a:latin typeface="Times New Roman" pitchFamily="18" charset="0"/>
                <a:cs typeface="Times New Roman" pitchFamily="18" charset="0"/>
              </a:rPr>
              <a:t>ошибочным, так как эта математическая модель применима лишь в том случае, если во всех измерениях и у всех испытуемых определён верхний порог чувствительности.</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9515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297</Words>
  <Application>Microsoft Office PowerPoint</Application>
  <PresentationFormat>Экран (4:3)</PresentationFormat>
  <Paragraphs>39</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МИНИСТЕРСТВО ЗДРАВООХРАНЕНИЯ РОССИЙСКОЙ ФЕДЕРАЦИИ федеральное государственное бюджетное учреждение "Национальный медицинский исследовательский центр имени В. А. Алмазова" Министерство здравоохранения Российской Федерации (ФГБУ «НМИЦ им. В. А. Алмазова» Минздрава России)   ИНСТИТУТ МЕДИЦИНСКОГО ОБРАЗОВАНИЯ   ЛЕЧЕБНЫЙ ФАКУЛЬТЕТ </vt:lpstr>
      <vt:lpstr>Цель исследования</vt:lpstr>
      <vt:lpstr>Материалы и оборудование</vt:lpstr>
      <vt:lpstr>Ход работы:</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ЗДРАВООХРАНЕНИЯ РОССИЙСКОЙ ФЕДЕРАЦИИ федеральное государственное бюджетное учреждение "Национальный медицинский исследовательский центр имени В. А. Алмазова" Министерство здравоохранения Российской Федерации (ФГБУ «НМИЦ им. В. А. Алмазова» Минздрава России)   ИНСТИТУТ МЕДИЦИНСКОГО ОБРАЗОВАНИЯ   ЛЕЧЕБНЫЙ ФАКУЛЬТЕТ </dc:title>
  <dc:creator>User</dc:creator>
  <cp:lastModifiedBy>User</cp:lastModifiedBy>
  <cp:revision>9</cp:revision>
  <dcterms:created xsi:type="dcterms:W3CDTF">2025-02-02T11:37:00Z</dcterms:created>
  <dcterms:modified xsi:type="dcterms:W3CDTF">2025-02-02T16:17:25Z</dcterms:modified>
</cp:coreProperties>
</file>