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>
        <p:scale>
          <a:sx n="92" d="100"/>
          <a:sy n="92" d="100"/>
        </p:scale>
        <p:origin x="29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8BA180-6B74-CEFA-1DD6-870E07E42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14623B-AC90-D984-C254-525B0356A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9EE02E-2293-A6B0-CF52-FC69DEA8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445F-344C-4480-8AB9-9599B64CB644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695F1E-4A85-7A51-1644-DF97594C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0590D7-298C-3378-CA66-BF6EA582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14BEB-BD17-4DB6-8CD7-A75A1B361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5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88374F-F00A-348D-FC59-C0A0AB41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D50DAD-2273-5FA1-B82D-057BA129E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BEC1EB-2ED2-E639-83AB-BC27C7CFA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445F-344C-4480-8AB9-9599B64CB644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C86A9F-596E-3EDE-5D81-B4646AF0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548A2A-17FE-7093-1225-99F899F5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14BEB-BD17-4DB6-8CD7-A75A1B361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2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0195861-3C6B-9F2D-0F82-D3A03AC9C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5F15A3F-A957-13C4-366B-D8FA29F6E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A63B4A-6F8C-3C81-0C0F-B727784F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445F-344C-4480-8AB9-9599B64CB644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7B59EB-7C03-C9B4-D097-C8E20D0D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60547A-A9B7-0FE5-0F23-6A9791F5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14BEB-BD17-4DB6-8CD7-A75A1B361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34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A1744E-2A41-9FD1-2E0A-F88DEAA3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7338D7-7634-5337-46D1-CA6DD9EA7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C70E3E-703B-705D-C3DF-130FA00F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445F-344C-4480-8AB9-9599B64CB644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925E1A-E5E0-D47D-9573-52E04905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85256C-7281-D155-CAD3-C43F0516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14BEB-BD17-4DB6-8CD7-A75A1B361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18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73B023-10AF-0179-4B05-5E8EFCFA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CB0E86-AC8B-3123-B9C3-A4C63B5D6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07E379-13D2-3F7B-12BF-946B19ED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445F-344C-4480-8AB9-9599B64CB644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C18C29-F53B-8865-E96B-3663D73C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150955-E09A-0AD4-B50E-98FEA4E1B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14BEB-BD17-4DB6-8CD7-A75A1B361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76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49C79-4355-E53D-D977-9E9C09E3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9B0433-63DD-8535-2122-1A81968D9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FEF346-C6EE-27FB-9F7E-8321EED9E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E9EF48-2173-26BA-B835-02171355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445F-344C-4480-8AB9-9599B64CB644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2ADB06-9DF3-E9A1-F24A-EE0390B3E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922917-17E7-89A2-F1AA-9B6083AC5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14BEB-BD17-4DB6-8CD7-A75A1B361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9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D3DC0B-4D91-9A42-639D-07BBD303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D83E49-72A9-646F-E2AE-A03AE6B7A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0F4DD6-965B-A335-64EF-1E104C544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52E0F5A-26CD-5E45-E780-E54E95141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9831E51-6002-F504-9500-73E264A9B5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CC53243-3D9E-0DC5-63BC-0DF3F179C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445F-344C-4480-8AB9-9599B64CB644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9A765AA-0855-C15D-B93F-D535F9CF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F35C770-AAA8-02C6-4B0F-02C8B383A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14BEB-BD17-4DB6-8CD7-A75A1B361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88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FC574-1F64-D9E5-F8F7-B0954820C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BC4587A-9C7D-9D89-2135-12ED0E61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445F-344C-4480-8AB9-9599B64CB644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36845C-2205-7D43-A9DA-111730F9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945B1D-4F21-9173-C4B0-6AA534ED3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14BEB-BD17-4DB6-8CD7-A75A1B361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85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05947C8-64BB-0451-29B1-009E06A0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445F-344C-4480-8AB9-9599B64CB644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206D662-27F5-24C0-9EC0-F611D318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277746-D5EC-CD52-B442-3D614E10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14BEB-BD17-4DB6-8CD7-A75A1B361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67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A08A7-B3FE-5710-3253-05A0DF147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5ADD58-E900-162C-D9F4-2C8935636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A6D05C-9848-5777-148B-75196BC38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59436D-6456-DD0D-BB1D-73B34486F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445F-344C-4480-8AB9-9599B64CB644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8C8194-44EC-59A6-6E20-D91FBF95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742AD4-B61A-8B0E-452F-A6C8E429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14BEB-BD17-4DB6-8CD7-A75A1B361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19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023BA-2DC9-B9E8-372D-E2D62748C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C35459E-3450-2F12-ED31-C6DBFDF28E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7AE766-60A1-E486-2176-2E9F13043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DDEEF7-6600-4E98-1F16-F2EA07829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445F-344C-4480-8AB9-9599B64CB644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D4261B-221E-9986-23AC-BBC333C44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3E2690-42EE-375A-5791-DC171582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14BEB-BD17-4DB6-8CD7-A75A1B361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33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326F29-A15C-BAFA-D9E4-22A48BCD3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58F3B6-5BE5-33C7-A919-3A8D8A713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E0AE78-6A24-2804-22A4-2B7663A93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2445F-344C-4480-8AB9-9599B64CB644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27A828-A11A-2341-43B6-EE8D6C5D8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6916F8-BA28-3739-7989-44390D293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14BEB-BD17-4DB6-8CD7-A75A1B361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18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78950-151E-B89D-0309-EDE5F706B1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8800" dirty="0"/>
              <a:t>Поиск функции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4A5996-BB6D-8EF1-A7AD-8C6D1748BA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Построение графика, цель исследования, методология исследования</a:t>
            </a:r>
          </a:p>
        </p:txBody>
      </p:sp>
    </p:spTree>
    <p:extLst>
      <p:ext uri="{BB962C8B-B14F-4D97-AF65-F5344CB8AC3E}">
        <p14:creationId xmlns:p14="http://schemas.microsoft.com/office/powerpoint/2010/main" val="3859142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806F4-B660-3C7B-DDA3-7C6E6664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327" y="2766218"/>
            <a:ext cx="8825346" cy="1325563"/>
          </a:xfrm>
        </p:spPr>
        <p:txBody>
          <a:bodyPr>
            <a:normAutofit/>
          </a:bodyPr>
          <a:lstStyle/>
          <a:p>
            <a:r>
              <a:rPr lang="ru-RU" sz="72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21813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27475-EEB2-3194-C7A1-091FC4C03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D7E2F0-4696-0963-A807-E72DF8999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47" y="602211"/>
            <a:ext cx="5710844" cy="6080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F1576F-F3AE-31C7-7033-968F6A1D1600}"/>
              </a:ext>
            </a:extLst>
          </p:cNvPr>
          <p:cNvSpPr txBox="1"/>
          <p:nvPr/>
        </p:nvSpPr>
        <p:spPr>
          <a:xfrm>
            <a:off x="106218" y="47972"/>
            <a:ext cx="4140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+mj-lt"/>
              </a:rPr>
              <a:t>Закон Вебера-</a:t>
            </a:r>
            <a:r>
              <a:rPr lang="ru-RU" sz="3200" dirty="0" err="1">
                <a:latin typeface="+mj-lt"/>
              </a:rPr>
              <a:t>Фехнера</a:t>
            </a:r>
            <a:endParaRPr lang="ru-RU" sz="32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DE8ED-A95B-5DE4-A187-CCFA95876ECC}"/>
              </a:ext>
            </a:extLst>
          </p:cNvPr>
          <p:cNvSpPr txBox="1"/>
          <p:nvPr/>
        </p:nvSpPr>
        <p:spPr>
          <a:xfrm>
            <a:off x="6786880" y="1000760"/>
            <a:ext cx="50199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0" dirty="0">
                <a:effectLst/>
              </a:rPr>
              <a:t>Закон Вебера — </a:t>
            </a:r>
            <a:r>
              <a:rPr lang="ru-RU" b="1" i="0" dirty="0" err="1">
                <a:effectLst/>
              </a:rPr>
              <a:t>Фехнера</a:t>
            </a:r>
            <a:r>
              <a:rPr lang="ru-RU" b="0" i="0" dirty="0">
                <a:effectLst/>
              </a:rPr>
              <a:t> —</a:t>
            </a:r>
            <a:r>
              <a:rPr lang="ru-RU" b="0" i="0" u="none" strike="noStrike" dirty="0">
                <a:effectLst/>
              </a:rPr>
              <a:t>эмпирический</a:t>
            </a:r>
            <a:r>
              <a:rPr lang="ru-RU" b="0" i="0" dirty="0">
                <a:effectLst/>
              </a:rPr>
              <a:t> </a:t>
            </a:r>
            <a:r>
              <a:rPr lang="ru-RU" b="0" i="0" u="none" strike="noStrike" dirty="0">
                <a:effectLst/>
              </a:rPr>
              <a:t>психофизиологический</a:t>
            </a:r>
            <a:r>
              <a:rPr lang="ru-RU" b="0" i="0" dirty="0">
                <a:effectLst/>
              </a:rPr>
              <a:t> закон, заключающийся в том, что интенсивность </a:t>
            </a:r>
            <a:r>
              <a:rPr lang="ru-RU" b="0" i="0" u="none" strike="noStrike" dirty="0">
                <a:effectLst/>
              </a:rPr>
              <a:t>ощущения</a:t>
            </a:r>
            <a:r>
              <a:rPr lang="ru-RU" b="0" i="0" dirty="0">
                <a:effectLst/>
              </a:rPr>
              <a:t> чего-либо линейно зависит от </a:t>
            </a:r>
            <a:r>
              <a:rPr lang="ru-RU" b="0" i="0" u="none" strike="noStrike" dirty="0">
                <a:effectLst/>
              </a:rPr>
              <a:t>логарифма</a:t>
            </a:r>
            <a:r>
              <a:rPr lang="ru-RU" b="0" i="0" dirty="0">
                <a:effectLst/>
              </a:rPr>
              <a:t> интенсивности раздражителя.</a:t>
            </a:r>
          </a:p>
          <a:p>
            <a:endParaRPr lang="ru-RU" dirty="0"/>
          </a:p>
          <a:p>
            <a:endParaRPr lang="en-US" b="0" i="0" dirty="0">
              <a:effectLst/>
            </a:endParaRPr>
          </a:p>
          <a:p>
            <a:endParaRPr lang="en-US" dirty="0"/>
          </a:p>
          <a:p>
            <a:endParaRPr lang="en-US" b="0" i="0" dirty="0">
              <a:effectLst/>
            </a:endParaRPr>
          </a:p>
          <a:p>
            <a:endParaRPr lang="en-US" dirty="0"/>
          </a:p>
          <a:p>
            <a:r>
              <a:rPr lang="ru-RU" b="0" i="0" dirty="0">
                <a:effectLst/>
              </a:rPr>
              <a:t>В ряде экспериментов, проводимых начиная с 1834 года, Эрнст Вебер показал, что ощущения от нового раздражителя будут отличаться от ощущений, возбуждаемых предыдущим раздражителем, если интенсивность нового раздражителя будет отличаться от интенсивности предыдущего не в арифметической, а в геометрической прогрессии.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1E8118-EEEB-3642-FC52-0ABA0A54FD3B}"/>
                  </a:ext>
                </a:extLst>
              </p:cNvPr>
              <p:cNvSpPr txBox="1"/>
              <p:nvPr/>
            </p:nvSpPr>
            <p:spPr>
              <a:xfrm>
                <a:off x="6929120" y="2682053"/>
                <a:ext cx="3398520" cy="11348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1E8118-EEEB-3642-FC52-0ABA0A54F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120" y="2682053"/>
                <a:ext cx="3398520" cy="11348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705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B39D8-E6FE-4ACF-6E9E-85A68C382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FF379D-3C8A-9224-EBB4-CA958CB88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5" y="632812"/>
            <a:ext cx="7701742" cy="32644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C30C24-54B0-CD55-4915-423D04D4174C}"/>
              </a:ext>
            </a:extLst>
          </p:cNvPr>
          <p:cNvSpPr txBox="1"/>
          <p:nvPr/>
        </p:nvSpPr>
        <p:spPr>
          <a:xfrm>
            <a:off x="120535" y="48037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+mj-lt"/>
              </a:rPr>
              <a:t>Закон Стивенса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12F0F7-ACF0-9674-2FD0-340033AE52FE}"/>
              </a:ext>
            </a:extLst>
          </p:cNvPr>
          <p:cNvSpPr txBox="1"/>
          <p:nvPr/>
        </p:nvSpPr>
        <p:spPr>
          <a:xfrm>
            <a:off x="8661862" y="951807"/>
            <a:ext cx="32124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0" dirty="0">
                <a:effectLst/>
              </a:rPr>
              <a:t>Закон Стивенса</a:t>
            </a:r>
            <a:r>
              <a:rPr lang="ru-RU" b="0" i="0" dirty="0">
                <a:effectLst/>
              </a:rPr>
              <a:t> — это модификация основного психофизического закона, предложенная американским психологом Стэнли Стивенсом. По мнению Стивенса, зависимость силы ощущения от интенсивности раздражителя описывается степенной функцией: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5A96DEA-BDDC-B2CF-1D80-6D6421E33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862" y="3899927"/>
            <a:ext cx="2810267" cy="7049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845AFB-580F-7BF6-CB2E-5AF46588E125}"/>
              </a:ext>
            </a:extLst>
          </p:cNvPr>
          <p:cNvSpPr txBox="1"/>
          <p:nvPr/>
        </p:nvSpPr>
        <p:spPr>
          <a:xfrm>
            <a:off x="5762389" y="5258229"/>
            <a:ext cx="61119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1" dirty="0">
                <a:effectLst/>
              </a:rPr>
              <a:t>Y</a:t>
            </a:r>
            <a:r>
              <a:rPr lang="ru-RU" b="0" i="0" dirty="0">
                <a:effectLst/>
              </a:rPr>
              <a:t> — сила субъективного ощущения, </a:t>
            </a:r>
            <a:r>
              <a:rPr lang="ru-RU" b="1" i="1" dirty="0">
                <a:effectLst/>
              </a:rPr>
              <a:t>S</a:t>
            </a:r>
            <a:r>
              <a:rPr lang="ru-RU" b="0" i="0" dirty="0">
                <a:effectLst/>
              </a:rPr>
              <a:t> — интенсивность раздражителя (стимула), S_0 - пороговое значение, </a:t>
            </a:r>
            <a:r>
              <a:rPr lang="ru-RU" b="1" i="1" dirty="0">
                <a:effectLst/>
              </a:rPr>
              <a:t>n</a:t>
            </a:r>
            <a:r>
              <a:rPr lang="ru-RU" b="0" i="0" dirty="0">
                <a:effectLst/>
              </a:rPr>
              <a:t> — показатель степени функции и </a:t>
            </a:r>
            <a:r>
              <a:rPr lang="ru-RU" b="1" i="1" dirty="0">
                <a:effectLst/>
              </a:rPr>
              <a:t>k</a:t>
            </a:r>
            <a:r>
              <a:rPr lang="ru-RU" b="0" i="0" dirty="0">
                <a:effectLst/>
              </a:rPr>
              <a:t> — константа, зависящая от единиц измерения.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91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14ABBA9-413C-19BF-E84C-4F9DD6DD8905}"/>
              </a:ext>
            </a:extLst>
          </p:cNvPr>
          <p:cNvSpPr txBox="1"/>
          <p:nvPr/>
        </p:nvSpPr>
        <p:spPr>
          <a:xfrm>
            <a:off x="116379" y="58190"/>
            <a:ext cx="3736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+mj-lt"/>
              </a:rPr>
              <a:t>Построение графика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1EAD26-FB0E-2B64-092F-4035DABC976B}"/>
              </a:ext>
            </a:extLst>
          </p:cNvPr>
          <p:cNvSpPr txBox="1"/>
          <p:nvPr/>
        </p:nvSpPr>
        <p:spPr>
          <a:xfrm>
            <a:off x="299258" y="947651"/>
            <a:ext cx="952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Чтобы построить график, необходимо иметь несколько точек с известными значениями </a:t>
            </a:r>
            <a:r>
              <a:rPr lang="en-US" dirty="0"/>
              <a:t>C</a:t>
            </a:r>
            <a:r>
              <a:rPr lang="ru-RU" dirty="0"/>
              <a:t> и </a:t>
            </a:r>
            <a:r>
              <a:rPr lang="en-US" dirty="0"/>
              <a:t>D</a:t>
            </a: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4AEAE5D-0F94-8946-5B32-318EC1E26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58" y="1433511"/>
            <a:ext cx="10494818" cy="16471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8566E2-B09C-2F38-57F4-018EAFF9E9CC}"/>
              </a:ext>
            </a:extLst>
          </p:cNvPr>
          <p:cNvSpPr txBox="1"/>
          <p:nvPr/>
        </p:nvSpPr>
        <p:spPr>
          <a:xfrm>
            <a:off x="519545" y="3466407"/>
            <a:ext cx="10839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Разобьем диапазон концентраций, которые мы можем учуять, на концентрации, которые мы можем отличить друг от друга. Следующая концентрация от абсолютного порога* (нижний порог) будет отличаться от него на дифференциальный порог* (порог различия). Таким образом весь диапазон разбивается на набор концентраций.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69C8FF-1C6E-CB2F-CCDA-BEF61EED769F}"/>
              </a:ext>
            </a:extLst>
          </p:cNvPr>
          <p:cNvSpPr txBox="1"/>
          <p:nvPr/>
        </p:nvSpPr>
        <p:spPr>
          <a:xfrm>
            <a:off x="8008932" y="6519446"/>
            <a:ext cx="4183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*Термины взяты из учебников по физиологии</a:t>
            </a:r>
          </a:p>
        </p:txBody>
      </p:sp>
    </p:spTree>
    <p:extLst>
      <p:ext uri="{BB962C8B-B14F-4D97-AF65-F5344CB8AC3E}">
        <p14:creationId xmlns:p14="http://schemas.microsoft.com/office/powerpoint/2010/main" val="289153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91C08C-1E14-D590-0D9A-6F138FCDB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760609"/>
            <a:ext cx="5852172" cy="43891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49D61C-D1C3-2BA6-94BF-0580C42FD671}"/>
              </a:ext>
            </a:extLst>
          </p:cNvPr>
          <p:cNvSpPr txBox="1"/>
          <p:nvPr/>
        </p:nvSpPr>
        <p:spPr>
          <a:xfrm>
            <a:off x="243828" y="175834"/>
            <a:ext cx="3736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+mj-lt"/>
              </a:rPr>
              <a:t>Построение графика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329498-307E-6FF2-715E-2A4394CC62BA}"/>
              </a:ext>
            </a:extLst>
          </p:cNvPr>
          <p:cNvSpPr txBox="1"/>
          <p:nvPr/>
        </p:nvSpPr>
        <p:spPr>
          <a:xfrm>
            <a:off x="6096000" y="1708262"/>
            <a:ext cx="56180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Опираясь на закон Вебера-</a:t>
            </a:r>
            <a:r>
              <a:rPr lang="ru-RU" dirty="0" err="1"/>
              <a:t>Фехнера</a:t>
            </a:r>
            <a:r>
              <a:rPr lang="ru-RU" dirty="0"/>
              <a:t> и используя полученные данные и библиотеки: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matplotlib</a:t>
            </a:r>
            <a:r>
              <a:rPr lang="en-US" dirty="0"/>
              <a:t> (</a:t>
            </a:r>
            <a:r>
              <a:rPr lang="ru-RU" dirty="0"/>
              <a:t>для визуализации данных)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scipy</a:t>
            </a:r>
            <a:r>
              <a:rPr lang="en-US" dirty="0"/>
              <a:t> (</a:t>
            </a:r>
            <a:r>
              <a:rPr lang="ru-RU" dirty="0"/>
              <a:t>для нахождения коэффициентов)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numpy</a:t>
            </a:r>
            <a:endParaRPr lang="ru-RU" dirty="0"/>
          </a:p>
          <a:p>
            <a:r>
              <a:rPr lang="ru-RU" dirty="0"/>
              <a:t>можно получить функцию и график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125824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C81B26-C3C6-0A8F-2FDC-E8F96F9BE1D3}"/>
              </a:ext>
            </a:extLst>
          </p:cNvPr>
          <p:cNvSpPr txBox="1"/>
          <p:nvPr/>
        </p:nvSpPr>
        <p:spPr>
          <a:xfrm>
            <a:off x="243828" y="155053"/>
            <a:ext cx="60953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+mj-lt"/>
              </a:rPr>
              <a:t>Построение графика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93930E7-2EED-2B34-5BC0-7B2E6875C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739828"/>
            <a:ext cx="5852172" cy="43891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348303-84A2-62FE-178B-22061CF427DB}"/>
              </a:ext>
            </a:extLst>
          </p:cNvPr>
          <p:cNvSpPr txBox="1"/>
          <p:nvPr/>
        </p:nvSpPr>
        <p:spPr>
          <a:xfrm>
            <a:off x="6096000" y="1503231"/>
            <a:ext cx="51554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Построить график можно и с помощью интерполяции кубическим сплайном (в вычислительной математике нахождение неизвестных промежуточных значений некоторой функции, по имеющемуся дискретному набору её известных значений, определенным способом).</a:t>
            </a:r>
          </a:p>
          <a:p>
            <a:endParaRPr lang="ru-RU" dirty="0"/>
          </a:p>
          <a:p>
            <a:r>
              <a:rPr lang="ru-RU" dirty="0"/>
              <a:t>В данном случае показать функцию будет невозможно, так как она объемная и разбита на отрезки!</a:t>
            </a:r>
          </a:p>
        </p:txBody>
      </p:sp>
    </p:spTree>
    <p:extLst>
      <p:ext uri="{BB962C8B-B14F-4D97-AF65-F5344CB8AC3E}">
        <p14:creationId xmlns:p14="http://schemas.microsoft.com/office/powerpoint/2010/main" val="3550603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7B410-8A1F-21F9-904A-E18B95776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DDECE6-A3C1-2593-C63F-8BECA0BFBFB7}"/>
              </a:ext>
            </a:extLst>
          </p:cNvPr>
          <p:cNvSpPr txBox="1"/>
          <p:nvPr/>
        </p:nvSpPr>
        <p:spPr>
          <a:xfrm>
            <a:off x="243828" y="155053"/>
            <a:ext cx="60953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+mj-lt"/>
              </a:rPr>
              <a:t>Построение графика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9A0F32F-1602-C1AC-A702-68D7DEE21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828" y="739828"/>
            <a:ext cx="5852172" cy="43891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28475F-F466-8429-0DBF-F093B5927FB1}"/>
              </a:ext>
            </a:extLst>
          </p:cNvPr>
          <p:cNvSpPr txBox="1"/>
          <p:nvPr/>
        </p:nvSpPr>
        <p:spPr>
          <a:xfrm>
            <a:off x="6066905" y="1087732"/>
            <a:ext cx="51554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Можно выражать концентрацию и через логарифм, но графиком будет практически прямая (Это подтверждается законом Вебера. Также, согласно </a:t>
            </a:r>
            <a:r>
              <a:rPr lang="ru-RU" dirty="0" err="1"/>
              <a:t>Гайтону</a:t>
            </a:r>
            <a:r>
              <a:rPr lang="ru-RU" dirty="0"/>
              <a:t> и Холлу, «частота </a:t>
            </a:r>
            <a:r>
              <a:rPr lang="ru-RU" dirty="0" err="1"/>
              <a:t>импульсации</a:t>
            </a:r>
            <a:r>
              <a:rPr lang="ru-RU" dirty="0"/>
              <a:t> обонятельных нервов меняется примерно пропорционально логарифму силы стимула»)</a:t>
            </a:r>
            <a:br>
              <a:rPr lang="ru-RU" dirty="0"/>
            </a:br>
            <a:endParaRPr lang="ru-RU" dirty="0"/>
          </a:p>
          <a:p>
            <a:r>
              <a:rPr lang="ru-RU" b="0" i="0" dirty="0">
                <a:solidFill>
                  <a:srgbClr val="202122"/>
                </a:solidFill>
                <a:effectLst/>
              </a:rPr>
              <a:t>Закон Вебера всегда нарушается при низкой интенсивности, вблизи и ниже абсолютного порога обнаружения, а также часто при высокой интенсивности, но может быть приблизительно верным в широком среднем диапазоне интенсивностей.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218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D27A33-15B5-1798-C56A-23BD8748E388}"/>
              </a:ext>
            </a:extLst>
          </p:cNvPr>
          <p:cNvSpPr txBox="1"/>
          <p:nvPr/>
        </p:nvSpPr>
        <p:spPr>
          <a:xfrm>
            <a:off x="303415" y="116754"/>
            <a:ext cx="2510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+mj-lt"/>
              </a:rPr>
              <a:t>Цель проекта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B3F4B-C29E-A2EB-79FC-F915C9721F26}"/>
              </a:ext>
            </a:extLst>
          </p:cNvPr>
          <p:cNvSpPr txBox="1"/>
          <p:nvPr/>
        </p:nvSpPr>
        <p:spPr>
          <a:xfrm>
            <a:off x="303415" y="1109749"/>
            <a:ext cx="115630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 как зависимость силы ощущения от силы раздражителя уже давно исследована, можно взять такую цель:</a:t>
            </a:r>
            <a:br>
              <a:rPr lang="ru-RU" dirty="0"/>
            </a:br>
            <a:r>
              <a:rPr lang="ru-RU" b="1" dirty="0"/>
              <a:t>«Концепция и методология поиска зависимости интенсивности запаха от концентрации вещества»</a:t>
            </a:r>
            <a:r>
              <a:rPr lang="ru-RU" dirty="0"/>
              <a:t>.</a:t>
            </a:r>
          </a:p>
          <a:p>
            <a:endParaRPr lang="ru-RU" b="1" dirty="0"/>
          </a:p>
          <a:p>
            <a:r>
              <a:rPr lang="ru-RU" dirty="0"/>
              <a:t>Законы Вебера-</a:t>
            </a:r>
            <a:r>
              <a:rPr lang="ru-RU" dirty="0" err="1"/>
              <a:t>Фехнера</a:t>
            </a:r>
            <a:r>
              <a:rPr lang="ru-RU" dirty="0"/>
              <a:t> и Стивенса открыты давно, но остается открытым вопрос, как найти коэффициенты для функций, описывающих зависимость.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DE902F-B128-73A3-93D1-141DCE00D5CC}"/>
                  </a:ext>
                </a:extLst>
              </p:cNvPr>
              <p:cNvSpPr txBox="1"/>
              <p:nvPr/>
            </p:nvSpPr>
            <p:spPr>
              <a:xfrm>
                <a:off x="303415" y="2542149"/>
                <a:ext cx="1927513" cy="659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DE902F-B128-73A3-93D1-141DCE00D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15" y="2542149"/>
                <a:ext cx="1927513" cy="6597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D7C1DF6-A3D9-8138-250E-8134E26364C1}"/>
              </a:ext>
            </a:extLst>
          </p:cNvPr>
          <p:cNvSpPr txBox="1"/>
          <p:nvPr/>
        </p:nvSpPr>
        <p:spPr>
          <a:xfrm>
            <a:off x="390697" y="3287684"/>
            <a:ext cx="114424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Мы разработали метод, с помощью которого можно для любого растворимого пахучего вещества найти функцию зависимости и построить график. Для удобной обработки данных создана программа на </a:t>
            </a:r>
            <a:r>
              <a:rPr lang="en-US" dirty="0"/>
              <a:t>Python</a:t>
            </a:r>
            <a:r>
              <a:rPr lang="ru-RU" dirty="0"/>
              <a:t>, позволяющая найти коэффициенты функции и визуализировать данные.</a:t>
            </a:r>
          </a:p>
          <a:p>
            <a:endParaRPr lang="ru-RU" dirty="0"/>
          </a:p>
          <a:p>
            <a:r>
              <a:rPr lang="ru-RU" dirty="0"/>
              <a:t>Можно также опираться не на закон Вебера-</a:t>
            </a:r>
            <a:r>
              <a:rPr lang="ru-RU" dirty="0" err="1"/>
              <a:t>Фехнера</a:t>
            </a:r>
            <a:r>
              <a:rPr lang="ru-RU" dirty="0"/>
              <a:t>, а находить функцию с помощью интерполяции кубическим сплайном. Это позволит избавиться от недостатков, которыми обладает закон Вебера-</a:t>
            </a:r>
            <a:r>
              <a:rPr lang="ru-RU" dirty="0" err="1"/>
              <a:t>Фехнера</a:t>
            </a:r>
            <a:r>
              <a:rPr lang="ru-RU" dirty="0"/>
              <a:t> (закон </a:t>
            </a:r>
            <a:r>
              <a:rPr lang="ru-RU" b="0" i="0" dirty="0">
                <a:solidFill>
                  <a:srgbClr val="202122"/>
                </a:solidFill>
                <a:effectLst/>
              </a:rPr>
              <a:t>нарушается при низкой интенсивности, вблизи и ниже абсолютного порога обнаружения, а также часто при высокой интенсивности).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8179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9C7685-18AB-3FCB-E366-808CE6E635CE}"/>
              </a:ext>
            </a:extLst>
          </p:cNvPr>
          <p:cNvSpPr txBox="1"/>
          <p:nvPr/>
        </p:nvSpPr>
        <p:spPr>
          <a:xfrm>
            <a:off x="253539" y="116378"/>
            <a:ext cx="117999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j-lt"/>
              </a:rPr>
              <a:t>Поиск дифференциального порога методом минимальных изменений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3C63B6-6292-AC92-87FC-218948F56242}"/>
              </a:ext>
            </a:extLst>
          </p:cNvPr>
          <p:cNvSpPr txBox="1"/>
          <p:nvPr/>
        </p:nvSpPr>
        <p:spPr>
          <a:xfrm>
            <a:off x="287482" y="1313411"/>
            <a:ext cx="116170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Особое внимание стоит уделить концентрациям, близким к абсолютному порогу, а также очень высоким концентрациям (там нарушается закон Вебера-</a:t>
            </a:r>
            <a:r>
              <a:rPr lang="ru-RU" dirty="0" err="1"/>
              <a:t>Фехнера</a:t>
            </a:r>
            <a:r>
              <a:rPr lang="ru-RU" dirty="0"/>
              <a:t>).</a:t>
            </a:r>
          </a:p>
          <a:p>
            <a:endParaRPr lang="ru-RU" dirty="0"/>
          </a:p>
          <a:p>
            <a:r>
              <a:rPr lang="ru-RU" dirty="0"/>
              <a:t>Методология исследования:</a:t>
            </a:r>
          </a:p>
          <a:p>
            <a:pPr marL="342900" indent="-342900">
              <a:buAutoNum type="arabicPeriod"/>
            </a:pPr>
            <a:r>
              <a:rPr lang="ru-RU" dirty="0"/>
              <a:t>Найти предварительный абсолютный порог для вещества (уже найден)</a:t>
            </a:r>
          </a:p>
          <a:p>
            <a:pPr marL="342900" indent="-342900">
              <a:buAutoNum type="arabicPeriod"/>
            </a:pPr>
            <a:r>
              <a:rPr lang="ru-RU" dirty="0"/>
              <a:t>Найти настоящий абсолютный порог, уменьшая концентрацию на 2%</a:t>
            </a:r>
          </a:p>
          <a:p>
            <a:pPr marL="342900" indent="-342900">
              <a:buAutoNum type="arabicPeriod"/>
            </a:pPr>
            <a:r>
              <a:rPr lang="ru-RU" dirty="0"/>
              <a:t>Приготовить растворы, отличающиеся между собой на 2% (от 30% до 54 % от абсолютного порога)</a:t>
            </a:r>
          </a:p>
          <a:p>
            <a:pPr marL="342900" indent="-342900">
              <a:buAutoNum type="arabicPeriod"/>
            </a:pPr>
            <a:r>
              <a:rPr lang="ru-RU" dirty="0"/>
              <a:t>Найти дифференциальный порог </a:t>
            </a:r>
          </a:p>
          <a:p>
            <a:pPr marL="342900" indent="-342900">
              <a:buAutoNum type="arabicPeriod"/>
            </a:pPr>
            <a:r>
              <a:rPr lang="ru-RU" dirty="0"/>
              <a:t>Приготовить концентрацию, следующую после «абсолютный порог + первый дифференциальный порог», отличающуюся на дифференциальный порог, а также концентрации на 2%, 4%, 6 % меньше приготовленной</a:t>
            </a:r>
          </a:p>
          <a:p>
            <a:pPr marL="342900" indent="-342900">
              <a:buAutoNum type="arabicPeriod"/>
            </a:pPr>
            <a:r>
              <a:rPr lang="ru-RU" dirty="0"/>
              <a:t>На среднем участке один раз найти дифференциальный порог</a:t>
            </a:r>
          </a:p>
          <a:p>
            <a:pPr marL="342900" indent="-342900">
              <a:buAutoNum type="arabicPeriod"/>
            </a:pPr>
            <a:r>
              <a:rPr lang="ru-RU" dirty="0"/>
              <a:t>Для максимальной концентрации найти дифференциальный порог, с помощью набора концентраций, который меньше максимальной концентрации на 30% - 50% с шагом 2%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F5AD40-C591-DAD5-2C04-705F49EAB580}"/>
              </a:ext>
            </a:extLst>
          </p:cNvPr>
          <p:cNvSpPr txBox="1"/>
          <p:nvPr/>
        </p:nvSpPr>
        <p:spPr>
          <a:xfrm>
            <a:off x="316230" y="5126545"/>
            <a:ext cx="11559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Замечание по нахождению нижнего порога: Концентрация должна сравниваться с запахом чистого растворителя (воды). В сенсорной физиологии пороговой называется такая величина стимула, вероятность восприятия которой равна 0,75 (т.е. правильный ответ о наличии стимула дается в 75% случаях его действия).</a:t>
            </a:r>
          </a:p>
        </p:txBody>
      </p:sp>
    </p:spTree>
    <p:extLst>
      <p:ext uri="{BB962C8B-B14F-4D97-AF65-F5344CB8AC3E}">
        <p14:creationId xmlns:p14="http://schemas.microsoft.com/office/powerpoint/2010/main" val="6942427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724</Words>
  <Application>Microsoft Office PowerPoint</Application>
  <PresentationFormat>Широкоэкранный</PresentationFormat>
  <Paragraphs>52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Тема Office</vt:lpstr>
      <vt:lpstr>Поиск функции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Илья Никушкин</dc:creator>
  <cp:lastModifiedBy>Илья Никушкин</cp:lastModifiedBy>
  <cp:revision>1</cp:revision>
  <dcterms:created xsi:type="dcterms:W3CDTF">2025-02-02T13:47:21Z</dcterms:created>
  <dcterms:modified xsi:type="dcterms:W3CDTF">2025-02-02T16:46:52Z</dcterms:modified>
</cp:coreProperties>
</file>