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15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ink/ink79.xml" ContentType="application/inkml+xml"/>
  <Override PartName="/ppt/ink/ink80.xml" ContentType="application/inkml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4169" r:id="rId3"/>
  </p:sldMasterIdLst>
  <p:notesMasterIdLst>
    <p:notesMasterId r:id="rId41"/>
  </p:notesMasterIdLst>
  <p:handoutMasterIdLst>
    <p:handoutMasterId r:id="rId42"/>
  </p:handoutMasterIdLst>
  <p:sldIdLst>
    <p:sldId id="4203" r:id="rId4"/>
    <p:sldId id="3012" r:id="rId5"/>
    <p:sldId id="3898" r:id="rId6"/>
    <p:sldId id="4189" r:id="rId7"/>
    <p:sldId id="4207" r:id="rId8"/>
    <p:sldId id="4205" r:id="rId9"/>
    <p:sldId id="4186" r:id="rId10"/>
    <p:sldId id="3803" r:id="rId11"/>
    <p:sldId id="4202" r:id="rId12"/>
    <p:sldId id="4192" r:id="rId13"/>
    <p:sldId id="3900" r:id="rId14"/>
    <p:sldId id="4193" r:id="rId15"/>
    <p:sldId id="4204" r:id="rId16"/>
    <p:sldId id="4213" r:id="rId17"/>
    <p:sldId id="2909" r:id="rId18"/>
    <p:sldId id="4177" r:id="rId19"/>
    <p:sldId id="4194" r:id="rId20"/>
    <p:sldId id="4212" r:id="rId21"/>
    <p:sldId id="4187" r:id="rId22"/>
    <p:sldId id="4188" r:id="rId23"/>
    <p:sldId id="3697" r:id="rId24"/>
    <p:sldId id="3873" r:id="rId25"/>
    <p:sldId id="3792" r:id="rId26"/>
    <p:sldId id="3874" r:id="rId27"/>
    <p:sldId id="3002" r:id="rId28"/>
    <p:sldId id="4208" r:id="rId29"/>
    <p:sldId id="4209" r:id="rId30"/>
    <p:sldId id="4210" r:id="rId31"/>
    <p:sldId id="4211" r:id="rId32"/>
    <p:sldId id="3585" r:id="rId33"/>
    <p:sldId id="3878" r:id="rId34"/>
    <p:sldId id="3881" r:id="rId35"/>
    <p:sldId id="3710" r:id="rId36"/>
    <p:sldId id="2237" r:id="rId37"/>
    <p:sldId id="2201" r:id="rId38"/>
    <p:sldId id="2385" r:id="rId39"/>
    <p:sldId id="285" r:id="rId40"/>
  </p:sldIdLst>
  <p:sldSz cx="9144000" cy="6858000" type="screen4x3"/>
  <p:notesSz cx="6858000" cy="99472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бучение Python" id="{81D99E93-066B-4E5A-B644-648A0C00AE29}">
          <p14:sldIdLst>
            <p14:sldId id="4203"/>
            <p14:sldId id="3012"/>
            <p14:sldId id="3898"/>
            <p14:sldId id="4189"/>
            <p14:sldId id="4207"/>
            <p14:sldId id="4205"/>
          </p14:sldIdLst>
        </p14:section>
        <p14:section name="Калькулятор запаха" id="{8D5F4650-CB44-4015-9EBB-353FBA392654}">
          <p14:sldIdLst>
            <p14:sldId id="4186"/>
            <p14:sldId id="3803"/>
            <p14:sldId id="4202"/>
            <p14:sldId id="4192"/>
            <p14:sldId id="3900"/>
            <p14:sldId id="4193"/>
            <p14:sldId id="4204"/>
            <p14:sldId id="4213"/>
            <p14:sldId id="2909"/>
            <p14:sldId id="4177"/>
            <p14:sldId id="4194"/>
            <p14:sldId id="4212"/>
            <p14:sldId id="4187"/>
            <p14:sldId id="4188"/>
          </p14:sldIdLst>
        </p14:section>
        <p14:section name="Архив" id="{20FC612C-CE97-4990-AF0F-735BC78A8B66}">
          <p14:sldIdLst>
            <p14:sldId id="3697"/>
            <p14:sldId id="3873"/>
            <p14:sldId id="3792"/>
            <p14:sldId id="3874"/>
            <p14:sldId id="3002"/>
            <p14:sldId id="4208"/>
            <p14:sldId id="4209"/>
            <p14:sldId id="4210"/>
            <p14:sldId id="4211"/>
            <p14:sldId id="3585"/>
            <p14:sldId id="3878"/>
            <p14:sldId id="3881"/>
            <p14:sldId id="3710"/>
            <p14:sldId id="2237"/>
            <p14:sldId id="2201"/>
            <p14:sldId id="2385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13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34">
          <p15:clr>
            <a:srgbClr val="A4A3A4"/>
          </p15:clr>
        </p15:guide>
        <p15:guide id="4" pos="216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fatkin" initials="a" lastIdx="1" clrIdx="0"/>
  <p:cmAuthor id="1" name="lataf" initials="l" lastIdx="1" clrIdx="1">
    <p:extLst>
      <p:ext uri="{19B8F6BF-5375-455C-9EA6-DF929625EA0E}">
        <p15:presenceInfo xmlns:p15="http://schemas.microsoft.com/office/powerpoint/2012/main" userId="lata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CAE4"/>
    <a:srgbClr val="B5ECFD"/>
    <a:srgbClr val="FF66FF"/>
    <a:srgbClr val="476D1D"/>
    <a:srgbClr val="008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Средний стиль 1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Средний стиль 1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Темный стиль 1 -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Темный стиль 1 - акцент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31" autoAdjust="0"/>
    <p:restoredTop sz="96374" autoAdjust="0"/>
  </p:normalViewPr>
  <p:slideViewPr>
    <p:cSldViewPr>
      <p:cViewPr varScale="1">
        <p:scale>
          <a:sx n="114" d="100"/>
          <a:sy n="114" d="100"/>
        </p:scale>
        <p:origin x="1210" y="-24"/>
      </p:cViewPr>
      <p:guideLst>
        <p:guide orient="horz" pos="2160"/>
        <p:guide pos="2880"/>
        <p:guide pos="1338"/>
      </p:guideLst>
    </p:cSldViewPr>
  </p:slideViewPr>
  <p:outlineViewPr>
    <p:cViewPr>
      <p:scale>
        <a:sx n="33" d="100"/>
        <a:sy n="33" d="100"/>
      </p:scale>
      <p:origin x="0" y="1800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>
        <p:scale>
          <a:sx n="150" d="100"/>
          <a:sy n="150" d="100"/>
        </p:scale>
        <p:origin x="-414" y="402"/>
      </p:cViewPr>
      <p:guideLst>
        <p:guide orient="horz" pos="2880"/>
        <p:guide pos="2160"/>
        <p:guide orient="horz" pos="3134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13" Type="http://schemas.openxmlformats.org/officeDocument/2006/relationships/slide" Target="slides/slide24.xml"/><Relationship Id="rId18" Type="http://schemas.openxmlformats.org/officeDocument/2006/relationships/slide" Target="slides/slide29.xml"/><Relationship Id="rId3" Type="http://schemas.openxmlformats.org/officeDocument/2006/relationships/slide" Target="slides/slide4.xml"/><Relationship Id="rId21" Type="http://schemas.openxmlformats.org/officeDocument/2006/relationships/slide" Target="slides/slide34.xml"/><Relationship Id="rId7" Type="http://schemas.openxmlformats.org/officeDocument/2006/relationships/slide" Target="slides/slide11.xml"/><Relationship Id="rId12" Type="http://schemas.openxmlformats.org/officeDocument/2006/relationships/slide" Target="slides/slide23.xml"/><Relationship Id="rId17" Type="http://schemas.openxmlformats.org/officeDocument/2006/relationships/slide" Target="slides/slide28.xml"/><Relationship Id="rId2" Type="http://schemas.openxmlformats.org/officeDocument/2006/relationships/slide" Target="slides/slide2.xml"/><Relationship Id="rId16" Type="http://schemas.openxmlformats.org/officeDocument/2006/relationships/slide" Target="slides/slide27.xml"/><Relationship Id="rId20" Type="http://schemas.openxmlformats.org/officeDocument/2006/relationships/slide" Target="slides/slide33.xml"/><Relationship Id="rId1" Type="http://schemas.openxmlformats.org/officeDocument/2006/relationships/slide" Target="slides/slide1.xml"/><Relationship Id="rId6" Type="http://schemas.openxmlformats.org/officeDocument/2006/relationships/slide" Target="slides/slide8.xml"/><Relationship Id="rId11" Type="http://schemas.openxmlformats.org/officeDocument/2006/relationships/slide" Target="slides/slide22.xml"/><Relationship Id="rId5" Type="http://schemas.openxmlformats.org/officeDocument/2006/relationships/slide" Target="slides/slide6.xml"/><Relationship Id="rId15" Type="http://schemas.openxmlformats.org/officeDocument/2006/relationships/slide" Target="slides/slide26.xml"/><Relationship Id="rId10" Type="http://schemas.openxmlformats.org/officeDocument/2006/relationships/slide" Target="slides/slide21.xml"/><Relationship Id="rId19" Type="http://schemas.openxmlformats.org/officeDocument/2006/relationships/slide" Target="slides/slide32.xml"/><Relationship Id="rId4" Type="http://schemas.openxmlformats.org/officeDocument/2006/relationships/slide" Target="slides/slide5.xml"/><Relationship Id="rId9" Type="http://schemas.openxmlformats.org/officeDocument/2006/relationships/slide" Target="slides/slide20.xml"/><Relationship Id="rId14" Type="http://schemas.openxmlformats.org/officeDocument/2006/relationships/slide" Target="slides/slide25.xml"/><Relationship Id="rId22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ission\3.&#1041;&#1080;&#1079;&#1085;&#1077;&#1089;\Job\&#1062;&#1077;&#1085;&#1090;&#1088;%20&#1040;&#1083;&#1084;&#1072;&#1079;&#1086;&#1074;&#1072;\&#1056;&#1072;&#1073;&#1086;&#1095;&#1072;&#1103;%20&#1087;&#1088;&#1086;&#1075;&#1088;&#1072;&#1084;&#1084;&#1072;%20&#1048;&#1058;%20&#1074;%20&#1084;&#1077;&#1076;&#1080;&#1094;&#1080;&#1085;&#1077;\&#1051;&#1077;&#1082;&#1094;&#1080;&#1103;%20&#8470;%208\&#1057;&#1084;&#1077;&#1088;&#1090;&#1100;%20&#1086;&#1090;%20COVID%20&#1080;%20&#1074;&#1086;&#1079;&#1088;&#1072;&#1089;&#1090;%20&#1079;&#1072;&#1073;&#1086;&#1083;&#1077;&#1074;&#1096;&#1077;&#1075;&#1086;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ission\3.&#1041;&#1080;&#1079;&#1085;&#1077;&#1089;\Job\&#1062;&#1077;&#1085;&#1090;&#1088;%20&#1040;&#1083;&#1084;&#1072;&#1079;&#1086;&#1074;&#1072;\&#1056;&#1072;&#1073;&#1086;&#1095;&#1072;&#1103;%20&#1087;&#1088;&#1086;&#1075;&#1088;&#1072;&#1084;&#1084;&#1072;%20&#1048;&#1058;%20&#1074;%20&#1084;&#1077;&#1076;&#1080;&#1094;&#1080;&#1085;&#1077;\&#1051;&#1077;&#1082;&#1094;&#1080;&#1103;%20&#8470;%208\&#1057;&#1084;&#1077;&#1088;&#1090;&#1100;%20&#1086;&#1090;%20COVID%20&#1080;%20&#1074;&#1086;&#1079;&#1088;&#1072;&#1089;&#1090;%20&#1079;&#1072;&#1073;&#1086;&#1083;&#1077;&#1074;&#1096;&#1077;&#1075;&#1086;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Mission\3.&#1041;&#1080;&#1079;&#1085;&#1077;&#1089;\Job\&#1062;&#1077;&#1085;&#1090;&#1088;%20&#1040;&#1083;&#1084;&#1072;&#1079;&#1086;&#1074;&#1072;\&#1056;&#1072;&#1073;&#1086;&#1095;&#1072;&#1103;%20&#1087;&#1088;&#1086;&#1075;&#1088;&#1072;&#1084;&#1084;&#1072;%20&#1048;&#1058;%20&#1074;%20&#1084;&#1077;&#1076;&#1080;&#1094;&#1080;&#1085;&#1077;\&#1051;&#1077;&#1082;&#1094;&#1080;&#1103;%20&#8470;%208\&#1057;&#1084;&#1077;&#1088;&#1090;&#1100;%20&#1086;&#1090;%20COVID%20&#1080;%20&#1074;&#1086;&#1079;&#1088;&#1072;&#1089;&#1090;%20&#1079;&#1072;&#1073;&#1086;&#1083;&#1077;&#1074;&#1096;&#1077;&#1075;&#1086;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436072342144234E-3"/>
          <c:y val="9.3149615886190237E-2"/>
          <c:w val="0.92391912881139571"/>
          <c:h val="0.8975354225251907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8"/>
            <c:spPr>
              <a:solidFill>
                <a:schemeClr val="tx1"/>
              </a:solidFill>
              <a:ln w="25400"/>
            </c:spPr>
          </c:marker>
          <c:trendline>
            <c:spPr>
              <a:ln w="44450">
                <a:solidFill>
                  <a:srgbClr val="FF0000"/>
                </a:solidFill>
              </a:ln>
            </c:spPr>
            <c:trendlineType val="exp"/>
            <c:dispRSqr val="0"/>
            <c:dispEq val="0"/>
          </c:trendline>
          <c:xVal>
            <c:numRef>
              <c:f>'Covid-19'!$C$6:$C$11</c:f>
              <c:numCache>
                <c:formatCode>0</c:formatCode>
                <c:ptCount val="6"/>
                <c:pt idx="0">
                  <c:v>40</c:v>
                </c:pt>
                <c:pt idx="1">
                  <c:v>45</c:v>
                </c:pt>
                <c:pt idx="2">
                  <c:v>55</c:v>
                </c:pt>
                <c:pt idx="3">
                  <c:v>65</c:v>
                </c:pt>
                <c:pt idx="4">
                  <c:v>75</c:v>
                </c:pt>
                <c:pt idx="5">
                  <c:v>80</c:v>
                </c:pt>
              </c:numCache>
            </c:numRef>
          </c:xVal>
          <c:yVal>
            <c:numRef>
              <c:f>'Covid-19'!$D$6:$D$11</c:f>
              <c:numCache>
                <c:formatCode>General</c:formatCode>
                <c:ptCount val="6"/>
                <c:pt idx="0">
                  <c:v>2</c:v>
                </c:pt>
                <c:pt idx="1">
                  <c:v>4</c:v>
                </c:pt>
                <c:pt idx="2">
                  <c:v>13</c:v>
                </c:pt>
                <c:pt idx="3">
                  <c:v>36</c:v>
                </c:pt>
                <c:pt idx="4">
                  <c:v>81</c:v>
                </c:pt>
                <c:pt idx="5">
                  <c:v>148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A28-4055-B3F3-3253CDFA4F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0627088"/>
        <c:axId val="860619472"/>
      </c:scatterChart>
      <c:valAx>
        <c:axId val="860627088"/>
        <c:scaling>
          <c:orientation val="minMax"/>
        </c:scaling>
        <c:delete val="1"/>
        <c:axPos val="b"/>
        <c:numFmt formatCode="0" sourceLinked="1"/>
        <c:majorTickMark val="out"/>
        <c:minorTickMark val="none"/>
        <c:tickLblPos val="nextTo"/>
        <c:crossAx val="860619472"/>
        <c:crosses val="autoZero"/>
        <c:crossBetween val="midCat"/>
      </c:valAx>
      <c:valAx>
        <c:axId val="86061947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8606270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9394882050142578E-3"/>
          <c:y val="0.10194840403677732"/>
          <c:w val="0.93533125948968632"/>
          <c:h val="0.8980515959632227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8"/>
            <c:spPr>
              <a:solidFill>
                <a:schemeClr val="tx1"/>
              </a:solidFill>
              <a:ln w="25400"/>
            </c:spPr>
          </c:marker>
          <c:trendline>
            <c:spPr>
              <a:ln w="38100">
                <a:solidFill>
                  <a:srgbClr val="FF0000"/>
                </a:solidFill>
              </a:ln>
            </c:spPr>
            <c:trendlineType val="linear"/>
            <c:backward val="15"/>
            <c:dispRSqr val="0"/>
            <c:dispEq val="0"/>
          </c:trendline>
          <c:xVal>
            <c:numRef>
              <c:f>'Covid-19'!$C$6:$C$11</c:f>
              <c:numCache>
                <c:formatCode>0</c:formatCode>
                <c:ptCount val="6"/>
                <c:pt idx="0">
                  <c:v>40</c:v>
                </c:pt>
                <c:pt idx="1">
                  <c:v>45</c:v>
                </c:pt>
                <c:pt idx="2">
                  <c:v>55</c:v>
                </c:pt>
                <c:pt idx="3">
                  <c:v>65</c:v>
                </c:pt>
                <c:pt idx="4">
                  <c:v>75</c:v>
                </c:pt>
                <c:pt idx="5">
                  <c:v>80</c:v>
                </c:pt>
              </c:numCache>
            </c:numRef>
          </c:xVal>
          <c:yVal>
            <c:numRef>
              <c:f>'Covid-19'!$E$6:$E$11</c:f>
              <c:numCache>
                <c:formatCode>0.000</c:formatCode>
                <c:ptCount val="6"/>
                <c:pt idx="0">
                  <c:v>0.3010299956639812</c:v>
                </c:pt>
                <c:pt idx="1">
                  <c:v>0.6020599913279624</c:v>
                </c:pt>
                <c:pt idx="2">
                  <c:v>1.1139433523068367</c:v>
                </c:pt>
                <c:pt idx="3">
                  <c:v>1.5563025007672873</c:v>
                </c:pt>
                <c:pt idx="4">
                  <c:v>1.9084850188786497</c:v>
                </c:pt>
                <c:pt idx="5">
                  <c:v>2.1702617153949575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117-4213-AC67-24171F20A1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0628720"/>
        <c:axId val="860629808"/>
      </c:scatterChart>
      <c:valAx>
        <c:axId val="860628720"/>
        <c:scaling>
          <c:orientation val="minMax"/>
        </c:scaling>
        <c:delete val="1"/>
        <c:axPos val="b"/>
        <c:numFmt formatCode="0" sourceLinked="1"/>
        <c:majorTickMark val="out"/>
        <c:minorTickMark val="none"/>
        <c:tickLblPos val="nextTo"/>
        <c:crossAx val="860629808"/>
        <c:crosses val="autoZero"/>
        <c:crossBetween val="midCat"/>
      </c:valAx>
      <c:valAx>
        <c:axId val="860629808"/>
        <c:scaling>
          <c:orientation val="minMax"/>
        </c:scaling>
        <c:delete val="1"/>
        <c:axPos val="l"/>
        <c:numFmt formatCode="0.000" sourceLinked="1"/>
        <c:majorTickMark val="out"/>
        <c:minorTickMark val="none"/>
        <c:tickLblPos val="nextTo"/>
        <c:crossAx val="860628720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400"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1873321264957487E-2"/>
          <c:y val="9.3149615886190237E-2"/>
          <c:w val="0.92391912881139571"/>
          <c:h val="0.8975354225251907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circle"/>
            <c:size val="8"/>
            <c:spPr>
              <a:solidFill>
                <a:schemeClr val="tx1"/>
              </a:solidFill>
              <a:ln w="25400"/>
            </c:spPr>
          </c:marker>
          <c:trendline>
            <c:spPr>
              <a:ln w="44450">
                <a:solidFill>
                  <a:srgbClr val="FF0000"/>
                </a:solidFill>
              </a:ln>
            </c:spPr>
            <c:trendlineType val="exp"/>
            <c:dispRSqr val="0"/>
            <c:dispEq val="0"/>
          </c:trendline>
          <c:xVal>
            <c:numRef>
              <c:f>'Covid-19'!$C$6:$C$11</c:f>
              <c:numCache>
                <c:formatCode>0</c:formatCode>
                <c:ptCount val="6"/>
                <c:pt idx="0">
                  <c:v>40</c:v>
                </c:pt>
                <c:pt idx="1">
                  <c:v>45</c:v>
                </c:pt>
                <c:pt idx="2">
                  <c:v>55</c:v>
                </c:pt>
                <c:pt idx="3">
                  <c:v>65</c:v>
                </c:pt>
                <c:pt idx="4">
                  <c:v>75</c:v>
                </c:pt>
                <c:pt idx="5">
                  <c:v>80</c:v>
                </c:pt>
              </c:numCache>
            </c:numRef>
          </c:xVal>
          <c:yVal>
            <c:numRef>
              <c:f>'Covid-19'!$D$6:$D$11</c:f>
              <c:numCache>
                <c:formatCode>General</c:formatCode>
                <c:ptCount val="6"/>
                <c:pt idx="0">
                  <c:v>2</c:v>
                </c:pt>
                <c:pt idx="1">
                  <c:v>4</c:v>
                </c:pt>
                <c:pt idx="2">
                  <c:v>13</c:v>
                </c:pt>
                <c:pt idx="3">
                  <c:v>36</c:v>
                </c:pt>
                <c:pt idx="4">
                  <c:v>81</c:v>
                </c:pt>
                <c:pt idx="5">
                  <c:v>148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1A3-4A2B-9DC1-A1165FEDD6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0627088"/>
        <c:axId val="860619472"/>
      </c:scatterChart>
      <c:valAx>
        <c:axId val="860627088"/>
        <c:scaling>
          <c:orientation val="minMax"/>
        </c:scaling>
        <c:delete val="1"/>
        <c:axPos val="b"/>
        <c:numFmt formatCode="0" sourceLinked="1"/>
        <c:majorTickMark val="out"/>
        <c:minorTickMark val="none"/>
        <c:tickLblPos val="nextTo"/>
        <c:crossAx val="860619472"/>
        <c:crosses val="autoZero"/>
        <c:crossBetween val="midCat"/>
      </c:valAx>
      <c:valAx>
        <c:axId val="86061947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8606270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7" y="2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/>
          <a:lstStyle>
            <a:lvl1pPr algn="r">
              <a:defRPr sz="1200"/>
            </a:lvl1pPr>
          </a:lstStyle>
          <a:p>
            <a:fld id="{66C376D6-5CEC-4AE9-A110-03E8D2C41FED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4" y="9448189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7" y="9448189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 anchor="b"/>
          <a:lstStyle>
            <a:lvl1pPr algn="r">
              <a:defRPr sz="1200"/>
            </a:lvl1pPr>
          </a:lstStyle>
          <a:p>
            <a:fld id="{54DA598D-F9B5-451C-AE83-7FA1D5E2DC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977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8:09:13.004"/>
    </inkml:context>
    <inkml:brush xml:id="br0">
      <inkml:brushProperty name="width" value="0.5" units="cm"/>
      <inkml:brushProperty name="height" value="1" units="cm"/>
      <inkml:brushProperty name="color" value="#F3FEC6"/>
      <inkml:brushProperty name="tip" value="rectangle"/>
      <inkml:brushProperty name="rasterOp" value="maskPen"/>
      <inkml:brushProperty name="ignorePressure" value="1"/>
    </inkml:brush>
  </inkml:definitions>
  <inkml:trace contextRef="#ctx0" brushRef="#br0">3 4072,'-2'-106,"4"-115,0 213,0 1,0-1,1 0,0 1,0 0,0 0,10-13,12-32,-18 35,1 0,1 1,0-1,18-23,-15 24,-1-2,0 1,13-33,-21 44,1-1,-1 1,1 0,0 0,1 0,0 1,0-1,0 1,0 0,1 0,0 1,0 0,0 0,8-3,-9 3,0-1,0 1,0-1,0 0,-1 0,0 0,0-1,-1 0,4-6,23-58,-18 36,-2 11,-2-1,0 0,-2 0,-1-1,0 1,0-38,-6-14,2-109,1 172,0 0,2 0,5-16,-5 18,-1 0,0 0,-1 0,3-23,-5 17,-1 10,1 0,0-1,1 1,-1 0,1 1,0-1,1 0,0 0,0 0,1 1,-1-1,1 1,7-11,-6 11,-1 0,0 0,0-1,-1 1,0-1,0 0,0 1,-1-1,0 0,1-7,-1-14,-4-35,1 14,3 26,7-37,0-20,-6 59,1 1,1 0,0 0,15-37,-5 13,-9 27,0 0,-2 0,0 0,-1 0,0-25,-1 27,1 0,1 0,0 0,1 0,0 1,8-16,5-17,-3 6,-8 28,-2-1,0 1,3-16,-5 22,0 1,0 0,1 0,0 1,0-1,0 1,1-1,-1 1,1 0,1 0,-1 1,1-1,0 1,6-5,-3 3,-1-1,0 0,0 0,-1-1,8-11,43-88,-47 90,0 0,1 1,1 1,21-22,-25 29,8-12,-1 0,14-24,-23 34,2-1,1 1,0 0,15-13,2-2,10-4,-31 26,0 0,0-1,0 1,-1-1,0 0,0 0,0-1,0 1,4-7,1-3,1 0,1 0,23-22,16-20,-44 49,1 0,-1 0,2 0,-1 1,11-7,15-13,39-45,-38 34,-29 30,0 1,0 0,1 0,-1 1,1 0,0 0,1 0,-1 1,12-6,-8 4,-1 1,0-2,1 1,-2-1,1-1,-1 1,0-2,11-14,21-21,88-80,-112 107,1 0,31-26,-41 38,0 0,1 1,0 0,-1 0,1 0,1 1,-1 0,10-2,-11 4,-1-2,0 1,1-1,-1 0,-1 0,11-7,-11 6,1 0,1 1,-1 0,0 0,11-3,79-26,-82 28,0-1,22-10,-26 10,1 1,-1 0,1 0,0 1,19-3,-16 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16:34:50.92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8411 0,'-2255'0,"2105"16,109-17,6 0,1 1,-1 2,0 1,-53 12,65-10,0-1,-1-2,1 0,-40-2,35-1,1 1,-54 8,23 2,-106 4,-61-15,89-1,24 0,-121 5,176 4,30-4,-40 2,39-5,0 2,-39 7,26-2,0-1,-54-1,59-4,-63 10,72-9,-43 0,49-3,0 1,0 1,-36 7,-26 8,-23 6,72-15,-1-2,0-1,0-2,0-1,-36-4,-15 0,43 6,0 1,-66 16,20-2,37-3,44-12,-1 0,0 0,0-1,0 0,-16 2,-124 10,121-12,0 1,-36 9,-12 1,3 1,55-9,-1-1,1-1,-35 2,18-5,0 1,-49 8,6 5,-1-4,-92 0,-295-10,453 1,-1 0,1 1,-1 1,-15 5,16-4,-1-1,-1 0,-25 2,21-3,-1 0,1 2,-1 0,-18 7,19-5,0-1,1-1,-1-1,-30 2,-86 9,109-13,0 1,-31 6,-120 32,159-36,0-1,1 0,-23-1,25-2,0 1,0 0,0 2,1-1,-24 9,30-8,-1 1,1 0,0 0,1 1,-1 0,1 1,0 0,-11 12,13-15,1 0,-1-1,1 1,-1-1,0 0,0 0,0 0,-1-1,1 1,0-1,0-1,-10 1,8 0,1-1,-1 1,0 1,1-1,-1 1,1 0,0 1,-7 3,3 1,1 1,0 1,0-1,-11 16,18-21,-4 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16:34:52.74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1,'0'1,"1"1,-1-1,0 1,1-1,0 1,-1-1,1 1,0-1,-1 0,1 1,0-1,0 0,0 0,0 0,1 0,-1 0,0 0,0 0,1 0,-1 0,0 0,1-1,-1 1,1-1,-1 1,1-1,-1 1,1-1,-1 0,1 0,-1 0,3 0,10 2,0-2,24-1,-22 0,420 1,-423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16:34:55.83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377 0,'-3'1,"-1"1,0 0,1-1,-1 1,1 0,-1 1,1-1,0 1,0-1,0 1,1 0,-1 0,0 0,-2 6,-15 13,11-14,-1 0,1-1,-2 0,1-1,-1 0,-14 6,20-9,1 0,0 0,-1 0,2 1,-1-1,0 1,1 0,0 0,-1 0,2 1,-6 8,-19 25,11-23,13-13,0 1,0-1,0 1,0 0,0 0,1 0,0 0,-1 0,1 1,0-1,0 1,1-1,-1 1,1 0,-1-1,1 1,1 0,-1 0,0 0,1 7,-3 55,2-60,0 0,0 0,0-1,0 1,-1 0,0-1,0 1,0-1,-4 6,-46 45,44-46,0-2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7T17:57:48.84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0,'2'0,"-1"1,1-1,0 0,-1 1,1-1,-1 1,1-1,-1 1,1 0,-1-1,1 1,-1 0,0 0,1 0,-1 0,0 0,0 1,0-1,0 0,0 1,0-1,0 0,0 1,-1-1,1 1,0-1,-1 1,1 0,-1-1,0 1,1 3,1 7,-1 1,0 0,-2 16,1-2,8 39,-4-41,1 35,-4-52,0 0,1 0,-1-1,1 1,1 0,0-1,0 0,0 1,7 8,-6-9,0 1,0 0,-1-1,0 1,0 0,-1 0,0 1,1 11,-3-19,0 12,1 1,0-1,1 0,0 0,1 0,9 23,-8-24,0-1,-1 1,0 0,-1 1,1 21,-5 66,0-36,2 308,0-356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7T17:58:20.36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1 174,'3'-2,"0"0,-1 0,1 0,0 0,-1-1,1 1,-1-1,2-2,8-8,75-48,-79 57,0 1,-1 0,1 0,0 1,1 0,-1 0,0 1,1 0,-1 0,1 1,-1 0,15 2,-7-1,0-1,21-2,-31 2,-1-1,0-1,1 1,-1-1,0 0,0 0,0 0,0-1,0 1,7-7,-7 5,1 0,-1 1,1 0,-1 1,1-1,0 1,0 0,0 1,0-1,0 1,11-1,8 1,42 4,-19-1,1035-2,-1061 1,41 8,-41-5,39 1,444-5,-493 0,-1 2,1-1,0 2,-1-1,0 2,1 0,-1 0,-1 1,14 7,-24-12,0 0,1 0,-1 0,1 0,-1 0,0 1,1-1,-1 0,0 0,1 0,-1 1,0-1,0 0,1 0,-1 1,0-1,0 0,1 0,-1 1,0-1,0 0,0 1,1-1,-1 0,0 1,0-1,0 0,0 1,0-1,0 1,0-1,0 0,0 1,0-1,0 0,0 1,0-1,0 1,-16 5,-22-3,-6-2,-124-4,124-7,31 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7T17:58:32.34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0,'4'3,"-1"0,0 0,0 1,0-1,-1 1,1-1,-1 1,1 0,-1 0,-1 0,1 0,0 1,-1-1,0 0,0 1,0 7,2 227,-6-120,3 927,1-1032,0-1,1 0,4 14,4 36,-10 49,0-96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7T17:58:35.24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0 189,'0'-2,"1"0,0 0,-1 0,1 0,0 0,0 0,0 0,0 0,0 0,0 1,0-1,1 1,-1-1,1 1,-1-1,1 1,3-2,31-18,1 8,-16 3,1 2,1 1,-1 1,1 0,1 2,27-2,-33 5,37-7,-37 4,1 2,19-2,50 6,67-3,-134-2,-1-1,-1-1,30-11,-32 9,1 2,0 0,0 1,26-3,-28 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7T17:58:37.4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96 1,'-4'0,"0"0,-1 0,1 0,0 1,-1-1,1 1,0 0,-1 0,1 1,0 0,0-1,0 1,0 0,1 1,-6 3,6-3,1 0,-1 0,1 1,0-1,0 1,0-1,1 1,-1 0,1 0,0 0,0 0,0 0,0 0,1 0,0 0,0 7,3 589,-3-339,0-245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5:30.20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52 4039,'-2'0,"0"0,0 0,0 0,0 0,1 0,-1-1,0 1,0 0,0-1,1 1,-1-1,0 0,1 0,-1 0,0 0,1 0,-1 0,1 0,-1 0,1 0,0-1,0 1,-1-1,1 1,0-1,-1-2,0-2,0 0,1 0,0 0,0 0,1-1,-1 1,2-7,1-267,-2 278,0-1,0 0,0 0,1 0,-1 1,1-1,0 0,0 1,0-1,0 1,1-1,-1 1,1-1,-1 1,1 0,0 0,0 0,0 0,0 0,4-3,-2 2,0-1,-1 1,1-1,-1 0,0 0,3-4,28-63,-24 55,-1-1,-1 0,11-35,-13 33,1 0,0 1,16-27,-19 38,0-1,-1 1,0-1,3-10,-4 12,-1 1,1-1,1 0,-1 1,1 0,0-1,0 1,0 0,8-8,-3 5,-1 0,0 0,-1-1,1 0,-2 0,1 0,-1-1,-1 0,0 0,5-16,45-121,-45 121,1 0,2 1,0 1,1 0,28-36,-34 48,-1-1,1 1,-2-1,0 0,4-18,-5 19,-1-1,2 1,0 0,0 0,1 1,11-17,-8 15,0-1,-1 0,8-20,-11 24,-1-1,2 1,-1 0,1 0,1 1,0 0,0 0,12-11,2 2,-1-2,30-37,-45 49,0 0,-1 0,1 0,-2-1,5-14,-6 16,0 0,1 1,-1-1,1 1,1-1,-1 1,1 0,0 0,0 1,10-10,36-37,-12 10,-25 30,123-128,-85 86,-36 39,0-1,-1 0,-1-1,14-21,-18 24,1 1,0 0,1 1,0 0,1 1,0 0,16-10,15-14,-12 3,-24 24,0 0,1 1,0-1,12-8,-12 11,-1-1,0-1,13-13,13-12,-15 16,29-32,-15 14,-17 18,1 2,0 0,1 0,19-10,-14 9,0-1,37-36,-20 17,-26 25,0 1,1 0,0 1,1 1,22-9,15-8,-45 20,-1 0,1 0,-1-1,0 0,7-8,-10 9,2 0,-1 0,0 0,1 0,-1 1,1 0,0 0,0 0,1 0,8-2,-5 2,-1-1,1 0,0 0,-1 0,8-7,32-15,-8 11,-12 6,52-28,-73 34,1 0,0 0,1 0,-1 1,12-2,27-8,13-10,-23 10,-1-3,0 0,49-31,-40 24,-36 19,-1-1,0 0,0 0,-1-1,9-6,26-29,-31 28,0 1,1 1,24-18,12 3,15-11,-50 28,1 0,0 1,1 0,23-7,-20 8,1-1,23-13,-24 11,0 1,0 1,1 0,0 2,20-4,-19 5,0-1,0-1,-1 0,27-14,-38 16,1 1,0-1,0 2,0-1,13-1,28-9,51-28,-89 38,0 0,23-3,4 0,-24 2,-1-1,1 0,-1-1,0-1,0 0,14-10,-20 13,0 0,0 1,1 0,0 1,-1 0,1 0,0 1,0 0,14 1,-12 0,0-1,0 0,0-1,-1 0,1 0,12-5,19-12,-28 11,1 1,-1 1,1 1,1 0,-1 0,1 2,0 0,17-1,-26 3,0 0,0 0,0 0,0-1,0 0,0-1,-1 0,1 0,8-5,-7 3,2 1,-1-1,19-4,29-4,79-8,-117 19,-1-2,20-5,-23 4,1 1,-1 1,28-2,70-10,-99 14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5:37.36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0 217,'41'-1,"-22"0,0 1,0 0,0 1,0 1,-1 1,1 0,31 11,-35-9,2-1,-1-1,0-1,1 0,-1-1,1-1,32-3,6 1,417 2,-454-1,0-1,0-1,0-1,-1-1,1 0,22-10,7-10,-33 17,-1 1,1 0,27-8,-34 13,0-1,-1 0,1 0,-1-1,10-6,-12 7,1 0,0 0,0 0,0 1,0-1,1 1,-1 0,0 1,1-1,8 0,35 1,-32 1,1-1,-1 0,0-1,0 0,25-8,-21 2,0 2,0 1,0 1,1 0,0 2,31 0,-47 2,-1-1,1 0,0 0,-1 0,0-1,1 0,-1 0,8-4,-8 3,1 0,0 1,0 0,0 0,1 0,-1 1,9-1,82 2,-60 1,-1-1,72-10,-65 4,0 3,1 1,48 4,-5 0,1134-2,-1219 0,0 0,0 0,0 0,-1 0,1 0,0 1,0-1,0 0,0 1,-1-1,1 1,0 0,0 0,-1-1,1 1,-1 0,1 0,-1 1,1-1,-1 0,1 0,-1 1,0-1,0 1,0-1,0 1,1 1,0 3,-1 0,0-1,0 1,0 0,-1 0,0 0,0 9,-1-11,1-1,0 1,0-1,0 1,0-1,1 1,-1-1,1 0,0 1,0-1,1 1,-1-1,3 4,-2-5,0 0,0 0,0-1,0 1,0-1,1 0,-1 1,1-1,-1 0,1-1,-1 1,1 0,-1-1,1 1,0-1,-1 0,1 0,4 0,15-1,23 0,-44 1,1 0,-1 0,1 1,-1-1,1 0,-1 1,0-1,1 1,-1-1,0 1,1-1,-1 1,0 0,0 0,0 0,1 0,-1 0,0 0,0 0,0 0,-1 0,1 0,1 3,-2-3,0 0,1 1,-1-1,0 0,-1 1,1-1,0 0,0 1,-1-1,1 0,0 1,-1-1,1 0,-1 0,0 1,1-1,-1 0,0 0,0 0,0 0,0 0,-2 2,-29 24,21-19,9-6,0 1,-1 0,1-1,0 1,0 0,0 0,1 0,-1 0,1 0,-1 1,1-1,0 0,0 1,1-1,-1 0,1 1,0 5,-1 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8:09:14.672"/>
    </inkml:context>
    <inkml:brush xml:id="br0">
      <inkml:brushProperty name="width" value="0.5" units="cm"/>
      <inkml:brushProperty name="height" value="1" units="cm"/>
      <inkml:brushProperty name="color" value="#F3FEC6"/>
      <inkml:brushProperty name="tip" value="rectangle"/>
      <inkml:brushProperty name="rasterOp" value="maskPen"/>
      <inkml:brushProperty name="ignorePressure" value="1"/>
    </inkml:brush>
  </inkml:definitions>
  <inkml:trace contextRef="#ctx0" brushRef="#br0">1846 0,'-539'0,"523"2,1 0,-1 1,1 1,0 1,0 0,0 1,0 0,-26 17,-39 15,-18 6,56-25,-72 42,84-41,18-11,-1 0,-20 10,12-8,2 1,-1 1,-30 28,8-7,-61 45,-117 85,191-144,1 1,1 1,0 2,2 1,-34 44,51-57,0 1,1-1,-10 29,13-26,1 1,1 0,0-1,2 1,-1 0,4 27,0 8,-4 258,1-295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5:43.36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3481,'1'-5,"1"0,0 0,0 0,0 0,0 0,1 1,0-1,0 1,0 0,7-7,7-12,-13 17,0 0,1 1,-1 0,1 0,0 0,1 0,-1 1,1 0,6-4,60-26,-52 25,33-17,-49 23,0 1,0-1,0 0,-1 0,1 0,-1-1,0 0,0 1,0-1,0 0,-1 0,5-9,-4 3,0 0,-1-1,0 1,1-18,-1 19,0-1,0 1,1 1,4-12,-4 12,0 0,0-1,-1 1,0-1,1-8,-1-265,-4 140,0 74,4-75,-1 134,1 0,0 0,0 1,1 0,0-1,1 1,0 0,0 0,1 1,-1-1,2 1,-1 0,1 1,0-1,14-10,-17 13,0 0,-1 0,1 0,-1-1,0 1,0-1,0 1,0-1,-1 1,0-1,0 0,0 0,0-6,-1 4,1 0,1 0,-1 0,1 0,6-12,24-62,-28 74,-2 1,1-1,-1 0,0 0,-1 0,0 0,0 0,0-9,-3-63,0 30,2-1189,0 1234,0-1,1 1,0-1,0 1,0-1,0 1,1 0,0 0,-1 0,2 0,-1 0,0 0,1 0,6-6,2-2,1 1,24-17,-24 19,16-9,-21 14,-1 0,1 0,-1-1,0 0,11-11,7-9,53-45,-35 34,-19 14,33-42,-2 2,-40 47,-10 10,1-1,0 1,0 0,0 1,1-1,0 1,0 0,0 1,11-6,-3 3,1-1,-1-1,21-16,-20 14,-10 7,0 0,0 1,1 0,-1 0,0 0,1 1,-1 0,8-1,-7 1,0 0,-1 0,1 0,-1-1,1 0,-1 0,9-5,-4 1,-1 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5:47.94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0,'3'0,"-1"0,0 1,0-1,1 0,-1 1,0 0,0-1,1 1,-1 0,0 0,0 0,0 0,0 1,0-1,0 1,-1-1,1 1,0-1,-1 1,3 3,1 3,-1 0,1 0,5 18,8 11,-12-27,-1 1,0-1,6 22,10 20,-15-35,0 0,-1 0,-1 1,-1 0,-1 0,0 0,-1 25,-2-16,1-21,-1 0,1 0,0 0,0 0,1 0,-1 0,1 0,1-1,-1 1,1 0,0-1,0 1,1-1,3 7,-1-5,-1 0,0 0,0 0,-1 1,0 0,0-1,-1 1,0 0,-1 0,2 15,-2 8,-3 49,-1-18,5 21,-4 94,1-173,0 0,-1 0,1 0,-1 0,0 0,0 0,0-1,-1 1,1-1,-1 1,0-1,0 0,0 0,0 0,-1-1,-3 3,-5 4,-1-1,0 0,-17 6,-7-6,33-8,1 0,0 1,0-1,0 0,-1 1,1 0,0 0,0 0,0 0,0 0,0 1,0-1,0 1,1 0,-1-1,0 1,1 1,-3 2,0 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07.67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19 3733,'-3'-9,"-1"0,2 0,-1 0,1 0,0-1,1 1,0 0,1-1,0 1,0-1,1 1,0 0,1-1,0 1,0 0,1 0,6-13,-5 17,0 0,0 1,0-1,1 1,0 0,5-3,-5 3,0 0,0 0,0-1,0 0,4-5,2-6,-2 0,1-1,11-31,-14 35,1 0,0 0,1 1,0 0,1 1,1 0,-1 1,18-13,21-23,-43 40,1-1,-1 0,0 0,-1 0,0-1,0 0,-1 0,0-1,0 1,3-11,-3 9,1 1,1-1,0 1,0 0,1 0,0 0,12-11,12-15,-28 31,1 1,-1-1,1 1,0 0,0 0,7-4,-8 5,1 0,0-1,-1 1,1-1,-1 0,0 0,0 0,0 0,3-6,25-34,-23 32,0 1,0-2,10-19,-10 0,-7 27,0 0,0-1,0 1,0 0,1 0,0 0,-1 0,5-6,21-34,-22 34,0 1,1-1,0 1,1 0,0 1,0-1,10-7,-11 10,0 0,0 0,0 0,-1-1,0 0,0 0,0 0,3-10,10-15,9-4,-22 30,0 0,0 0,-1-1,0 0,0 0,0 0,-1 0,0 0,4-15,-6 17,0 0,1 1,-1 0,1-1,0 1,0 0,1 0,-1 0,1 0,6-6,38-33,-37 36,0-1,-1-1,0 1,9-13,-14 14,3-3,0 0,1 1,-1 0,18-15,-14 13,1 0,18-24,11-12,12-15,-6 6,34-13,-25 24,-20 23,-30 19,1-1,-1 1,0-1,9-8,-8 6,0 0,0 1,1 0,0 0,0 1,13-6,-1 1,-13 5,1-1,-1 0,0-1,0 0,-1 0,0 0,0-1,-1 0,1 0,6-13,12-13,-11 18,0 0,1 2,28-22,4-2,-38 29,0-1,-1-1,10-13,13-18,-5 16,36-28,20-19,-53 33,-24 33,0 0,0 0,0 0,1 1,0 0,0 0,0 0,9-7,19-16,-29 23,0 0,1 1,-1 0,1 0,10-6,-6 5,0-1,-1 1,1-2,-1 1,0-1,13-16,43-43,-59 60,1 0,0 1,0 0,0 0,1 0,0 1,0-1,0 2,0-1,15-4,15-8,-20 5,0 0,-1 0,27-26,-38 32,11-10,1 0,0 2,28-19,-41 30,0-1,0 0,0 0,-1 0,7-8,-8 9,0-1,0 1,0 0,0 0,0 0,1 0,-1 0,1 0,0 0,0 1,-1-1,1 1,0 0,0 0,0 0,3 0,5-1,-1-1,0 0,0-1,15-7,16-6,1-1,-34 14,0 0,0 1,1 0,-1 0,1 1,0 0,10-1,-6 2,-1-1,0-1,0 0,13-5,31-8,-51 15,0-1,0 1,0-1,0 0,-1 0,5-3,-5 2,0 1,1 0,-1 0,1 0,-1 1,1-1,-1 1,6-1,58 1,-47 2,37-5,-51 3,1 0,-1-1,1 0,-1-1,0 1,0-2,0 1,10-7,-8 5,0 1,0-1,0 2,1-1,0 1,17-3,-19 5,0-1,1 0,-1 0,0-1,0 0,0-1,-1 1,1-1,12-10,4-9,-21 19,0 0,0 1,1-1,-1 1,1 0,0 0,0 1,0-1,0 1,1 0,-1 0,1 0,-1 0,8-1,-1 1,-1-1,1 0,-1-1,0 0,-1 0,11-7,-9 5,2 1,-1 0,1 1,0 0,1 1,-1 1,24-2,-24 3,1 0,-1-1,0-1,0 0,0-1,0 0,12-6,-11 3,0 1,0 1,1 0,0 1,0 1,0 0,31-1,-35 2,0 0,0-1,0-1,0 0,-1 0,0-1,18-11,-18 10,-1 1,0 0,1 0,0 1,0 0,1 1,-1 0,21-3,-14 4,-1-1,1 0,0-1,-1-1,23-10,-23 8,0 1,0 1,1 0,0 1,23-2,-22 4,0-1,0-1,-1 0,18-7,-18 5,1 1,-1 0,1 2,18-2,-27 4,-1-1,1 0,-1 0,1 0,-1-1,0-1,12-5,-13 5,1 0,0 0,0 1,0 1,0-1,1 1,-1 1,11-2,28 4,-26-1,-1 0,1-1,-1 0,21-6,-24 4,0 0,23 1,-22 1,0-1,19-3,16-1,-45 6,0-1,1 0,-1 0,0 0,0-1,0 0,15-7,-14 5,-1 1,1 0,0 0,0 1,0 0,0 1,14-1,69 4,-34 0,818-2,-876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12.77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3649,'0'-506,"1"495,1 0,0-1,0 1,1 1,5-14,6-29,-13 48,0 0,0 1,1-1,-1 0,1 1,0-1,0 1,1 0,-1 0,1 0,0 0,0 0,4-3,39-61,-40 60,0 0,-1-1,0 1,7-17,-7 15,0 0,0 0,12-15,2-2,-15 21,0 0,0 0,1 1,0-1,0 1,0 0,11-8,-10 9,0-1,-1 0,1 0,-1 0,-1-1,1 1,-1-1,0 0,0-1,-1 1,1-1,-1 1,2-12,8-10,-9 20,1 0,0 0,0 1,1-1,10-9,-10 12,-1-1,-1 1,1-1,-1 0,1 0,-2 0,1-1,-1 1,4-10,-4 8,0 0,1 0,0 0,0 1,1 0,0-1,0 2,0-1,1 1,0 0,12-10,15-16,-24 22,-1-1,0-1,-1 1,-1-1,0 0,6-16,14-29,-6 17,-16 30,1 1,-1-1,1 1,1 0,0 0,0 1,1 0,10-11,-5 9,-1-1,0-1,-1 0,-1 0,14-24,63-83,-74 105,0 0,1 1,28-20,10-11,-10 2,-23 22,1 1,25-19,22-8,-59 40,1 0,0 1,1-1,-1 2,15-6,-13 6,-1-1,1 0,-1-1,11-7,4-9,-20 17,1 0,0 1,0 0,0 0,0 0,0 0,1 1,0 0,7-3,-5 3,1-1,-1 0,-1 0,1-1,8-7,-9 6,1 1,-1 0,1 1,0-1,10-2,-3 1,0-1,-1 0,16-10,5-3,7 1,16-9,-49 23,0 1,0 0,1 0,-1 1,1 0,0 0,0 1,17-1,9 1,41 4,-13 1,-59-3,1-1,-1 1,0-1,0 0,1 0,-1 0,0-1,0 1,0-1,-1-1,10-4,-9 4,3 0,0 0,0 0,0 1,1 1,-1-1,0 1,13 1,28-6,-29 2,-15 4,0-1,0 0,0 0,0-1,0 1,0-1,0 0,-1-1,6-2,-4 1,0 2,-1-1,1 1,0 0,0 0,1 1,-1-1,0 1,0 1,1-1,9 1,-9 1,0-1,0-1,0 0,0 0,0 0,0-1,0 0,0 0,8-4,-5-1,0 1,0 1,1 0,0 0,0 1,1 0,-1 1,1 0,-1 1,1 0,15 0,-3 3,-6-1,-1 0,21-3,-32 2,0 0,0 0,0-1,-1 0,1 0,-1-1,1 1,-1-1,0 0,6-5,-4 3,0 2,0-1,1 1,-1 0,1 0,0 1,-1 0,12-1,27-9,-35 9,0 0,1 1,-1 1,1 0,-1 0,21 2,20-2,-48 1,1-1,-1-1,0 1,0-1,0 1,0-1,-1 0,1 0,0-1,5-4,-5 4,-1 0,1 1,0-1,0 1,0 0,1 0,-1 0,0 0,10-1,21 0,-25 3,1-1,-1 0,0-1,0 0,0 0,19-8,-18 6,-1 1,1 0,0 1,0 0,0 1,1 0,19 2,-16-1,0-1,0 0,22-4,-29 3,0-1,0 0,0-1,-1 0,11-6,23-13,26-1,-27 9,-34 13,1 0,-1-1,0 1,0-1,0-1,0 1,0-1,9-8,-6 4,-1 0,0-1,0 0,-1-1,0 0,0 0,-1 0,-1-1,1 0,6-22,-11 28,1-1,0 1,1 0,-1-1,1 1,7-9,-7 10,0 0,0 0,0-1,-1 1,0-1,1 0,-2 0,1 0,1-6,0-6,0 1,2 0,0 0,1 0,0 1,1 0,11-16,-15 25,-1 0,0 0,0 0,0 0,0 0,-1 0,0 0,0-11,-3-57,0 30,2 30,0 0,-1 0,-3-17,2 25,0 0,0 0,-1 1,1-1,-1 1,0 0,-1-1,1 1,-1 1,-5-6,3 3,-1 1,1 0,-2 0,1 0,-1 1,1 0,-2 1,1 0,0 0,-1 0,-16-3,4 3,-1 1,1 0,-43 3,-82 0,133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55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56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57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58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59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60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16:33:57.90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6308 212,'1'-4,"-1"1,0 0,0 0,-1 0,1 0,-1 0,1 0,-1 0,0 0,0 0,0 0,-1 0,-1-3,0 3,1 1,-1 0,0 0,0 0,0 0,0 0,0 1,0-1,0 1,-1 0,-5-2,-52-11,-12-4,41 2,28 13,0 1,0-1,0 1,0 0,-1 1,1-1,-1 1,1 0,-10-2,-3 2,-4 0,0 0,0-2,0 0,-23-8,31 8,0 0,0 1,-23-2,24 4,-1-1,1-1,-1 0,-18-6,13 3,1 1,-1 1,0 1,0 0,1 2,-1 0,-19 2,6-1,-33-2,16-6,31 4,-1 0,-19 1,-1346 2,1364 2,1-1,0 2,-24 7,24-6,-1 0,0-1,-23 1,-843-5,646 17,179-17,-18 0,-91 11,-11 8,155-14,-71 9,-136 4,139-19,-120 4,129 12,61-9,0 0,-42 1,55-6,1 1,0 1,-1-1,1 2,0-1,0 1,1 0,-11 6,-9 3,12-8,-1-1,1 0,-1-1,1 0,-1-2,1 0,-24-3,-16 1,15 1,4 0,1 2,-60 9,-28 7,56-2,47-9,0-2,0 0,-39 1,52-4,1 0,0 0,0 1,0 0,0 0,0 0,1 1,-1 0,1 1,-1-1,1 1,-7 7,5-6,0 1,0-1,-1-1,1 1,-1-2,-13 5,-9-2,-42 4,67-9,0 0,1 1,-1 0,0 0,0 1,1-1,-1 1,1 0,0 1,-5 3,4-2,0-1,0 0,-1-1,1 1,-1-1,-10 3,12-4,-1 0,1 0,-1 1,1-1,0 1,0 1,0-1,1 1,-1-1,-7 9,6-4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61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62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63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64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65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66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1,'3'0,"2"0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67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68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69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70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16:34:00.98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504 1,'-11'0,"0"0,0 0,0 1,0 0,1 1,-1 1,0 0,1 0,-1 1,1 0,0 0,1 1,-1 1,1 0,0 0,0 1,-13 12,-65 70,62-61,23-24,-1 0,1-1,-1 1,0-1,-1 1,1-1,0 0,-1 0,0-1,0 1,0-1,0 0,0 0,0 0,0 0,-1-1,1 0,-1 0,1 0,-5 0,3-1,0 1,1-1,-1 1,1 0,0 0,-1 0,1 1,0 0,0 0,-1 0,2 1,-1 0,0 0,1 0,-1 0,1 1,0 0,0-1,-5 7,9-9,-1-1,0 1,1-1,-1 1,0-1,1 1,-1-1,1 1,-1 0,1-1,-1 1,1 0,0 0,-1-1,1 1,0 0,-1 0,1 0,0 0,0-1,0 1,0 0,0 0,0 0,0 0,0-1,0 1,0 0,1 1,0-1,1 1,0-1,-1 0,1 0,0 0,0 0,0 0,0 0,0 0,2 0,13 6,-4-3,1 1,0-2,0 0,0 0,1-1,15 0,47 7,-45 4,-27-10,0-1,-1 0,1 0,0-1,0 1,0-1,6 1,54-1,-47-2,0 1,1 1,33 6,35 6,-45-8,33-1,-62-4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71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72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73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74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75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76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77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78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6:52.379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28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16:34:06.10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12895 0,'0'0,"1"1,0-1,0 0,-1 1,1-1,0 1,-1-1,1 0,0 1,-1 0,1-1,-1 1,1-1,-1 1,1 0,-1-1,1 1,-1 0,0 0,1-1,-1 1,0 0,0 0,0-1,1 1,-1 0,0 0,0 0,0-1,0 1,0 0,-1 1,-3 28,1-23,-1 1,0-1,-1 0,0 1,0-2,0 1,-1-1,0 0,-11 8,-7 5,-35 19,42-27,-9 2,-1 0,0-1,-53 14,30-10,-114 26,140-35,-47 8,-13 3,-66 21,-25 9,122-34,0-2,-65 6,36-6,-282 24,183-22,130-10,-466 27,-3942-33,2258 4,202-2,1879-16,-286 17,400-2,-1 1,1-1,0-1,0 1,1-1,-1 0,-7-4,6 3,0 0,1 1,-1 0,0 0,-9-1,-5 0,-1-1,2-1,-1-1,-26-10,36 12,-2 0,1 1,-1 1,0 0,-1 1,1 1,-22 1,19 0,0-1,0 0,0-1,-17-4,4 0,1 2,-1 1,0 1,-35 4,-7-1,-7-1,-84-3,114-5,31 4,-1 1,-19-1,-143 4,167-1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29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30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31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32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33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34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35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36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37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38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16:34:07.47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0,'24'19,"-12"-9,0 0,0 0,1-1,0-1,21 10,-22-14,20 6,33 15,-51-20,-1 0,1-1,0 0,1-1,-1-1,0-1,30 0,7 2,-47-3,0 1,0 0,1 0,-1 1,0 0,0-1,6 5,1 0,-1-1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39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1,'3'0,"2"0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40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41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42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43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44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45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46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47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48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16:34:10.89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59 108,'3'-2,"-1"0,1 0,0 1,0-1,0 1,0 0,0 0,0 0,0 0,0 0,0 1,0-1,4 1,49 0,-37 1,49 0,90-2,-109-7,-33 5,0 1,23-1,-33 3,0 0,0-1,0 1,-1-1,1-1,0 1,-1-1,1 0,-1 0,1 0,-1-1,0 0,0 0,0 0,0-1,-1 1,0-1,1 0,-1-1,0 1,-1-1,5-7,-8 12,0-1,0 1,0-1,0 1,0-1,0 1,0 0,-1-1,1 1,0-1,0 1,0 0,-1-1,1 1,0 0,-1-1,1 1,0 0,-1-1,1 1,0 0,-1 0,1-1,0 1,-1 0,1 0,-1 0,1-1,-1 1,1 0,0 0,-1 0,1 0,-1 0,1 0,-1 0,1 0,-1 0,1 0,0 0,-1 1,-25-2,24 1,-33 2,-59 10,24-3,-142 0,201-8,0 0,0 1,-1 1,1 0,-19 8,-18 4,3-7,32-7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49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50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51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7:59:50.152"/>
    </inkml:context>
    <inkml:brush xml:id="br0">
      <inkml:brushProperty name="width" value="0.2" units="cm"/>
      <inkml:brushProperty name="height" value="0.2" units="cm"/>
      <inkml:brushProperty name="color" value="#FFFF00"/>
      <inkml:brushProperty name="ignorePressure" value="1"/>
    </inkml:brush>
  </inkml:definitions>
  <inkml:trace contextRef="#ctx0" brushRef="#br0">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8:09:13.004"/>
    </inkml:context>
    <inkml:brush xml:id="br0">
      <inkml:brushProperty name="width" value="0.5" units="cm"/>
      <inkml:brushProperty name="height" value="1" units="cm"/>
      <inkml:brushProperty name="color" value="#F3FEC6"/>
      <inkml:brushProperty name="tip" value="rectangle"/>
      <inkml:brushProperty name="rasterOp" value="maskPen"/>
      <inkml:brushProperty name="ignorePressure" value="1"/>
    </inkml:brush>
  </inkml:definitions>
  <inkml:trace contextRef="#ctx0" brushRef="#br0">3 4072,'-2'-106,"4"-115,0 213,0 1,0-1,1 0,0 1,0 0,0 0,10-13,12-32,-18 35,1 0,1 1,0-1,18-23,-15 24,-1-2,0 1,13-33,-21 44,1-1,-1 1,1 0,0 0,1 0,0 1,0-1,0 1,0 0,1 0,0 1,0 0,0 0,8-3,-9 3,0-1,0 1,0-1,0 0,-1 0,0 0,0-1,-1 0,4-6,23-58,-18 36,-2 11,-2-1,0 0,-2 0,-1-1,0 1,0-38,-6-14,2-109,1 172,0 0,2 0,5-16,-5 18,-1 0,0 0,-1 0,3-23,-5 17,-1 10,1 0,0-1,1 1,-1 0,1 1,0-1,1 0,0 0,0 0,1 1,-1-1,1 1,7-11,-6 11,-1 0,0 0,0-1,-1 1,0-1,0 0,0 1,-1-1,0 0,1-7,-1-14,-4-35,1 14,3 26,7-37,0-20,-6 59,1 1,1 0,0 0,15-37,-5 13,-9 27,0 0,-2 0,0 0,-1 0,0-25,-1 27,1 0,1 0,0 0,1 0,0 1,8-16,5-17,-3 6,-8 28,-2-1,0 1,3-16,-5 22,0 1,0 0,1 0,0 1,0-1,0 1,1-1,-1 1,1 0,1 0,-1 1,1-1,0 1,6-5,-3 3,-1-1,0 0,0 0,-1-1,8-11,43-88,-47 90,0 0,1 1,1 1,21-22,-25 29,8-12,-1 0,14-24,-23 34,2-1,1 1,0 0,15-13,2-2,10-4,-31 26,0 0,0-1,0 1,-1-1,0 0,0 0,0-1,0 1,4-7,1-3,1 0,1 0,23-22,16-20,-44 49,1 0,-1 0,2 0,-1 1,11-7,15-13,39-45,-38 34,-29 30,0 1,0 0,1 0,-1 1,1 0,0 0,1 0,-1 1,12-6,-8 4,-1 1,0-2,1 1,-2-1,1-1,-1 1,0-2,11-14,21-21,88-80,-112 107,1 0,31-26,-41 38,0 0,1 1,0 0,-1 0,1 0,1 1,-1 0,10-2,-11 4,-1-2,0 1,1-1,-1 0,-1 0,11-7,-11 6,1 0,1 1,-1 0,0 0,11-3,79-26,-82 28,0-1,22-10,-26 10,1 1,-1 0,1 0,0 1,19-3,-16 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8:09:14.672"/>
    </inkml:context>
    <inkml:brush xml:id="br0">
      <inkml:brushProperty name="width" value="0.5" units="cm"/>
      <inkml:brushProperty name="height" value="1" units="cm"/>
      <inkml:brushProperty name="color" value="#F3FEC6"/>
      <inkml:brushProperty name="tip" value="rectangle"/>
      <inkml:brushProperty name="rasterOp" value="maskPen"/>
      <inkml:brushProperty name="ignorePressure" value="1"/>
    </inkml:brush>
  </inkml:definitions>
  <inkml:trace contextRef="#ctx0" brushRef="#br0">1846 0,'-539'0,"523"2,1 0,-1 1,1 1,0 1,0 0,0 1,0 0,-26 17,-39 15,-18 6,56-25,-72 42,84-41,18-11,-1 0,-20 10,12-8,2 1,-1 1,-30 28,8-7,-61 45,-117 85,191-144,1 1,1 1,0 2,2 1,-34 44,51-57,0 1,1-1,-10 29,13-26,1 1,1 0,0-1,2 1,-1 0,4 27,0 8,-4 258,1-295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8:10:14.043"/>
    </inkml:context>
    <inkml:brush xml:id="br0">
      <inkml:brushProperty name="width" value="0.35" units="cm"/>
      <inkml:brushProperty name="height" value="0.35" units="cm"/>
      <inkml:brushProperty name="color" value="#FFFF00"/>
      <inkml:brushProperty name="ignorePressure" value="1"/>
    </inkml:brush>
  </inkml:definitions>
  <inkml:trace contextRef="#ctx0" brushRef="#br0">0 5243,'0'-343,"0"339,1 0,-1 0,1 0,0 0,0 0,0 0,0 1,0-1,1 0,0 1,0-1,0 1,0 0,4-4,12-23,-15 23,-1 1,-1-1,1 0,-1 0,0 1,0-1,-1-12,0 12,0 0,0-1,1 1,0 0,0 0,1 1,3-11,10-14,-7 15,0-1,0 1,-2-1,0 0,-1-1,-1 1,0-1,1-33,-4 45,-1 0,1 1,1-1,-1 0,1 0,0 1,0-1,3-4,-2 4,0 0,0-1,-1 1,0 0,-1-1,1 1,-1-8,11-117,-8 62,-4 57,0-1,1 1,0-1,1 1,0 0,1 0,8-24,-8 29,-1 0,0 0,0 0,-1-1,0 1,0-1,-1-9,0 11,0 1,0 0,0 0,1-1,0 1,0 0,0 0,0 0,1 0,0 0,0 0,0 1,1-1,-1 1,7-9,-3 6,0 0,-1 0,1 0,-2-1,1 0,-1 0,0 0,-1 0,0-1,0 0,-1 1,0-1,-1 0,0 0,0-9,0 12,0 1,1 0,0 0,-1-1,2 1,-1 1,0-1,1 0,5-6,-5 6,1-1,-1 0,0 0,0 0,3-8,27-85,-29 87,0 0,1 0,1 0,0 0,0 1,1 0,9-10,23-43,-20 10,-15 42,0 0,0 0,1 1,8-14,-8 15,0-1,-1 0,0 1,-1-1,0-1,2-17,-4 19,1 0,0 0,0 1,1-1,0 1,1 0,0 0,0 0,8-10,7-5,43-50,-59 70,0 0,0 0,0 0,-1-1,0 1,0-1,0 1,-1-1,0 0,0 0,1-6,11-31,-10 32,1 0,-1 1,0-1,1-14,-3 16,0 0,1 0,0 1,0-1,1 0,0 1,0 0,7-10,6-14,-14 26,1 1,-1-1,0 0,1 1,0 0,0-1,6-4,0-1,-1 0,1 0,6-12,5-8,-9 15,-1-1,11-24,3-6,-21 41,-1-1,0 1,0-1,0 1,-1-1,0 0,0 1,0-1,-1-7,0 8,0 0,1 0,-1 0,1 0,0 0,0 0,1 0,-1 1,1-1,0 0,0 1,1-1,4-6,29-42,-31 44,1-1,0 1,0 0,1 1,0 0,11-10,-1 3,-1-1,-1-1,0 0,-2 0,0-2,14-25,16-27,-31 56,0 0,2 0,27-23,-30 28,-1-1,-1 0,0 0,-1 0,0-1,-1 0,9-19,-9 16,2-1,0 2,0-1,18-19,-7 11,23-35,-17 22,-17 22,-1 0,13-29,13-21,1-2,-5 7,-9 29,-14 20,-1 1,1-1,-2 0,1 0,-2-1,6-15,-6 11,0 0,1 1,1 0,1 0,15-26,-19 35,-1 0,0 0,0 0,0 0,0 0,1-10,-2 10,0 0,0 1,0-1,1 1,-1-1,1 1,0 0,0 0,1 0,5-7,4-3,-4 6,0 0,-1-1,0 0,0 0,5-12,-8 13,0 1,1 0,0 1,0-1,1 1,11-10,-7 6,19-27,-26 31,1 0,1 0,-1 1,1-1,0 1,7-6,21-17,-27 21,1 1,1 0,-1 0,1 1,16-9,5-1,41-28,-16 9,-40 26,-8 4,-1 0,1 1,0 0,0 1,1-1,9-2,-10 3,1 0,0-1,-1 0,1 0,-1-1,0 0,0 0,-1 0,1-1,-1 0,8-8,6-10,23-35,-35 47,2 0,0 1,1 0,0 1,1 0,22-15,-16 12,28-26,-29 21,-2-1,15-24,-20 29,0-1,0 2,2-1,-1 1,1 1,22-18,-26 25,0 0,0 1,0 0,0 0,1 1,-1 0,1 0,-1 0,15 0,8 1,37 3,-11 0,12-1,75-2,-93-7,14-1,-56 9,-1 0,1-1,0 0,-1-1,1 1,-1-2,1 1,-1-1,0 0,0 0,9-6,16-6,-18 11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8:10:17.579"/>
    </inkml:context>
    <inkml:brush xml:id="br0">
      <inkml:brushProperty name="width" value="0.35" units="cm"/>
      <inkml:brushProperty name="height" value="0.35" units="cm"/>
      <inkml:brushProperty name="color" value="#FFFF00"/>
      <inkml:brushProperty name="ignorePressure" value="1"/>
    </inkml:brush>
  </inkml:definitions>
  <inkml:trace contextRef="#ctx0" brushRef="#br0">1 20,'41'0,"0"-2,44-8,-42 5,1 2,72 5,-30 0,565-2,-637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7T08:10:19.966"/>
    </inkml:context>
    <inkml:brush xml:id="br0">
      <inkml:brushProperty name="width" value="0.35" units="cm"/>
      <inkml:brushProperty name="height" value="0.35" units="cm"/>
      <inkml:brushProperty name="color" value="#FFFF00"/>
      <inkml:brushProperty name="ignorePressure" value="1"/>
    </inkml:brush>
  </inkml:definitions>
  <inkml:trace contextRef="#ctx0" brushRef="#br0">893 5,'-56'-2,"35"0,-1 2,0 0,1 1,-43 8,57-6,1 0,-1 0,1 0,0 1,0 0,0 0,1 1,-1 0,1-1,0 2,0-1,1 1,0-1,0 1,-4 7,4-6,2-5,-1 0,1 1,-1-1,0 0,0 0,0 0,0-1,0 1,0-1,0 1,0-1,-1 0,1 0,0-1,-1 1,1-1,-1 0,-5 0,3 1,0-1,1 1,-1 0,0 0,1 1,-8 2,-113 56,117-55,0 0,0 1,1 0,0 0,0 1,1 0,0 1,-10 13,-22 20,-14 8,49-45,0 1,1-1,0 0,-1 1,2 0,-1-1,0 1,1 0,0 1,0-1,1 0,-1 0,0 7,2-7,-1 0,0 1,-1-1,0 0,1 0,-2 0,1 0,0-1,-1 1,0 0,0-1,0 0,-1 0,-6 6,-3 2,0 1,0 0,1 1,1 0,-17 29,24-38,-2 7,1-2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9T05:36:09.712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4363,'0'0,"1"0,1 0,-1-2,0 2,0-2,-1 2,2-2,-1 2,0-4,-1 4,2-2,-1 2,-1-2,1 0,1 0,-2 2,1-2,-1 0,1-2,-1 2,0 2,1-2,-1 0,0 0,0 0,2 0,-2-4,6-70,-5 50,6-26,1 3,23-97,-18 88,15-105,-23 135,1-4,0 2,19-55,-6 19,-10 36,0 2,2 4,0-4,1 2,16-28,35-73,-32 45,-17 40,0 0,3 5,0-3,1 4,31-50,11-14,-50 81,2-3,-1 2,1 2,1 0,18-18,-14 20,-2 0,1 0,-2-6,0 4,1-2,-2-2,16-33,-18 37,-2 0,3 2,-2 0,2 0,20-18,-20 20,1-2,-2 2,1 0,-1-6,11-16,-1-1,0 1,26-36,26-46,110-175,-20 36,-153 239,2 0,0 0,-1 2,1 1,1-1,0 2,22-18,-22 24,0-4,0-2,0 2,0-2,-2-2,0 0,0-2,0 0,11-26,-15 30,0 0,1 1,0 3,1-2,-2 0,2 2,0 0,19-12,4-2,46-18,-52 28,0 0,-1-2,32-30,-32 24,46-27,-5 3,-40 28,1 2,34-12,26-14,-47 16,0 6,64-16,-90 28,2 2,-2-4,1 2,0-3,18-21,22-14,-42 36,0-2,0-2,18-24,23-26,-31 44,-4 0,-1 2,0 3,1 1,1 2,-1 0,2 0,-1 6,36-10,75-10,-87 14,70-2,637 16,-730 0,-1 0,1 6,21 4,-20-2,0-2,31 2,633-6,-332-8,-313 4,-2 2,0-4,-2 0,77-28,-68 16,-2 6,1 0,0 4,63 10,-2 2,-75-6,1 2,34 16,-33-10,63 8,20-22,85 6,-123 24,-56-18,0 0,29 0,-25-4,48 18,-48-15,50 9,302-14,-178-4,-170 0,-2-2,34-13,-31 5,50-4,293 18,-346 0,2 2,32 16,-31-11,48 5,123-14,-177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16:34:40.52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0 140,'3'-4,"-1"0,1 0,0 1,0-1,1 1,-1 0,1 0,-1 0,1 0,0 1,0-1,0 1,1 0,6-2,-2 1,0 0,1 0,0 1,-1 1,20-2,53 5,61-3,-139 0,0 0,0 0,0 0,0 0,-1-1,1 1,6-5,-7 3,1 1,0 0,0 1,0-1,0 1,0-1,8 0,209-1,-111 6,-80-4,-1-1,35-7,-58 8,-1 0,-1 1,1-1,-1 0,0 0,1-1,-1 1,0-1,0 0,0 0,4-3,-4 2,1 1,0-1,0 1,0 0,0 0,0 1,1 0,-1 0,0 0,9 0,60 3,-32 0,574-2,-603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9T05:36:09.713"/>
    </inkml:context>
    <inkml:brush xml:id="br0">
      <inkml:brushProperty name="width" value="0.1" units="cm"/>
      <inkml:brushProperty name="height" value="0.1" units="cm"/>
      <inkml:brushProperty name="color" value="#FFC114"/>
      <inkml:brushProperty name="ignorePressure" value="1"/>
    </inkml:brush>
  </inkml:definitions>
  <inkml:trace contextRef="#ctx0" brushRef="#br0">1 1,'0'18,"3"0,-2 0,1 0,1 2,1-2,0 0,0-3,6 23,0-6,1 0,0-2,19 38,8-4,-27-44,1-1,-2 3,12 26,-11-24,0 2,2-4,0 0,16 24,-15-26,0 4,-1-3,17 39,-14-26,-1-4,2-2,36 54,-36-58,0 3,0-3,-2 6,20 42,-26-50,-1-4,1-2,1 2,-1-2,2-2,15 20,75 69,-47-49,217 281,-188-200,-63-97,1-2,0-2,31 36,-30-42,-2 0,24 43,-23-37,-2-4,28 32,-4-6,-33-40,2-2,-2-2,2 1,18 13,165 98,-165-100,0-2,-2 6,-1 0,32 41,0-1,-33-38,-13-14,-1-2,1-2,19 14,-24-16,0-4,1 4,-3-2,2 2,0 0,-2 0,10 19,25 35,121 140,-145-187,0-1,0 0,29 16,-1 0,11 6,-40-28,-1 2,-1-2,2 2,-2 2,19 20,-24-22,1-2,-1 0,1-4,1 4,0-4,0 1,13 1,46 34,-18-4,-40-30,-1 0,1 2,0-2,-2 4,1 0,-1-2,13 22,-7-12,-1 0,1-4,1 0,-2-4,2 1,1-1,25 10,20 20,90 62,-130-88,47 18,11 10,-48-27,0-1,37 8,-34-12,64 36,-80-36,1-4,0 0,31 2,-32-4,0-2,-1 0,1 6,26 14,5 14,73 31,-67-41,-9-4,77 20,-101-38,-1 4,38 22,-42-22,2 2,-1-2,0-4,23 6,105 20,-66-12,-57-12,-2 2,36 21,-39-19,0-2,-1 0,2-4,24 6,-10-6,44 18,-19-4,-41-14,-1 4,0 0,17 12,-19-10,-2-4,0 2,2-4,-2 2,24 0,-30-6,27 0,0 4,42 16,-43-8,3 4,2-5,0-1,60 4,-85-14,-1 0,1 2,-1 0,0 2,0 0,0 4,0-2,0 2,16 16,3 4,-9-14,-1-2,28 12,42 28,-63-36,-1-3,58 21,-53-24,1 4,31 20,-39-22,0 0,-2-4,49 10,14 4,-47-8,-1 2,1-4,0-2,48-2,-65-6,-1 0,38 14,-37-7,2-5,25 4,12-10,-47-4,0 2,1 2,-1 0,-1 2,2 4,-2-2,2 0,-2 4,0-2,0 4,16 12,-15-10,-3-4,4 2,-2-2,0-2,2 0,25 4,19 6,-26-8,45 6,-46-10,53 18,-62-14,0 0,0-4,0-2,0-2,1-2,-2 0,2-4,42-16,-22 8,1 2,-1 8,0 0,60 10,1 2,15-6,134-6,-252 4,1 0,-2-4,1 4,1-2,-2 0,1 2,-1-2,2 0,-1 0,-1 0,1-4,2 0,8-16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3T16:34:45.30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79 0,'2'98,"-5"105,3-194,-2-2,1 1,-1 0,0 0,-1 0,0-1,0 1,-1-1,0 0,0 0,0 0,-8 8,8-10,0 0,1 1,-1-1,2 1,-1 0,0 0,1 0,0 0,1 0,-1 1,1-1,0 8,-1 13,4 44,0-27,-2 376,0-413,1 0,1 0,-1 0,1 0,0-1,1 1,-1-1,7 11,-5-10,0 1,-1-1,0 1,0 0,-1 0,2 10,12 132,-15-141,1-1,0 0,1 1,0-1,0-1,5 9,-4-8,-1-1,0 0,0 1,0 0,-1 0,0 0,0 9,0 260,-4-133,2 337,1-472,0 0,2 0,-1 0,1 0,0-1,0 1,1-1,1 0,-1 0,1 0,0 0,1-1,0 0,9 9,-6-9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7" y="2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/>
          <a:lstStyle>
            <a:lvl1pPr algn="r">
              <a:defRPr sz="1200"/>
            </a:lvl1pPr>
          </a:lstStyle>
          <a:p>
            <a:fld id="{432574A8-8F23-4F1B-9843-354EB8E7B8E2}" type="datetimeFigureOut">
              <a:rPr lang="ru-RU" smtClean="0"/>
              <a:pPr/>
              <a:t>01.12.2024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1388" y="746125"/>
            <a:ext cx="4975225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52" tIns="45926" rIns="91852" bIns="45926" rtlCol="0" anchor="ctr"/>
          <a:lstStyle/>
          <a:p>
            <a:r>
              <a:rPr lang="ru-RU" err="1"/>
              <a:t>енки</a:t>
            </a:r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1" y="4724961"/>
            <a:ext cx="5486400" cy="4476274"/>
          </a:xfrm>
          <a:prstGeom prst="rect">
            <a:avLst/>
          </a:prstGeom>
        </p:spPr>
        <p:txBody>
          <a:bodyPr vert="horz" lIns="91852" tIns="45926" rIns="91852" bIns="45926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4" y="9448189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7" y="9448189"/>
            <a:ext cx="2971800" cy="497364"/>
          </a:xfrm>
          <a:prstGeom prst="rect">
            <a:avLst/>
          </a:prstGeom>
        </p:spPr>
        <p:txBody>
          <a:bodyPr vert="horz" lIns="91852" tIns="45926" rIns="91852" bIns="45926" rtlCol="0" anchor="b"/>
          <a:lstStyle>
            <a:lvl1pPr algn="r">
              <a:defRPr sz="1200"/>
            </a:lvl1pPr>
          </a:lstStyle>
          <a:p>
            <a:fld id="{89819D1A-1871-4D3D-9A32-D56A6FD988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9DBBA2-3EBB-45D2-B211-864CA4634C64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64475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41388" y="746125"/>
            <a:ext cx="4975225" cy="37306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ru-RU" altLang="ru-RU" dirty="0"/>
              <a:t>Эукариоты – содержащие ядро клетки</a:t>
            </a:r>
          </a:p>
        </p:txBody>
      </p:sp>
      <p:sp>
        <p:nvSpPr>
          <p:cNvPr id="450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699" indent="-285653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2615" indent="-228524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599661" indent="-228524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6708" indent="-228524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3755" indent="-2285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0801" indent="-2285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7847" indent="-2285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4894" indent="-2285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9FA62-27AB-4C10-9BF1-4F525B6C8A8D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175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Непрерывные желания-</a:t>
            </a:r>
            <a:r>
              <a:rPr lang="ru-RU" baseline="0" dirty="0"/>
              <a:t>это желания</a:t>
            </a:r>
            <a:r>
              <a:rPr lang="ru-RU" dirty="0"/>
              <a:t> , в которых</a:t>
            </a:r>
            <a:r>
              <a:rPr lang="ru-RU" baseline="0" dirty="0"/>
              <a:t> обычно много переходных значений. </a:t>
            </a:r>
            <a:r>
              <a:rPr lang="ru-RU" dirty="0"/>
              <a:t>Например для возраста или  дохода партнера мы можем иметь значения с точностью до дня или доллара</a:t>
            </a:r>
            <a:r>
              <a:rPr lang="ru-RU" baseline="0" dirty="0"/>
              <a:t>. На практике такая точность не нужна,  возраст обычно обозначают с точностью до года, а доход – до тысяч долларов в год.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  Давайте определим свои</a:t>
            </a:r>
            <a:r>
              <a:rPr lang="ru-RU" baseline="0" dirty="0"/>
              <a:t> критерии желаний по возрасту партнера. Пусть я считаю, что для меня лучше всего иметь партнера от 30 до 40 лет и нежелательно, чтобы возраст был меньше 20 или больше 50. Т.е. я задаю системе критерии отбора партнеров по  возрасту. Система строит мой  график желательности по возрасту партнера. Теперь, Система может оценивать желательность любого партнера по возрасту</a:t>
            </a:r>
            <a:r>
              <a:rPr lang="en-US" baseline="0" dirty="0"/>
              <a:t> </a:t>
            </a:r>
            <a:r>
              <a:rPr lang="ru-RU" baseline="0" dirty="0"/>
              <a:t>на основе заданных мною критериев желательности </a:t>
            </a:r>
            <a:br>
              <a:rPr lang="ru-RU" baseline="0" dirty="0"/>
            </a:br>
            <a:r>
              <a:rPr lang="ru-RU" baseline="0" dirty="0"/>
              <a:t>    Например, если партнеру 40 лет, то система рассчитывает его уровень желательности для меня - как удовлетворительно  (3.00).  Такие расчеты делаются для всех партнеров. Таким образом мы можем устанавливать критерии отбора, сортировки и фильтрации по любым дискретным и непрерывным  желаниям. Мой партнер также оценивает меня, устанавливая свои критерии желательности. И когда партнер подходит по моим критериям желательности, а я подхожу по его – только тогда Система отбирает данного партнера в мой список рекомендуемых для дальнейших контактов. Чтобы отсечь неподходящих мне партнеров, я могу установить </a:t>
            </a:r>
            <a:r>
              <a:rPr lang="ru-RU" b="1" baseline="0" dirty="0"/>
              <a:t>Порог уровня желательности</a:t>
            </a:r>
            <a:r>
              <a:rPr lang="ru-RU" baseline="0" dirty="0"/>
              <a:t>. Например 4.00 (Хорошо). Система будет предлагать мне партнеров только выше этого порога .</a:t>
            </a:r>
            <a:br>
              <a:rPr lang="ru-RU" baseline="0" dirty="0"/>
            </a:br>
            <a:r>
              <a:rPr lang="ru-RU" baseline="0" dirty="0"/>
              <a:t> После обора подходящих партнеров  начинает работать сервис  «Приглашение на свидание».  На сайте  </a:t>
            </a:r>
            <a:r>
              <a:rPr lang="en-US" b="1" baseline="0" dirty="0"/>
              <a:t>lataf.com </a:t>
            </a:r>
            <a:r>
              <a:rPr lang="ru-RU" baseline="0" dirty="0"/>
              <a:t> предусмотрен в демонстрационный режим, в котором вы можете посмотреть все сервисы: от совмещения желаний до  заключения брачного договора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1859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Непрерывные желания-</a:t>
            </a:r>
            <a:r>
              <a:rPr lang="ru-RU" baseline="0" dirty="0"/>
              <a:t>это желания</a:t>
            </a:r>
            <a:r>
              <a:rPr lang="ru-RU" dirty="0"/>
              <a:t> , в которых</a:t>
            </a:r>
            <a:r>
              <a:rPr lang="ru-RU" baseline="0" dirty="0"/>
              <a:t> обычно много переходных значений. </a:t>
            </a:r>
            <a:r>
              <a:rPr lang="ru-RU" dirty="0"/>
              <a:t>Например для возраста или  дохода партнера мы можем иметь значения с точностью до дня или доллара</a:t>
            </a:r>
            <a:r>
              <a:rPr lang="ru-RU" baseline="0" dirty="0"/>
              <a:t>. На практике такая точность не нужна,  возраст обычно обозначают с точностью до года, а доход – до тысяч долларов в год.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  Давайте определим свои</a:t>
            </a:r>
            <a:r>
              <a:rPr lang="ru-RU" baseline="0" dirty="0"/>
              <a:t> критерии желаний по возрасту партнера. Пусть я считаю, что для меня лучше всего иметь партнера от 30 до 40 лет и нежелательно, чтобы возраст был меньше 20 или больше 50. Т.е. я задаю системе критерии отбора партнеров по  возрасту. Система строит мой  график желательности по возрасту партнера. Теперь, Система может оценивать желательность любого партнера по возрасту</a:t>
            </a:r>
            <a:r>
              <a:rPr lang="en-US" baseline="0" dirty="0"/>
              <a:t> </a:t>
            </a:r>
            <a:r>
              <a:rPr lang="ru-RU" baseline="0" dirty="0"/>
              <a:t>на основе заданных мною критериев желательности </a:t>
            </a:r>
            <a:br>
              <a:rPr lang="ru-RU" baseline="0" dirty="0"/>
            </a:br>
            <a:r>
              <a:rPr lang="ru-RU" baseline="0" dirty="0"/>
              <a:t>    Например, если партнеру 40 лет, то система рассчитывает его уровень желательности для меня - как удовлетворительно  (3.00).  Такие расчеты делаются для всех партнеров. Таким образом мы можем устанавливать критерии отбора, сортировки и фильтрации по любым дискретным и непрерывным  желаниям. Мой партнер также оценивает меня, устанавливая свои критерии желательности. И когда партнер подходит по моим критериям желательности, а я подхожу по его – только тогда Система отбирает данного партнера в мой список рекомендуемых для дальнейших контактов. Чтобы отсечь неподходящих мне партнеров, я могу установить </a:t>
            </a:r>
            <a:r>
              <a:rPr lang="ru-RU" b="1" baseline="0" dirty="0"/>
              <a:t>Порог уровня желательности</a:t>
            </a:r>
            <a:r>
              <a:rPr lang="ru-RU" baseline="0" dirty="0"/>
              <a:t>. Например 4.00 (Хорошо). Система будет предлагать мне партнеров только выше этого порога .</a:t>
            </a:r>
            <a:br>
              <a:rPr lang="ru-RU" baseline="0" dirty="0"/>
            </a:br>
            <a:r>
              <a:rPr lang="ru-RU" baseline="0" dirty="0"/>
              <a:t> После обора подходящих партнеров  начинает работать сервис  «Приглашение на свидание».  На сайте  </a:t>
            </a:r>
            <a:r>
              <a:rPr lang="en-US" b="1" baseline="0" dirty="0"/>
              <a:t>lataf.com </a:t>
            </a:r>
            <a:r>
              <a:rPr lang="ru-RU" baseline="0" dirty="0"/>
              <a:t> предусмотрен в демонстрационный режим, в котором вы можете посмотреть все сервисы: от совмещения желаний до  заключения брачного договора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38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/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071648-CF4F-481D-B107-445C668EEF83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1578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234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Непрерывные желания-</a:t>
            </a:r>
            <a:r>
              <a:rPr lang="ru-RU" baseline="0" dirty="0"/>
              <a:t>это желания</a:t>
            </a:r>
            <a:r>
              <a:rPr lang="ru-RU" dirty="0"/>
              <a:t> , в которых</a:t>
            </a:r>
            <a:r>
              <a:rPr lang="ru-RU" baseline="0" dirty="0"/>
              <a:t> обычно много переходных значений. </a:t>
            </a:r>
            <a:r>
              <a:rPr lang="ru-RU" dirty="0"/>
              <a:t>Например для возраста или  дохода партнера мы можем иметь значения с точностью до дня или доллара</a:t>
            </a:r>
            <a:r>
              <a:rPr lang="ru-RU" baseline="0" dirty="0"/>
              <a:t>. На практике такая точность не нужна,  возраст обычно обозначают с точностью до года, а доход – до тысяч долларов в год.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  Давайте определим свои</a:t>
            </a:r>
            <a:r>
              <a:rPr lang="ru-RU" baseline="0" dirty="0"/>
              <a:t> критерии желаний по возрасту партнера. Пусть я считаю, что для меня лучше всего иметь партнера от 30 до 40 лет и нежелательно, чтобы возраст был меньше 20 или больше 50. Т.е. я задаю системе критерии отбора партнеров по  возрасту. Система строит мой  график желательности по возрасту партнера. Теперь, Система может оценивать желательность любого партнера по возрасту</a:t>
            </a:r>
            <a:r>
              <a:rPr lang="en-US" baseline="0" dirty="0"/>
              <a:t> </a:t>
            </a:r>
            <a:r>
              <a:rPr lang="ru-RU" baseline="0" dirty="0"/>
              <a:t>на основе заданных мною критериев желательности </a:t>
            </a:r>
            <a:br>
              <a:rPr lang="ru-RU" baseline="0" dirty="0"/>
            </a:br>
            <a:r>
              <a:rPr lang="ru-RU" baseline="0" dirty="0"/>
              <a:t>    Например, если партнеру 40 лет, то система рассчитывает его уровень желательности для меня - как удовлетворительно  (3.00).  Такие расчеты делаются для всех партнеров. Таким образом мы можем устанавливать критерии отбора, сортировки и фильтрации по любым дискретным и непрерывным  желаниям. Мой партнер также оценивает меня, устанавливая свои критерии желательности. И когда партнер подходит по моим критериям желательности, а я подхожу по его – только тогда Система отбирает данного партнера в мой список рекомендуемых для дальнейших контактов. Чтобы отсечь неподходящих мне партнеров, я могу установить </a:t>
            </a:r>
            <a:r>
              <a:rPr lang="ru-RU" b="1" baseline="0" dirty="0"/>
              <a:t>Порог уровня желательности</a:t>
            </a:r>
            <a:r>
              <a:rPr lang="ru-RU" baseline="0" dirty="0"/>
              <a:t>. Например 4.00 (Хорошо). Система будет предлагать мне партнеров только выше этого порога .</a:t>
            </a:r>
            <a:br>
              <a:rPr lang="ru-RU" baseline="0" dirty="0"/>
            </a:br>
            <a:r>
              <a:rPr lang="ru-RU" baseline="0" dirty="0"/>
              <a:t> После обора подходящих партнеров  начинает работать сервис  «Приглашение на свидание».  На сайте  </a:t>
            </a:r>
            <a:r>
              <a:rPr lang="en-US" b="1" baseline="0" dirty="0"/>
              <a:t>lataf.com </a:t>
            </a:r>
            <a:r>
              <a:rPr lang="ru-RU" baseline="0" dirty="0"/>
              <a:t> предусмотрен в демонстрационный режим, в котором вы можете посмотреть все сервисы: от совмещения желаний до  заключения брачного договора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29859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Непрерывные желания-</a:t>
            </a:r>
            <a:r>
              <a:rPr lang="ru-RU" baseline="0" dirty="0"/>
              <a:t>это желания</a:t>
            </a:r>
            <a:r>
              <a:rPr lang="ru-RU" dirty="0"/>
              <a:t> , в которых</a:t>
            </a:r>
            <a:r>
              <a:rPr lang="ru-RU" baseline="0" dirty="0"/>
              <a:t> обычно много переходных значений. </a:t>
            </a:r>
            <a:r>
              <a:rPr lang="ru-RU" dirty="0"/>
              <a:t>Например для возраста или  дохода партнера мы можем иметь значения с точностью до дня или доллара</a:t>
            </a:r>
            <a:r>
              <a:rPr lang="ru-RU" baseline="0" dirty="0"/>
              <a:t>. На практике такая точность не нужна,  возраст обычно обозначают с точностью до года, а доход – до тысяч долларов в год.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  Давайте определим свои</a:t>
            </a:r>
            <a:r>
              <a:rPr lang="ru-RU" baseline="0" dirty="0"/>
              <a:t> критерии желаний по возрасту партнера. Пусть я считаю, что для меня лучше всего иметь партнера от 30 до 40 лет и нежелательно, чтобы возраст был меньше 20 или больше 50. Т.е. я задаю системе критерии отбора партнеров по  возрасту. Система строит мой  график желательности по возрасту партнера. Теперь, Система может оценивать желательность любого партнера по возрасту</a:t>
            </a:r>
            <a:r>
              <a:rPr lang="en-US" baseline="0" dirty="0"/>
              <a:t> </a:t>
            </a:r>
            <a:r>
              <a:rPr lang="ru-RU" baseline="0" dirty="0"/>
              <a:t>на основе заданных мною критериев желательности </a:t>
            </a:r>
            <a:br>
              <a:rPr lang="ru-RU" baseline="0" dirty="0"/>
            </a:br>
            <a:r>
              <a:rPr lang="ru-RU" baseline="0" dirty="0"/>
              <a:t>    Например, если партнеру 40 лет, то система рассчитывает его уровень желательности для меня - как удовлетворительно  (3.00).  Такие расчеты делаются для всех партнеров. Таким образом мы можем устанавливать критерии отбора, сортировки и фильтрации по любым дискретным и непрерывным  желаниям. Мой партнер также оценивает меня, устанавливая свои критерии желательности. И когда партнер подходит по моим критериям желательности, а я подхожу по его – только тогда Система отбирает данного партнера в мой список рекомендуемых для дальнейших контактов. Чтобы отсечь неподходящих мне партнеров, я могу установить </a:t>
            </a:r>
            <a:r>
              <a:rPr lang="ru-RU" b="1" baseline="0" dirty="0"/>
              <a:t>Порог уровня желательности</a:t>
            </a:r>
            <a:r>
              <a:rPr lang="ru-RU" baseline="0" dirty="0"/>
              <a:t>. Например 4.00 (Хорошо). Система будет предлагать мне партнеров только выше этого порога .</a:t>
            </a:r>
            <a:br>
              <a:rPr lang="ru-RU" baseline="0" dirty="0"/>
            </a:br>
            <a:r>
              <a:rPr lang="ru-RU" baseline="0" dirty="0"/>
              <a:t> После обора подходящих партнеров  начинает работать сервис  «Приглашение на свидание».  На сайте  </a:t>
            </a:r>
            <a:r>
              <a:rPr lang="en-US" b="1" baseline="0" dirty="0"/>
              <a:t>lataf.com </a:t>
            </a:r>
            <a:r>
              <a:rPr lang="ru-RU" baseline="0" dirty="0"/>
              <a:t> предусмотрен в демонстрационный режим, в котором вы можете посмотреть все сервисы: от совмещения желаний до  заключения брачного договора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148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Непрерывные желания-</a:t>
            </a:r>
            <a:r>
              <a:rPr lang="ru-RU" baseline="0" dirty="0"/>
              <a:t>это желания</a:t>
            </a:r>
            <a:r>
              <a:rPr lang="ru-RU" dirty="0"/>
              <a:t> , в которых</a:t>
            </a:r>
            <a:r>
              <a:rPr lang="ru-RU" baseline="0" dirty="0"/>
              <a:t> обычно много переходных значений. </a:t>
            </a:r>
            <a:r>
              <a:rPr lang="ru-RU" dirty="0"/>
              <a:t>Например для возраста или  дохода партнера мы можем иметь значения с точностью до дня или доллара</a:t>
            </a:r>
            <a:r>
              <a:rPr lang="ru-RU" baseline="0" dirty="0"/>
              <a:t>. На практике такая точность не нужна,  возраст обычно обозначают с точностью до года, а доход – до тысяч долларов в год.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  Давайте определим свои</a:t>
            </a:r>
            <a:r>
              <a:rPr lang="ru-RU" baseline="0" dirty="0"/>
              <a:t> критерии желаний по возрасту партнера. Пусть я считаю, что для меня лучше всего иметь партнера от 30 до 40 лет и нежелательно, чтобы возраст был меньше 20 или больше 50. Т.е. я задаю системе критерии отбора партнеров по  возрасту. Система строит мой  график желательности по возрасту партнера. Теперь, Система может оценивать желательность любого партнера по возрасту</a:t>
            </a:r>
            <a:r>
              <a:rPr lang="en-US" baseline="0" dirty="0"/>
              <a:t> </a:t>
            </a:r>
            <a:r>
              <a:rPr lang="ru-RU" baseline="0" dirty="0"/>
              <a:t>на основе заданных мною критериев желательности </a:t>
            </a:r>
            <a:br>
              <a:rPr lang="ru-RU" baseline="0" dirty="0"/>
            </a:br>
            <a:r>
              <a:rPr lang="ru-RU" baseline="0" dirty="0"/>
              <a:t>    Например, если партнеру 40 лет, то система рассчитывает его уровень желательности для меня - как удовлетворительно  (3.00).  Такие расчеты делаются для всех партнеров. Таким образом мы можем устанавливать критерии отбора, сортировки и фильтрации по любым дискретным и непрерывным  желаниям. Мой партнер также оценивает меня, устанавливая свои критерии желательности. И когда партнер подходит по моим критериям желательности, а я подхожу по его – только тогда Система отбирает данного партнера в мой список рекомендуемых для дальнейших контактов. Чтобы отсечь неподходящих мне партнеров, я могу установить </a:t>
            </a:r>
            <a:r>
              <a:rPr lang="ru-RU" b="1" baseline="0" dirty="0"/>
              <a:t>Порог уровня желательности</a:t>
            </a:r>
            <a:r>
              <a:rPr lang="ru-RU" baseline="0" dirty="0"/>
              <a:t>. Например 4.00 (Хорошо). Система будет предлагать мне партнеров только выше этого порога .</a:t>
            </a:r>
            <a:br>
              <a:rPr lang="ru-RU" baseline="0" dirty="0"/>
            </a:br>
            <a:r>
              <a:rPr lang="ru-RU" baseline="0" dirty="0"/>
              <a:t> После обора подходящих партнеров  начинает работать сервис  «Приглашение на свидание».  На сайте  </a:t>
            </a:r>
            <a:r>
              <a:rPr lang="en-US" b="1" baseline="0" dirty="0"/>
              <a:t>lataf.com </a:t>
            </a:r>
            <a:r>
              <a:rPr lang="ru-RU" baseline="0" dirty="0"/>
              <a:t> предусмотрен в демонстрационный режим, в котором вы можете посмотреть все сервисы: от совмещения желаний до  заключения брачного договора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267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Устав – взаимодействие Клиентов социальной сети: Посетителя, КС, УЦ,РЦ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4120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1" y="4724962"/>
            <a:ext cx="5486400" cy="1256788"/>
          </a:xfrm>
        </p:spPr>
        <p:txBody>
          <a:bodyPr>
            <a:normAutofit fontScale="92500" lnSpcReduction="20000"/>
          </a:bodyPr>
          <a:lstStyle/>
          <a:p>
            <a:r>
              <a:rPr lang="ru-RU" sz="1400" b="1" i="1" dirty="0"/>
              <a:t>Цикл миссии: </a:t>
            </a:r>
            <a:r>
              <a:rPr lang="ru-RU" sz="1400" b="1" dirty="0"/>
              <a:t>Ограничение определяет Потребность в Ценности. После Оценки Потребности принимается Решение о Цели. Выбирается Система и Роль Субъекта для достижения Цели. После Мотивации Субъекта выбирается Модель Объекта воздействия и уровень  Доступа к Объекту.  Определяется Состояние и Этап  процедуры воздействия на Объект. Проводится планируемая Транзакция и Адаптация Действия. Ищется новое Ограничение Системы.</a:t>
            </a:r>
            <a:endParaRPr lang="en-US" sz="1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911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5837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3FC3CD-1FE5-495B-B9E5-004BC705117A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50892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1" y="4724962"/>
            <a:ext cx="5486400" cy="1256788"/>
          </a:xfrm>
        </p:spPr>
        <p:txBody>
          <a:bodyPr>
            <a:normAutofit fontScale="92500" lnSpcReduction="20000"/>
          </a:bodyPr>
          <a:lstStyle/>
          <a:p>
            <a:r>
              <a:rPr lang="ru-RU" sz="1400" b="1" i="1" dirty="0"/>
              <a:t>Цикл миссии: </a:t>
            </a:r>
            <a:r>
              <a:rPr lang="ru-RU" sz="1400" b="1" dirty="0"/>
              <a:t>Ограничение определяет Потребность в Ценности. После Оценки Потребности принимается Решение о Цели. Выбирается Система и Роль Субъекта для достижения Цели. После Мотивации Субъекта выбирается Модель Объекта воздействия и уровень  Доступа к Объекту.  Определяется Состояние и Этап  процедуры воздействия на Объект. Проводится планируемая Транзакция и Адаптация Действия. Ищется новое Ограничение Системы.</a:t>
            </a:r>
            <a:endParaRPr lang="en-US" sz="1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36581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1" y="4724962"/>
            <a:ext cx="5486400" cy="1256788"/>
          </a:xfrm>
        </p:spPr>
        <p:txBody>
          <a:bodyPr>
            <a:normAutofit fontScale="92500" lnSpcReduction="20000"/>
          </a:bodyPr>
          <a:lstStyle/>
          <a:p>
            <a:r>
              <a:rPr lang="ru-RU" sz="1400" b="1" i="1" dirty="0"/>
              <a:t>Цикл миссии: </a:t>
            </a:r>
            <a:r>
              <a:rPr lang="ru-RU" sz="1400" b="1" dirty="0"/>
              <a:t>Ограничение определяет Потребность в Ценности. После Оценки Потребности принимается Решение о Цели. Выбирается Система и Роль Субъекта для достижения Цели. После Мотивации Субъекта выбирается Модель Объекта воздействия и уровень  Доступа к Объекту.  Определяется Состояние и Этап  процедуры воздействия на Объект. Проводится планируемая Транзакция и Адаптация Действия. Ищется новое Ограничение Системы.</a:t>
            </a:r>
            <a:endParaRPr lang="en-US" sz="1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9596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19D1A-1871-4D3D-9A32-D56A6FD988B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85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1" y="4724962"/>
            <a:ext cx="5486400" cy="1256788"/>
          </a:xfrm>
        </p:spPr>
        <p:txBody>
          <a:bodyPr>
            <a:normAutofit fontScale="92500" lnSpcReduction="20000"/>
          </a:bodyPr>
          <a:lstStyle/>
          <a:p>
            <a:r>
              <a:rPr lang="ru-RU" sz="1400" b="1" i="1" dirty="0"/>
              <a:t>Цикл миссии: </a:t>
            </a:r>
            <a:r>
              <a:rPr lang="ru-RU" sz="1400" b="1" dirty="0"/>
              <a:t>Ограничение определяет Потребность в Ценности. После Оценки Потребности принимается Решение о Цели. Выбирается Система и Роль Субъекта для достижения Цели. После Мотивации Субъекта выбирается Модель Объекта воздействия и уровень  Доступа к Объекту.  Определяется Состояние и Этап  процедуры воздействия на Объект. Проводится планируемая Транзакция и Адаптация Действия. Ищется новое Ограничение Системы.</a:t>
            </a:r>
            <a:endParaRPr lang="en-US" sz="1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9110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1" y="4724962"/>
            <a:ext cx="5486400" cy="1256788"/>
          </a:xfrm>
        </p:spPr>
        <p:txBody>
          <a:bodyPr>
            <a:normAutofit fontScale="92500" lnSpcReduction="20000"/>
          </a:bodyPr>
          <a:lstStyle/>
          <a:p>
            <a:r>
              <a:rPr lang="ru-RU" sz="1400" b="1" i="1" dirty="0"/>
              <a:t>Цикл миссии: </a:t>
            </a:r>
            <a:r>
              <a:rPr lang="ru-RU" sz="1400" b="1" dirty="0"/>
              <a:t>Ограничение определяет Потребность в Ценности. После Оценки Потребности принимается Решение о Цели. Выбирается Система и Роль Субъекта для достижения Цели. После Мотивации Субъекта выбирается Модель Объекта воздействия и уровень  Доступа к Объекту.  Определяется Состояние и Этап  процедуры воздействия на Объект. Проводится планируемая Транзакция и Адаптация Действия. Ищется новое Ограничение Системы.</a:t>
            </a:r>
            <a:endParaRPr lang="en-US" sz="1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36581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1" y="4724962"/>
            <a:ext cx="5486400" cy="1256788"/>
          </a:xfrm>
        </p:spPr>
        <p:txBody>
          <a:bodyPr>
            <a:normAutofit fontScale="92500" lnSpcReduction="20000"/>
          </a:bodyPr>
          <a:lstStyle/>
          <a:p>
            <a:r>
              <a:rPr lang="ru-RU" sz="1400" b="1" i="1" dirty="0"/>
              <a:t>Цикл миссии: </a:t>
            </a:r>
            <a:r>
              <a:rPr lang="ru-RU" sz="1400" b="1" dirty="0"/>
              <a:t>Ограничение определяет Потребность в Ценности. После Оценки Потребности принимается Решение о Цели. Выбирается Система и Роль Субъекта для достижения Цели. После Мотивации Субъекта выбирается Модель Объекта воздействия и уровень  Доступа к Объекту.  Определяется Состояние и Этап  процедуры воздействия на Объект. Проводится планируемая Транзакция и Адаптация Действия. Ищется новое Ограничение Системы.</a:t>
            </a:r>
            <a:endParaRPr lang="en-US" sz="14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9596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19D1A-1871-4D3D-9A32-D56A6FD988B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385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63583">
              <a:defRPr/>
            </a:pPr>
            <a:endParaRPr lang="ru-RU" b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47489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41388" y="746125"/>
            <a:ext cx="4975225" cy="37306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363583">
              <a:defRPr/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0495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41388" y="746125"/>
            <a:ext cx="4975225" cy="37306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ru-RU" altLang="ru-RU" dirty="0"/>
              <a:t>Эукариоты – содержащие ядро клетки</a:t>
            </a:r>
          </a:p>
        </p:txBody>
      </p:sp>
      <p:sp>
        <p:nvSpPr>
          <p:cNvPr id="450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699" indent="-285653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2615" indent="-228524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599661" indent="-228524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6708" indent="-228524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3755" indent="-2285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0801" indent="-2285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7847" indent="-2285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4894" indent="-228524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9FA62-27AB-4C10-9BF1-4F525B6C8A8D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253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46418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756" indent="-285675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2702" indent="-228541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599783" indent="-228541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6865" indent="-228541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3947" indent="-2285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027" indent="-2285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8109" indent="-2285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5190" indent="-22854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4C4DC9-82D2-4EFC-89CF-20551A4A84D3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9560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409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BA1A84-0EB4-4318-AAC2-7FB7D89523F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39" name="Rectangle 7"/>
          <p:cNvSpPr txBox="1">
            <a:spLocks noGrp="1" noChangeArrowheads="1"/>
          </p:cNvSpPr>
          <p:nvPr/>
        </p:nvSpPr>
        <p:spPr bwMode="auto">
          <a:xfrm>
            <a:off x="3884614" y="9448184"/>
            <a:ext cx="2971800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D927FF-1304-42CE-9712-05FAEF0ACDD7}" type="slidenum"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3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5413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ru-RU" altLang="ru-RU" dirty="0"/>
          </a:p>
        </p:txBody>
      </p:sp>
      <p:sp>
        <p:nvSpPr>
          <p:cNvPr id="5632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D2F221-4962-4E30-B015-7378B5E4940A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60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335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2FDDA5-9C37-473D-8B0D-E73934D16916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4085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Непрерывные желания-</a:t>
            </a:r>
            <a:r>
              <a:rPr lang="ru-RU" baseline="0" dirty="0"/>
              <a:t>это желания</a:t>
            </a:r>
            <a:r>
              <a:rPr lang="ru-RU" dirty="0"/>
              <a:t> , в которых</a:t>
            </a:r>
            <a:r>
              <a:rPr lang="ru-RU" baseline="0" dirty="0"/>
              <a:t> обычно много переходных значений. </a:t>
            </a:r>
            <a:r>
              <a:rPr lang="ru-RU" dirty="0"/>
              <a:t>Например для возраста или  дохода партнера мы можем иметь значения с точностью до дня или доллара</a:t>
            </a:r>
            <a:r>
              <a:rPr lang="ru-RU" baseline="0" dirty="0"/>
              <a:t>. На практике такая точность не нужна,  возраст обычно обозначают с точностью до года, а доход – до тысяч долларов в год.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  Давайте определим свои</a:t>
            </a:r>
            <a:r>
              <a:rPr lang="ru-RU" baseline="0" dirty="0"/>
              <a:t> критерии желаний по возрасту партнера. Пусть я считаю, что для меня лучше всего иметь партнера от 30 до 40 лет и нежелательно, чтобы возраст был меньше 20 или больше 50. Т.е. я задаю системе критерии отбора партнеров по  возрасту. Система строит мой  график желательности по возрасту партнера. Теперь, Система может оценивать желательность любого партнера по возрасту</a:t>
            </a:r>
            <a:r>
              <a:rPr lang="en-US" baseline="0" dirty="0"/>
              <a:t> </a:t>
            </a:r>
            <a:r>
              <a:rPr lang="ru-RU" baseline="0" dirty="0"/>
              <a:t>на основе заданных мною критериев желательности </a:t>
            </a:r>
            <a:br>
              <a:rPr lang="ru-RU" baseline="0" dirty="0"/>
            </a:br>
            <a:r>
              <a:rPr lang="ru-RU" baseline="0" dirty="0"/>
              <a:t>    Например, если партнеру 40 лет, то система рассчитывает его уровень желательности для меня - как удовлетворительно  (3.00).  Такие расчеты делаются для всех партнеров. Таким образом мы можем устанавливать критерии отбора, сортировки и фильтрации по любым дискретным и непрерывным  желаниям. Мой партнер также оценивает меня, устанавливая свои критерии желательности. И когда партнер подходит по моим критериям желательности, а я подхожу по его – только тогда Система отбирает данного партнера в мой список рекомендуемых для дальнейших контактов. Чтобы отсечь неподходящих мне партнеров, я могу установить </a:t>
            </a:r>
            <a:r>
              <a:rPr lang="ru-RU" b="1" baseline="0" dirty="0"/>
              <a:t>Порог уровня желательности</a:t>
            </a:r>
            <a:r>
              <a:rPr lang="ru-RU" baseline="0" dirty="0"/>
              <a:t>. Например 4.00 (Хорошо). Система будет предлагать мне партнеров только выше этого порога .</a:t>
            </a:r>
            <a:br>
              <a:rPr lang="ru-RU" baseline="0" dirty="0"/>
            </a:br>
            <a:r>
              <a:rPr lang="ru-RU" baseline="0" dirty="0"/>
              <a:t> После обора подходящих партнеров  начинает работать сервис  «Приглашение на свидание».  На сайте  </a:t>
            </a:r>
            <a:r>
              <a:rPr lang="en-US" b="1" baseline="0" dirty="0"/>
              <a:t>lataf.com </a:t>
            </a:r>
            <a:r>
              <a:rPr lang="ru-RU" baseline="0" dirty="0"/>
              <a:t> предусмотрен в демонстрационный режим, в котором вы можете посмотреть все сервисы: от совмещения желаний до  заключения брачного договора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64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ru-RU" altLang="ru-RU"/>
              <a:t>Эукариоты – содержащие ядро клетки</a:t>
            </a:r>
          </a:p>
        </p:txBody>
      </p:sp>
      <p:sp>
        <p:nvSpPr>
          <p:cNvPr id="450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9FA62-27AB-4C10-9BF1-4F525B6C8A8D}" type="slidenum">
              <a:rPr kumimoji="0" lang="ru-RU" altLang="ru-RU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alt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4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Непрерывные желания-</a:t>
            </a:r>
            <a:r>
              <a:rPr lang="ru-RU" baseline="0" dirty="0"/>
              <a:t>это желания</a:t>
            </a:r>
            <a:r>
              <a:rPr lang="ru-RU" dirty="0"/>
              <a:t> , в которых</a:t>
            </a:r>
            <a:r>
              <a:rPr lang="ru-RU" baseline="0" dirty="0"/>
              <a:t> обычно много переходных значений. </a:t>
            </a:r>
            <a:r>
              <a:rPr lang="ru-RU" dirty="0"/>
              <a:t>Например для возраста или  дохода партнера мы можем иметь значения с точностью до дня или доллара</a:t>
            </a:r>
            <a:r>
              <a:rPr lang="ru-RU" baseline="0" dirty="0"/>
              <a:t>. На практике такая точность не нужна,  возраст обычно обозначают с точностью до года, а доход – до тысяч долларов в год.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  Давайте определим свои</a:t>
            </a:r>
            <a:r>
              <a:rPr lang="ru-RU" baseline="0" dirty="0"/>
              <a:t> критерии желаний по возрасту партнера. Пусть я считаю, что для меня лучше всего иметь партнера от 30 до 40 лет и нежелательно, чтобы возраст был меньше 20 или больше 50. Т.е. я задаю системе критерии отбора партнеров по  возрасту. Система строит мой  график желательности по возрасту партнера. Теперь, Система может оценивать желательность любого партнера по возрасту</a:t>
            </a:r>
            <a:r>
              <a:rPr lang="en-US" baseline="0" dirty="0"/>
              <a:t> </a:t>
            </a:r>
            <a:r>
              <a:rPr lang="ru-RU" baseline="0" dirty="0"/>
              <a:t>на основе заданных мною критериев желательности </a:t>
            </a:r>
            <a:br>
              <a:rPr lang="ru-RU" baseline="0" dirty="0"/>
            </a:br>
            <a:r>
              <a:rPr lang="ru-RU" baseline="0" dirty="0"/>
              <a:t>    Например, если партнеру 40 лет, то система рассчитывает его уровень желательности для меня - как удовлетворительно  (3.00).  Такие расчеты делаются для всех партнеров. Таким образом мы можем устанавливать критерии отбора, сортировки и фильтрации по любым дискретным и непрерывным  желаниям. Мой партнер также оценивает меня, устанавливая свои критерии желательности. И когда партнер подходит по моим критериям желательности, а я подхожу по его – только тогда Система отбирает данного партнера в мой список рекомендуемых для дальнейших контактов. Чтобы отсечь неподходящих мне партнеров, я могу установить </a:t>
            </a:r>
            <a:r>
              <a:rPr lang="ru-RU" b="1" baseline="0" dirty="0"/>
              <a:t>Порог уровня желательности</a:t>
            </a:r>
            <a:r>
              <a:rPr lang="ru-RU" baseline="0" dirty="0"/>
              <a:t>. Например 4.00 (Хорошо). Система будет предлагать мне партнеров только выше этого порога .</a:t>
            </a:r>
            <a:br>
              <a:rPr lang="ru-RU" baseline="0" dirty="0"/>
            </a:br>
            <a:r>
              <a:rPr lang="ru-RU" baseline="0" dirty="0"/>
              <a:t> После обора подходящих партнеров  начинает работать сервис  «Приглашение на свидание».  На сайте  </a:t>
            </a:r>
            <a:r>
              <a:rPr lang="en-US" b="1" baseline="0" dirty="0"/>
              <a:t>lataf.com </a:t>
            </a:r>
            <a:r>
              <a:rPr lang="ru-RU" baseline="0" dirty="0"/>
              <a:t> предусмотрен в демонстрационный режим, в котором вы можете посмотреть все сервисы: от совмещения желаний до  заключения брачного договора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2098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Непрерывные желания-</a:t>
            </a:r>
            <a:r>
              <a:rPr lang="ru-RU" baseline="0" dirty="0"/>
              <a:t>это желания</a:t>
            </a:r>
            <a:r>
              <a:rPr lang="ru-RU" dirty="0"/>
              <a:t> , в которых</a:t>
            </a:r>
            <a:r>
              <a:rPr lang="ru-RU" baseline="0" dirty="0"/>
              <a:t> обычно много переходных значений. </a:t>
            </a:r>
            <a:r>
              <a:rPr lang="ru-RU" dirty="0"/>
              <a:t>Например для возраста или  дохода партнера мы можем иметь значения с точностью до дня или доллара</a:t>
            </a:r>
            <a:r>
              <a:rPr lang="ru-RU" baseline="0" dirty="0"/>
              <a:t>. На практике такая точность не нужна,  возраст обычно обозначают с точностью до года, а доход – до тысяч долларов в год.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       Давайте определим свои</a:t>
            </a:r>
            <a:r>
              <a:rPr lang="ru-RU" baseline="0" dirty="0"/>
              <a:t> критерии желаний по возрасту партнера. Пусть я считаю, что для меня лучше всего иметь партнера от 30 до 40 лет и нежелательно, чтобы возраст был меньше 20 или больше 50. Т.е. я задаю системе критерии отбора партнеров по  возрасту. Система строит мой  график желательности по возрасту партнера. Теперь, Система может оценивать желательность любого партнера по возрасту</a:t>
            </a:r>
            <a:r>
              <a:rPr lang="en-US" baseline="0" dirty="0"/>
              <a:t> </a:t>
            </a:r>
            <a:r>
              <a:rPr lang="ru-RU" baseline="0" dirty="0"/>
              <a:t>на основе заданных мною критериев желательности </a:t>
            </a:r>
            <a:br>
              <a:rPr lang="ru-RU" baseline="0" dirty="0"/>
            </a:br>
            <a:r>
              <a:rPr lang="ru-RU" baseline="0" dirty="0"/>
              <a:t>    Например, если партнеру 40 лет, то система рассчитывает его уровень желательности для меня - как удовлетворительно  (3.00).  Такие расчеты делаются для всех партнеров. Таким образом мы можем устанавливать критерии отбора, сортировки и фильтрации по любым дискретным и непрерывным  желаниям. Мой партнер также оценивает меня, устанавливая свои критерии желательности. И когда партнер подходит по моим критериям желательности, а я подхожу по его – только тогда Система отбирает данного партнера в мой список рекомендуемых для дальнейших контактов. Чтобы отсечь неподходящих мне партнеров, я могу установить </a:t>
            </a:r>
            <a:r>
              <a:rPr lang="ru-RU" b="1" baseline="0" dirty="0"/>
              <a:t>Порог уровня желательности</a:t>
            </a:r>
            <a:r>
              <a:rPr lang="ru-RU" baseline="0" dirty="0"/>
              <a:t>. Например 4.00 (Хорошо). Система будет предлагать мне партнеров только выше этого порога .</a:t>
            </a:r>
            <a:br>
              <a:rPr lang="ru-RU" baseline="0" dirty="0"/>
            </a:br>
            <a:r>
              <a:rPr lang="ru-RU" baseline="0" dirty="0"/>
              <a:t> После обора подходящих партнеров  начинает работать сервис  «Приглашение на свидание».  На сайте  </a:t>
            </a:r>
            <a:r>
              <a:rPr lang="en-US" b="1" baseline="0" dirty="0"/>
              <a:t>lataf.com </a:t>
            </a:r>
            <a:r>
              <a:rPr lang="ru-RU" baseline="0" dirty="0"/>
              <a:t> предусмотрен в демонстрационный режим, в котором вы можете посмотреть все сервисы: от совмещения желаний до  заключения брачного договора 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429010-6CED-43B1-A60A-E5D32118034A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26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D44B8A-0D9E-4F24-A1E4-5691DEE9608B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01.12.2024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2C1E9D-CFE0-44E8-9886-C773942C689E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9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A17F4E-EE4B-4AA7-8986-DA3CD64DD6C7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01.12.2024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DB93F9-0966-4C33-9A26-C4E3C8981113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2438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D5B247-EC2C-4690-B827-642749599AB3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01.12.2024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1077D1-3086-4056-A836-2F9BE1374CB5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943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9D4B-80B9-4A85-9E5C-930556EEBA72}" type="datetime1">
              <a:rPr lang="ru-RU" smtClean="0">
                <a:solidFill>
                  <a:srgbClr val="FFFFFF"/>
                </a:solidFill>
              </a:rPr>
              <a:pPr/>
              <a:t>01.12.2024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210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F842-4ABD-4568-AA95-D6166970D72F}" type="datetime1">
              <a:rPr lang="ru-RU" smtClean="0">
                <a:solidFill>
                  <a:srgbClr val="FFFFFF"/>
                </a:solidFill>
              </a:rPr>
              <a:pPr/>
              <a:t>01.12.2024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244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D7DC-BC5E-4B34-AB04-8A1531268D70}" type="datetime1">
              <a:rPr lang="ru-RU" smtClean="0">
                <a:solidFill>
                  <a:srgbClr val="FFFFFF"/>
                </a:solidFill>
              </a:rPr>
              <a:pPr/>
              <a:t>01.12.2024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72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C30B-D4BD-4E7F-8A93-53C74ABADA78}" type="datetime1">
              <a:rPr lang="ru-RU" smtClean="0">
                <a:solidFill>
                  <a:srgbClr val="FFFFFF"/>
                </a:solidFill>
              </a:rPr>
              <a:pPr/>
              <a:t>01.12.2024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510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973C-C90A-4564-B081-CD328F5208DF}" type="datetime1">
              <a:rPr lang="ru-RU" smtClean="0">
                <a:solidFill>
                  <a:srgbClr val="FFFFFF"/>
                </a:solidFill>
              </a:rPr>
              <a:pPr/>
              <a:t>01.12.2024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097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D93-7BE9-4BF2-B13C-363D50FFFA19}" type="datetime1">
              <a:rPr lang="ru-RU" smtClean="0">
                <a:solidFill>
                  <a:srgbClr val="FFFFFF"/>
                </a:solidFill>
              </a:rPr>
              <a:pPr/>
              <a:t>01.12.2024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059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3A83-47CD-48CA-AF4E-C2C4BAF407F7}" type="datetime1">
              <a:rPr lang="ru-RU" smtClean="0">
                <a:solidFill>
                  <a:srgbClr val="FFFFFF"/>
                </a:solidFill>
              </a:rPr>
              <a:pPr/>
              <a:t>01.12.2024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2024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AFF2-7893-4879-AB89-37258C505E45}" type="datetime1">
              <a:rPr lang="ru-RU" smtClean="0">
                <a:solidFill>
                  <a:srgbClr val="FFFFFF"/>
                </a:solidFill>
              </a:rPr>
              <a:pPr/>
              <a:t>01.12.2024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70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20E7B8-3CB3-4C1A-99F8-1701383FFBA3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01.12.2024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4185F-C880-4057-844C-677EAB228BB2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04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7FB5-EE0A-47DB-9A8B-FC81409FF612}" type="datetime1">
              <a:rPr lang="ru-RU" smtClean="0">
                <a:solidFill>
                  <a:srgbClr val="FFFFFF"/>
                </a:solidFill>
              </a:rPr>
              <a:pPr/>
              <a:t>01.12.2024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9007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42B6-82AC-4F65-BEF7-0387D535050D}" type="datetime1">
              <a:rPr lang="ru-RU" smtClean="0">
                <a:solidFill>
                  <a:srgbClr val="FFFFFF"/>
                </a:solidFill>
              </a:rPr>
              <a:pPr/>
              <a:t>01.12.2024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243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6CD-63AA-400A-B3A6-55409922EDAD}" type="datetime1">
              <a:rPr lang="ru-RU" smtClean="0">
                <a:solidFill>
                  <a:srgbClr val="FFFFFF"/>
                </a:solidFill>
              </a:rPr>
              <a:pPr/>
              <a:t>01.12.2024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1906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99D4B-80B9-4A85-9E5C-930556EEBA72}" type="datetime1">
              <a:rPr lang="ru-RU" smtClean="0">
                <a:solidFill>
                  <a:srgbClr val="FFFFFF"/>
                </a:solidFill>
              </a:rPr>
              <a:pPr/>
              <a:t>01.12.2024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540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0F842-4ABD-4568-AA95-D6166970D72F}" type="datetime1">
              <a:rPr lang="ru-RU" smtClean="0">
                <a:solidFill>
                  <a:srgbClr val="FFFFFF"/>
                </a:solidFill>
              </a:rPr>
              <a:pPr/>
              <a:t>01.12.2024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844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BD7DC-BC5E-4B34-AB04-8A1531268D70}" type="datetime1">
              <a:rPr lang="ru-RU" smtClean="0">
                <a:solidFill>
                  <a:srgbClr val="FFFFFF"/>
                </a:solidFill>
              </a:rPr>
              <a:pPr/>
              <a:t>01.12.2024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9885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C30B-D4BD-4E7F-8A93-53C74ABADA78}" type="datetime1">
              <a:rPr lang="ru-RU" smtClean="0">
                <a:solidFill>
                  <a:srgbClr val="FFFFFF"/>
                </a:solidFill>
              </a:rPr>
              <a:pPr/>
              <a:t>01.12.2024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450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8973C-C90A-4564-B081-CD328F5208DF}" type="datetime1">
              <a:rPr lang="ru-RU" smtClean="0">
                <a:solidFill>
                  <a:srgbClr val="FFFFFF"/>
                </a:solidFill>
              </a:rPr>
              <a:pPr/>
              <a:t>01.12.2024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6781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DD93-7BE9-4BF2-B13C-363D50FFFA19}" type="datetime1">
              <a:rPr lang="ru-RU" smtClean="0">
                <a:solidFill>
                  <a:srgbClr val="FFFFFF"/>
                </a:solidFill>
              </a:rPr>
              <a:pPr/>
              <a:t>01.12.2024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3542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3A83-47CD-48CA-AF4E-C2C4BAF407F7}" type="datetime1">
              <a:rPr lang="ru-RU" smtClean="0">
                <a:solidFill>
                  <a:srgbClr val="FFFFFF"/>
                </a:solidFill>
              </a:rPr>
              <a:pPr/>
              <a:t>01.12.2024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18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26D80C-AF4F-4922-A54A-F304B76EA271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01.12.2024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F820FD-A832-456C-83F6-DC87AD7ACD86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2841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AFF2-7893-4879-AB89-37258C505E45}" type="datetime1">
              <a:rPr lang="ru-RU" smtClean="0">
                <a:solidFill>
                  <a:srgbClr val="FFFFFF"/>
                </a:solidFill>
              </a:rPr>
              <a:pPr/>
              <a:t>01.12.2024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2272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B7FB5-EE0A-47DB-9A8B-FC81409FF612}" type="datetime1">
              <a:rPr lang="ru-RU" smtClean="0">
                <a:solidFill>
                  <a:srgbClr val="FFFFFF"/>
                </a:solidFill>
              </a:rPr>
              <a:pPr/>
              <a:t>01.12.2024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3325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42B6-82AC-4F65-BEF7-0387D535050D}" type="datetime1">
              <a:rPr lang="ru-RU" smtClean="0">
                <a:solidFill>
                  <a:srgbClr val="FFFFFF"/>
                </a:solidFill>
              </a:rPr>
              <a:pPr/>
              <a:t>01.12.2024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6858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B26CD-63AA-400A-B3A6-55409922EDAD}" type="datetime1">
              <a:rPr lang="ru-RU" smtClean="0">
                <a:solidFill>
                  <a:srgbClr val="FFFFFF"/>
                </a:solidFill>
              </a:rPr>
              <a:pPr/>
              <a:t>01.12.2024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66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4D82D0-84DC-4AA5-897D-2BCE3EC19B78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01.12.2024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9EB9D-6015-43F5-970D-EB5F8DE94AEC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2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F8F6D5-9D75-4602-8CC1-4505676CB26E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01.12.2024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59C28-A314-4978-84FD-5C0B7B1E433A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0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25B053-E491-4BDE-B5A4-41C05DDC3375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01.12.2024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33AA04-FE3F-4B18-9EBC-2E726589558D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08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5FF9AD-7EEE-45D6-887E-68A28D66EAD3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01.12.2024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18D5C9-D8D4-4EF5-AE7E-4DE6D0F3950D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73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1D77C3-B52E-41F0-8186-0406D94C00CC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01.12.2024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0B617-E73A-45D9-AC00-16B761F000D2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34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862CD6-AB12-4B71-83FA-9D3992267744}" type="datetime1">
              <a:rPr lang="ru-RU" smtClean="0">
                <a:solidFill>
                  <a:srgbClr val="FFFFFF"/>
                </a:solidFill>
              </a:rPr>
              <a:pPr>
                <a:defRPr/>
              </a:pPr>
              <a:t>01.12.2024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92F0F4-08FB-4F54-8174-F5E60BD9B5B7}" type="slidenum">
              <a:rPr lang="ru-RU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18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A17F4E-EE4B-4AA7-8986-DA3CD64DD6C7}" type="datetime1">
              <a:rPr lang="ru-RU" smtClean="0">
                <a:solidFill>
                  <a:srgbClr val="FFFFFF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01.12.2024</a:t>
            </a:fld>
            <a:endParaRPr lang="ru-RU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ru-RU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DB93F9-0966-4C33-9A26-C4E3C8981113}" type="slidenum">
              <a:rPr lang="ru-RU" smtClean="0">
                <a:solidFill>
                  <a:srgbClr val="FFFFFF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879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424C99B6-4C43-49D4-920D-DD69FAA4BE6F}" type="datetime1">
              <a:rPr lang="ru-RU" smtClean="0">
                <a:solidFill>
                  <a:srgbClr val="FFFFFF"/>
                </a:solidFill>
              </a:rPr>
              <a:pPr/>
              <a:t>01.12.2024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872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00206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424C99B6-4C43-49D4-920D-DD69FAA4BE6F}" type="datetime1">
              <a:rPr lang="ru-RU" smtClean="0">
                <a:solidFill>
                  <a:srgbClr val="FFFFFF"/>
                </a:solidFill>
              </a:rPr>
              <a:pPr/>
              <a:t>01.12.2024</a:t>
            </a:fld>
            <a:endParaRPr lang="ru-RU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ru-RU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75F3E586-5FD4-4BEF-86C2-17DF39B1715D}" type="slidenum">
              <a:rPr lang="ru-RU" smtClean="0">
                <a:solidFill>
                  <a:srgbClr val="FFFFFF"/>
                </a:solidFill>
              </a:rPr>
              <a:pPr/>
              <a:t>‹#›</a:t>
            </a:fld>
            <a:endParaRPr lang="ru-R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869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atkin_ayu@almazovcentre.r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zon.ru/product/etilatsetat-marka-a-vysshiy-sort-200ml-gost-8981-78-1737111149/?utm_medium=organic&amp;utm_source=yandex_serp_products&amp;reviewsVariantMode=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customXml" Target="../ink/ink6.xml"/><Relationship Id="rId18" Type="http://schemas.openxmlformats.org/officeDocument/2006/relationships/image" Target="../media/image41.png"/><Relationship Id="rId26" Type="http://schemas.openxmlformats.org/officeDocument/2006/relationships/image" Target="../media/image47.png"/><Relationship Id="rId3" Type="http://schemas.openxmlformats.org/officeDocument/2006/relationships/image" Target="../media/image8.png"/><Relationship Id="rId21" Type="http://schemas.openxmlformats.org/officeDocument/2006/relationships/customXml" Target="../ink/ink10.xml"/><Relationship Id="rId34" Type="http://schemas.openxmlformats.org/officeDocument/2006/relationships/image" Target="../media/image16.png"/><Relationship Id="rId7" Type="http://schemas.openxmlformats.org/officeDocument/2006/relationships/customXml" Target="../ink/ink3.xml"/><Relationship Id="rId12" Type="http://schemas.openxmlformats.org/officeDocument/2006/relationships/image" Target="../media/image38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0.png"/><Relationship Id="rId20" Type="http://schemas.openxmlformats.org/officeDocument/2006/relationships/image" Target="../media/image42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70.png"/><Relationship Id="rId11" Type="http://schemas.openxmlformats.org/officeDocument/2006/relationships/customXml" Target="../ink/ink5.xml"/><Relationship Id="rId24" Type="http://schemas.openxmlformats.org/officeDocument/2006/relationships/image" Target="../media/image44.png"/><Relationship Id="rId32" Type="http://schemas.openxmlformats.org/officeDocument/2006/relationships/image" Target="../media/image15.png"/><Relationship Id="rId5" Type="http://schemas.openxmlformats.org/officeDocument/2006/relationships/image" Target="../media/image460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10" Type="http://schemas.openxmlformats.org/officeDocument/2006/relationships/image" Target="../media/image37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450.png"/><Relationship Id="rId9" Type="http://schemas.openxmlformats.org/officeDocument/2006/relationships/customXml" Target="../ink/ink4.xml"/><Relationship Id="rId14" Type="http://schemas.openxmlformats.org/officeDocument/2006/relationships/image" Target="../media/image39.png"/><Relationship Id="rId22" Type="http://schemas.openxmlformats.org/officeDocument/2006/relationships/image" Target="../media/image43.png"/><Relationship Id="rId27" Type="http://schemas.openxmlformats.org/officeDocument/2006/relationships/customXml" Target="../ink/ink13.xml"/><Relationship Id="rId30" Type="http://schemas.openxmlformats.org/officeDocument/2006/relationships/image" Target="../media/image14.png"/><Relationship Id="rId35" Type="http://schemas.openxmlformats.org/officeDocument/2006/relationships/customXml" Target="../ink/ink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7" Type="http://schemas.openxmlformats.org/officeDocument/2006/relationships/image" Target="../media/image500.png"/><Relationship Id="rId12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0.png"/><Relationship Id="rId11" Type="http://schemas.openxmlformats.org/officeDocument/2006/relationships/image" Target="../media/image13.jpeg"/><Relationship Id="rId5" Type="http://schemas.openxmlformats.org/officeDocument/2006/relationships/image" Target="../media/image480.png"/><Relationship Id="rId10" Type="http://schemas.openxmlformats.org/officeDocument/2006/relationships/image" Target="../media/image530.png"/><Relationship Id="rId4" Type="http://schemas.openxmlformats.org/officeDocument/2006/relationships/image" Target="../media/image1500.png"/><Relationship Id="rId9" Type="http://schemas.openxmlformats.org/officeDocument/2006/relationships/image" Target="../media/image5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3.xml"/><Relationship Id="rId18" Type="http://schemas.openxmlformats.org/officeDocument/2006/relationships/customXml" Target="../ink/ink26.xml"/><Relationship Id="rId26" Type="http://schemas.openxmlformats.org/officeDocument/2006/relationships/customXml" Target="../ink/ink34.xml"/><Relationship Id="rId39" Type="http://schemas.openxmlformats.org/officeDocument/2006/relationships/customXml" Target="../ink/ink46.xml"/><Relationship Id="rId21" Type="http://schemas.openxmlformats.org/officeDocument/2006/relationships/customXml" Target="../ink/ink29.xml"/><Relationship Id="rId34" Type="http://schemas.openxmlformats.org/officeDocument/2006/relationships/customXml" Target="../ink/ink41.xml"/><Relationship Id="rId42" Type="http://schemas.openxmlformats.org/officeDocument/2006/relationships/customXml" Target="../ink/ink49.xml"/><Relationship Id="rId47" Type="http://schemas.openxmlformats.org/officeDocument/2006/relationships/customXml" Target="../ink/ink54.xml"/><Relationship Id="rId50" Type="http://schemas.openxmlformats.org/officeDocument/2006/relationships/customXml" Target="../ink/ink57.xml"/><Relationship Id="rId55" Type="http://schemas.openxmlformats.org/officeDocument/2006/relationships/customXml" Target="../ink/ink62.xml"/><Relationship Id="rId63" Type="http://schemas.openxmlformats.org/officeDocument/2006/relationships/customXml" Target="../ink/ink70.xml"/><Relationship Id="rId68" Type="http://schemas.openxmlformats.org/officeDocument/2006/relationships/image" Target="../media/image400.png"/><Relationship Id="rId76" Type="http://schemas.openxmlformats.org/officeDocument/2006/relationships/image" Target="../media/image440.png"/><Relationship Id="rId7" Type="http://schemas.openxmlformats.org/officeDocument/2006/relationships/customXml" Target="../ink/ink20.xml"/><Relationship Id="rId71" Type="http://schemas.openxmlformats.org/officeDocument/2006/relationships/customXml" Target="../ink/ink76.xm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80.png"/><Relationship Id="rId29" Type="http://schemas.openxmlformats.org/officeDocument/2006/relationships/customXml" Target="../ink/ink36.xml"/><Relationship Id="rId11" Type="http://schemas.openxmlformats.org/officeDocument/2006/relationships/customXml" Target="../ink/ink22.xml"/><Relationship Id="rId24" Type="http://schemas.openxmlformats.org/officeDocument/2006/relationships/customXml" Target="../ink/ink32.xml"/><Relationship Id="rId32" Type="http://schemas.openxmlformats.org/officeDocument/2006/relationships/customXml" Target="../ink/ink39.xml"/><Relationship Id="rId37" Type="http://schemas.openxmlformats.org/officeDocument/2006/relationships/customXml" Target="../ink/ink44.xml"/><Relationship Id="rId40" Type="http://schemas.openxmlformats.org/officeDocument/2006/relationships/customXml" Target="../ink/ink47.xml"/><Relationship Id="rId45" Type="http://schemas.openxmlformats.org/officeDocument/2006/relationships/customXml" Target="../ink/ink52.xml"/><Relationship Id="rId53" Type="http://schemas.openxmlformats.org/officeDocument/2006/relationships/customXml" Target="../ink/ink60.xml"/><Relationship Id="rId58" Type="http://schemas.openxmlformats.org/officeDocument/2006/relationships/customXml" Target="../ink/ink65.xml"/><Relationship Id="rId66" Type="http://schemas.openxmlformats.org/officeDocument/2006/relationships/customXml" Target="../ink/ink73.xml"/><Relationship Id="rId74" Type="http://schemas.openxmlformats.org/officeDocument/2006/relationships/image" Target="../media/image430.png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23" Type="http://schemas.openxmlformats.org/officeDocument/2006/relationships/customXml" Target="../ink/ink31.xml"/><Relationship Id="rId28" Type="http://schemas.openxmlformats.org/officeDocument/2006/relationships/image" Target="../media/image390.png"/><Relationship Id="rId36" Type="http://schemas.openxmlformats.org/officeDocument/2006/relationships/customXml" Target="../ink/ink43.xml"/><Relationship Id="rId49" Type="http://schemas.openxmlformats.org/officeDocument/2006/relationships/customXml" Target="../ink/ink56.xml"/><Relationship Id="rId57" Type="http://schemas.openxmlformats.org/officeDocument/2006/relationships/customXml" Target="../ink/ink64.xml"/><Relationship Id="rId61" Type="http://schemas.openxmlformats.org/officeDocument/2006/relationships/customXml" Target="../ink/ink68.xml"/><Relationship Id="rId10" Type="http://schemas.openxmlformats.org/officeDocument/2006/relationships/image" Target="../media/image350.png"/><Relationship Id="rId19" Type="http://schemas.openxmlformats.org/officeDocument/2006/relationships/customXml" Target="../ink/ink27.xml"/><Relationship Id="rId31" Type="http://schemas.openxmlformats.org/officeDocument/2006/relationships/customXml" Target="../ink/ink38.xml"/><Relationship Id="rId44" Type="http://schemas.openxmlformats.org/officeDocument/2006/relationships/customXml" Target="../ink/ink51.xml"/><Relationship Id="rId52" Type="http://schemas.openxmlformats.org/officeDocument/2006/relationships/customXml" Target="../ink/ink59.xml"/><Relationship Id="rId60" Type="http://schemas.openxmlformats.org/officeDocument/2006/relationships/customXml" Target="../ink/ink67.xml"/><Relationship Id="rId65" Type="http://schemas.openxmlformats.org/officeDocument/2006/relationships/customXml" Target="../ink/ink72.xml"/><Relationship Id="rId73" Type="http://schemas.openxmlformats.org/officeDocument/2006/relationships/customXml" Target="../ink/ink77.xml"/><Relationship Id="rId4" Type="http://schemas.openxmlformats.org/officeDocument/2006/relationships/image" Target="../media/image320.png"/><Relationship Id="rId9" Type="http://schemas.openxmlformats.org/officeDocument/2006/relationships/customXml" Target="../ink/ink21.xml"/><Relationship Id="rId14" Type="http://schemas.openxmlformats.org/officeDocument/2006/relationships/image" Target="../media/image370.png"/><Relationship Id="rId22" Type="http://schemas.openxmlformats.org/officeDocument/2006/relationships/customXml" Target="../ink/ink30.xml"/><Relationship Id="rId27" Type="http://schemas.openxmlformats.org/officeDocument/2006/relationships/customXml" Target="../ink/ink35.xml"/><Relationship Id="rId30" Type="http://schemas.openxmlformats.org/officeDocument/2006/relationships/customXml" Target="../ink/ink37.xml"/><Relationship Id="rId35" Type="http://schemas.openxmlformats.org/officeDocument/2006/relationships/customXml" Target="../ink/ink42.xml"/><Relationship Id="rId43" Type="http://schemas.openxmlformats.org/officeDocument/2006/relationships/customXml" Target="../ink/ink50.xml"/><Relationship Id="rId48" Type="http://schemas.openxmlformats.org/officeDocument/2006/relationships/customXml" Target="../ink/ink55.xml"/><Relationship Id="rId56" Type="http://schemas.openxmlformats.org/officeDocument/2006/relationships/customXml" Target="../ink/ink63.xml"/><Relationship Id="rId64" Type="http://schemas.openxmlformats.org/officeDocument/2006/relationships/customXml" Target="../ink/ink71.xml"/><Relationship Id="rId69" Type="http://schemas.openxmlformats.org/officeDocument/2006/relationships/customXml" Target="../ink/ink75.xml"/><Relationship Id="rId8" Type="http://schemas.openxmlformats.org/officeDocument/2006/relationships/image" Target="../media/image340.png"/><Relationship Id="rId51" Type="http://schemas.openxmlformats.org/officeDocument/2006/relationships/customXml" Target="../ink/ink58.xml"/><Relationship Id="rId72" Type="http://schemas.openxmlformats.org/officeDocument/2006/relationships/image" Target="../media/image420.png"/><Relationship Id="rId3" Type="http://schemas.openxmlformats.org/officeDocument/2006/relationships/customXml" Target="../ink/ink18.xml"/><Relationship Id="rId12" Type="http://schemas.openxmlformats.org/officeDocument/2006/relationships/image" Target="../media/image360.png"/><Relationship Id="rId17" Type="http://schemas.openxmlformats.org/officeDocument/2006/relationships/customXml" Target="../ink/ink25.xml"/><Relationship Id="rId25" Type="http://schemas.openxmlformats.org/officeDocument/2006/relationships/customXml" Target="../ink/ink33.xml"/><Relationship Id="rId33" Type="http://schemas.openxmlformats.org/officeDocument/2006/relationships/customXml" Target="../ink/ink40.xml"/><Relationship Id="rId38" Type="http://schemas.openxmlformats.org/officeDocument/2006/relationships/customXml" Target="../ink/ink45.xml"/><Relationship Id="rId46" Type="http://schemas.openxmlformats.org/officeDocument/2006/relationships/customXml" Target="../ink/ink53.xml"/><Relationship Id="rId59" Type="http://schemas.openxmlformats.org/officeDocument/2006/relationships/customXml" Target="../ink/ink66.xml"/><Relationship Id="rId67" Type="http://schemas.openxmlformats.org/officeDocument/2006/relationships/customXml" Target="../ink/ink74.xml"/><Relationship Id="rId20" Type="http://schemas.openxmlformats.org/officeDocument/2006/relationships/customXml" Target="../ink/ink28.xml"/><Relationship Id="rId41" Type="http://schemas.openxmlformats.org/officeDocument/2006/relationships/customXml" Target="../ink/ink48.xml"/><Relationship Id="rId54" Type="http://schemas.openxmlformats.org/officeDocument/2006/relationships/customXml" Target="../ink/ink61.xml"/><Relationship Id="rId62" Type="http://schemas.openxmlformats.org/officeDocument/2006/relationships/customXml" Target="../ink/ink69.xml"/><Relationship Id="rId70" Type="http://schemas.openxmlformats.org/officeDocument/2006/relationships/image" Target="../media/image410.png"/><Relationship Id="rId75" Type="http://schemas.openxmlformats.org/officeDocument/2006/relationships/customXml" Target="../ink/ink7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png"/><Relationship Id="rId3" Type="http://schemas.openxmlformats.org/officeDocument/2006/relationships/image" Target="../media/image1810.png"/><Relationship Id="rId7" Type="http://schemas.openxmlformats.org/officeDocument/2006/relationships/image" Target="../media/image22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10.png"/><Relationship Id="rId5" Type="http://schemas.openxmlformats.org/officeDocument/2006/relationships/image" Target="../media/image205.png"/><Relationship Id="rId10" Type="http://schemas.openxmlformats.org/officeDocument/2006/relationships/image" Target="../media/image250.png"/><Relationship Id="rId4" Type="http://schemas.openxmlformats.org/officeDocument/2006/relationships/image" Target="../media/image192.png"/><Relationship Id="rId9" Type="http://schemas.openxmlformats.org/officeDocument/2006/relationships/image" Target="../media/image24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meet.google.com/vnq-bmcc-ktp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26.png"/><Relationship Id="rId7" Type="http://schemas.openxmlformats.org/officeDocument/2006/relationships/customXml" Target="../ink/ink80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1.png"/><Relationship Id="rId4" Type="http://schemas.openxmlformats.org/officeDocument/2006/relationships/customXml" Target="../ink/ink79.xml"/><Relationship Id="rId9" Type="http://schemas.openxmlformats.org/officeDocument/2006/relationships/image" Target="../media/image27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Fatkin/OdorCalculator/pull/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AlexFatkin/OdorCalculator/pull/3/files#diff-026f05a9805fbac65be713e4e448cd015032d2eb96c12db2c45a5fdb6b5e379b" TargetMode="External"/><Relationship Id="rId4" Type="http://schemas.openxmlformats.org/officeDocument/2006/relationships/hyperlink" Target="https://github.com/AlexFatkin/OdorCalculator/pull/3/commits/d74a9651356951ae44757052b5c747a394ce5df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hyperlink" Target="https://naked-science.ru/article/biology/stereoobonyanie-chelovek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6.png"/><Relationship Id="rId5" Type="http://schemas.openxmlformats.org/officeDocument/2006/relationships/customXml" Target="../ink/ink2.xml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584275" y="3764117"/>
            <a:ext cx="7678663" cy="880420"/>
          </a:xfrm>
        </p:spPr>
        <p:txBody>
          <a:bodyPr anchor="ctr"/>
          <a:lstStyle/>
          <a:p>
            <a:pPr>
              <a:spcBef>
                <a:spcPts val="0"/>
              </a:spcBef>
            </a:pPr>
            <a:br>
              <a:rPr lang="ru-RU" sz="1800" b="1" cap="none" dirty="0"/>
            </a:br>
            <a:r>
              <a:rPr lang="ru-RU" sz="1800" b="1" cap="none" dirty="0"/>
              <a:t>Руководитель</a:t>
            </a:r>
            <a:br>
              <a:rPr lang="ru-RU" sz="1800" b="1" cap="none" dirty="0"/>
            </a:br>
            <a:r>
              <a:rPr lang="ru-RU" sz="1800" b="1" cap="none" dirty="0"/>
              <a:t>Александр  Юрьевич Фатькин, </a:t>
            </a:r>
            <a:r>
              <a:rPr lang="en-US" sz="1800" b="1" cap="none" dirty="0"/>
              <a:t> </a:t>
            </a:r>
            <a:r>
              <a:rPr lang="en-US" altLang="ru-RU" sz="1800" b="1" cap="none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fatkin_ayu@almazovcentre.ru</a:t>
            </a:r>
            <a:br>
              <a:rPr lang="en-US" altLang="ru-RU" sz="1800" b="1" cap="none" dirty="0"/>
            </a:br>
            <a:br>
              <a:rPr lang="ru-RU" altLang="ru-RU" sz="1100" b="1" dirty="0">
                <a:solidFill>
                  <a:srgbClr val="FFFF00"/>
                </a:solidFill>
              </a:rPr>
            </a:br>
            <a:endParaRPr lang="ru-RU" sz="1800" b="1" cap="none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43608" y="154155"/>
            <a:ext cx="5966182" cy="156966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57200" indent="-455613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57200" marR="0" lvl="0" indent="-455613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Институт медицинского образования  ФБГУ</a:t>
            </a:r>
          </a:p>
          <a:p>
            <a:pPr marL="457200" marR="0" lvl="0" indent="-455613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Calibri" pitchFamily="34" charset="0"/>
              </a:rPr>
              <a:t>Национальный  медицинский</a:t>
            </a:r>
          </a:p>
          <a:p>
            <a:pPr marL="457200" marR="0" lvl="0" indent="-455613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kumimoji="0" lang="ru-RU" altLang="ru-RU" sz="24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Calibri" pitchFamily="34" charset="0"/>
              </a:rPr>
              <a:t>исследовательский</a:t>
            </a: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Calibri" pitchFamily="34" charset="0"/>
              </a:rPr>
              <a:t> центр </a:t>
            </a:r>
            <a:b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Calibri" pitchFamily="34" charset="0"/>
              </a:rPr>
            </a:br>
            <a:r>
              <a:rPr kumimoji="0" lang="ru-RU" alt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Calibri" pitchFamily="34" charset="0"/>
                <a:cs typeface="Calibri" pitchFamily="34" charset="0"/>
              </a:rPr>
              <a:t>им. В.А. Алмазова</a:t>
            </a:r>
            <a:endParaRPr kumimoji="0" lang="ru-RU" altLang="ru-RU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293" name="Номер слайда 2"/>
          <p:cNvSpPr txBox="1">
            <a:spLocks/>
          </p:cNvSpPr>
          <p:nvPr/>
        </p:nvSpPr>
        <p:spPr bwMode="auto">
          <a:xfrm>
            <a:off x="8262938" y="6461125"/>
            <a:ext cx="8651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BE02C6-7E43-4D6E-9F02-4E222450D835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71262" y="2886255"/>
            <a:ext cx="70610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 «Калькулятор запаха»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323528" y="4529495"/>
            <a:ext cx="5066714" cy="4967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5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pic>
        <p:nvPicPr>
          <p:cNvPr id="1026" name="Picture 2" descr="VA Almazov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1" t="-21443" r="35616" b="38826"/>
          <a:stretch/>
        </p:blipFill>
        <p:spPr bwMode="auto">
          <a:xfrm>
            <a:off x="7560529" y="-361507"/>
            <a:ext cx="1518554" cy="192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654092" y="1685926"/>
            <a:ext cx="1368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Владимир Андреевич Алмазов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1931-2001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325392-1867-4ACE-9C84-5304E93E5775}"/>
              </a:ext>
            </a:extLst>
          </p:cNvPr>
          <p:cNvSpPr txBox="1"/>
          <p:nvPr/>
        </p:nvSpPr>
        <p:spPr>
          <a:xfrm>
            <a:off x="601556" y="4914191"/>
            <a:ext cx="6438528" cy="1768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Команда: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Стучилов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Артур 106  - Общежитие Ноутбук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 = -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Снеткова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Дарья 110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Общежитие Ноутбук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 = -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Никушкин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Илья 101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Общежитие Ноутбук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 = ++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Казначеева Арина 113 - Город Ноутбук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 = +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Агафонова Дарья  114 – Город Ноутбук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103524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1"/>
            <a:ext cx="2218459" cy="530672"/>
          </a:xfrm>
        </p:spPr>
        <p:txBody>
          <a:bodyPr/>
          <a:lstStyle/>
          <a:p>
            <a:pPr algn="l" rtl="0" eaLnBrk="1" latinLnBrk="0" hangingPunct="1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Этилацетат</a:t>
            </a:r>
            <a:endParaRPr lang="ru-RU" sz="2400" b="1" cap="none" dirty="0">
              <a:solidFill>
                <a:srgbClr val="FFFF00"/>
              </a:solidFill>
            </a:endParaRPr>
          </a:p>
        </p:txBody>
      </p:sp>
      <p:sp>
        <p:nvSpPr>
          <p:cNvPr id="39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44CD0C-E89E-4A14-B5D9-6D2C9A7810A4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69843AC-C999-42AF-A1DC-E7B293DE0FE8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D52A1-1511-4053-AB75-DCBB9E763907}"/>
              </a:ext>
            </a:extLst>
          </p:cNvPr>
          <p:cNvSpPr txBox="1"/>
          <p:nvPr/>
        </p:nvSpPr>
        <p:spPr>
          <a:xfrm>
            <a:off x="179512" y="2348880"/>
            <a:ext cx="85689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Этилацетат </a:t>
            </a:r>
            <a:r>
              <a:rPr lang="ru-RU" dirty="0"/>
              <a:t>Марка А Высший сорт 200мл ГОСТ 8981-78  306 рублей </a:t>
            </a:r>
            <a:br>
              <a:rPr lang="en-US" dirty="0"/>
            </a:br>
            <a:r>
              <a:rPr lang="ru-RU" dirty="0"/>
              <a:t>Плотность0,902 г</a:t>
            </a:r>
            <a:r>
              <a:rPr lang="en-US" dirty="0"/>
              <a:t>/</a:t>
            </a:r>
            <a:r>
              <a:rPr lang="ru-RU" dirty="0"/>
              <a:t>куб. см, молекулярный вес 88,1 г/моль, </a:t>
            </a:r>
            <a:r>
              <a:rPr lang="ru-RU" b="0" i="0" dirty="0">
                <a:effectLst/>
                <a:latin typeface="YS Text"/>
              </a:rPr>
              <a:t>растворимость этилацетата в воде составляет 10–12 % по массе при температуре 20–25 °C.</a:t>
            </a:r>
            <a:endParaRPr lang="ru-RU" dirty="0"/>
          </a:p>
          <a:p>
            <a:r>
              <a:rPr lang="en-AU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https://www.ozon.ru/product/etilatsetat-marka-a-vysshiy-sort-200ml-gost-8981-78-1737111149/?utm_medium=organic&amp;utm_source=yandex_serp_products&amp;reviewsVariantMode=2</a:t>
            </a:r>
            <a:r>
              <a:rPr lang="en-AU" dirty="0">
                <a:solidFill>
                  <a:srgbClr val="00B0F0"/>
                </a:solidFill>
              </a:rPr>
              <a:t> </a:t>
            </a:r>
            <a:r>
              <a:rPr lang="ru-RU" dirty="0">
                <a:solidFill>
                  <a:srgbClr val="00B0F0"/>
                </a:solidFill>
              </a:rPr>
              <a:t>  </a:t>
            </a:r>
            <a:r>
              <a:rPr lang="en-US" dirty="0">
                <a:solidFill>
                  <a:srgbClr val="00B0F0"/>
                </a:solidFill>
              </a:rPr>
              <a:t> </a:t>
            </a:r>
            <a:endParaRPr lang="ru-RU" dirty="0">
              <a:solidFill>
                <a:srgbClr val="00B0F0"/>
              </a:solidFill>
            </a:endParaRPr>
          </a:p>
          <a:p>
            <a:endParaRPr lang="ru-RU" dirty="0"/>
          </a:p>
          <a:p>
            <a:r>
              <a:rPr lang="ru-RU" dirty="0">
                <a:solidFill>
                  <a:srgbClr val="FFFF00"/>
                </a:solidFill>
              </a:rPr>
              <a:t>Предельно-допустимая концентрация </a:t>
            </a:r>
            <a:r>
              <a:rPr lang="ru-RU" dirty="0"/>
              <a:t>этилацетата в воздухе рабочей зоны составляет 50 мг/м3 (среднесменная, за 8 часов) и 200 мг/м3 (максимально разовая)[15]. Но по данным[16] порог восприятия запаха в группе людей (среднее значение) может достигать, например, 1120 мг/м³.</a:t>
            </a:r>
          </a:p>
          <a:p>
            <a:endParaRPr lang="ru-RU" dirty="0"/>
          </a:p>
          <a:p>
            <a:r>
              <a:rPr lang="ru-RU" dirty="0"/>
              <a:t>ЛД50 для крыс составляет 11,6 г/кг, показывая </a:t>
            </a:r>
            <a:r>
              <a:rPr lang="ru-RU" dirty="0">
                <a:solidFill>
                  <a:srgbClr val="FFFF00"/>
                </a:solidFill>
              </a:rPr>
              <a:t>низкую токсичность</a:t>
            </a:r>
            <a:r>
              <a:rPr lang="ru-RU" dirty="0"/>
              <a:t>. ПДК в воздухе рабочей зоны 200 мг/м³. ПДК в атмосферном воздухе населенных мест 0,1 мг/м³[17].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B1F4B5-6789-4851-B50E-93ED1D785595}"/>
              </a:ext>
            </a:extLst>
          </p:cNvPr>
          <p:cNvSpPr txBox="1"/>
          <p:nvPr/>
        </p:nvSpPr>
        <p:spPr>
          <a:xfrm>
            <a:off x="162250" y="6137987"/>
            <a:ext cx="6281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Изучение этилацетата: </a:t>
            </a:r>
            <a:r>
              <a:rPr lang="en-AU" dirty="0"/>
              <a:t>https://school-science.ru/3/13/33057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0617E7-A08F-4DE5-A0EA-33D46AD3123B}"/>
              </a:ext>
            </a:extLst>
          </p:cNvPr>
          <p:cNvSpPr txBox="1"/>
          <p:nvPr/>
        </p:nvSpPr>
        <p:spPr>
          <a:xfrm>
            <a:off x="179512" y="601397"/>
            <a:ext cx="85689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FFF00"/>
                </a:solidFill>
              </a:rPr>
              <a:t>Этилацетат </a:t>
            </a:r>
            <a:r>
              <a:rPr lang="ru-RU" dirty="0"/>
              <a:t>(систематически этилэтаноат, обычно сокращенно EtOAc, ETAC или EA) представляет собой органическое соединение с формулой CH3CO2CH2CH3. Эта бесцветная жидкость имеет характерный сладкий запах (похожий на грушевые капли) и используется в клеях, средствах для снятия лака с ногтей и в процессе приготовления чая и кофе без кофеина.</a:t>
            </a:r>
          </a:p>
        </p:txBody>
      </p:sp>
    </p:spTree>
    <p:extLst>
      <p:ext uri="{BB962C8B-B14F-4D97-AF65-F5344CB8AC3E}">
        <p14:creationId xmlns:p14="http://schemas.microsoft.com/office/powerpoint/2010/main" val="3346659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5148064" cy="404664"/>
          </a:xfrm>
        </p:spPr>
        <p:txBody>
          <a:bodyPr/>
          <a:lstStyle/>
          <a:p>
            <a:pPr>
              <a:defRPr/>
            </a:pPr>
            <a:b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</a:br>
            <a: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  <a:t>Система напряжения</a:t>
            </a:r>
          </a:p>
        </p:txBody>
      </p:sp>
      <p:sp>
        <p:nvSpPr>
          <p:cNvPr id="17411" name="Номер слайда 2"/>
          <p:cNvSpPr txBox="1">
            <a:spLocks/>
          </p:cNvSpPr>
          <p:nvPr/>
        </p:nvSpPr>
        <p:spPr bwMode="auto">
          <a:xfrm>
            <a:off x="7956376" y="6448427"/>
            <a:ext cx="1125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fld id="{51F4DDFA-A841-47C0-81DB-AD210C45AB04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t>11</a:t>
            </a:fld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7413" name="Прямоугольник 4"/>
          <p:cNvSpPr>
            <a:spLocks noChangeArrowheads="1"/>
          </p:cNvSpPr>
          <p:nvPr/>
        </p:nvSpPr>
        <p:spPr bwMode="auto">
          <a:xfrm>
            <a:off x="6982499" y="2682434"/>
            <a:ext cx="194775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Амосов Николай Михайлович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1913 - 2002</a:t>
            </a:r>
          </a:p>
        </p:txBody>
      </p:sp>
      <p:pic>
        <p:nvPicPr>
          <p:cNvPr id="17414" name="Picture 2" descr="C:\Users\afatkin\Downloads\Амосов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429" y="188640"/>
            <a:ext cx="2322124" cy="2322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19" y="474173"/>
            <a:ext cx="5494803" cy="497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84034" y="5625647"/>
            <a:ext cx="6625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Креативность   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 мера новизны (20% нового на 80% усвоенного)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Лучшая нагрузка 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- 80% от максимума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5518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-103662"/>
            <a:ext cx="3275856" cy="530672"/>
          </a:xfrm>
        </p:spPr>
        <p:txBody>
          <a:bodyPr/>
          <a:lstStyle/>
          <a:p>
            <a:pPr algn="l" rtl="0" eaLnBrk="1" latinLnBrk="0" hangingPunct="1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Изучение запаха</a:t>
            </a:r>
            <a:endParaRPr lang="ru-RU" sz="2400" b="1" cap="none" dirty="0">
              <a:solidFill>
                <a:srgbClr val="FFFF00"/>
              </a:solidFill>
            </a:endParaRPr>
          </a:p>
        </p:txBody>
      </p:sp>
      <p:sp>
        <p:nvSpPr>
          <p:cNvPr id="39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44CD0C-E89E-4A14-B5D9-6D2C9A7810A4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69843AC-C999-42AF-A1DC-E7B293DE0FE8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53AA888-4050-4BCD-9879-AA7814E25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36" y="791879"/>
            <a:ext cx="6372298" cy="5373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5192F0-0CBC-4EAD-8B8D-F07D37F37765}"/>
              </a:ext>
            </a:extLst>
          </p:cNvPr>
          <p:cNvSpPr txBox="1"/>
          <p:nvPr/>
        </p:nvSpPr>
        <p:spPr>
          <a:xfrm>
            <a:off x="683568" y="6279683"/>
            <a:ext cx="3308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Одностороннее ограничение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936D0E-945F-48FC-B124-889B73C96D81}"/>
                  </a:ext>
                </a:extLst>
              </p:cNvPr>
              <p:cNvSpPr txBox="1"/>
              <p:nvPr/>
            </p:nvSpPr>
            <p:spPr>
              <a:xfrm>
                <a:off x="6549752" y="76667"/>
                <a:ext cx="25942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𝒆𝒙𝒑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𝒆𝒙𝒑</m:t>
                      </m:r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936D0E-945F-48FC-B124-889B73C96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752" y="76667"/>
                <a:ext cx="2594248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EDA794-5BFF-4A51-A39B-6F974F81A02F}"/>
                  </a:ext>
                </a:extLst>
              </p:cNvPr>
              <p:cNvSpPr txBox="1"/>
              <p:nvPr/>
            </p:nvSpPr>
            <p:spPr>
              <a:xfrm>
                <a:off x="6650734" y="4285434"/>
                <a:ext cx="24692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= 0,2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 = -0,5</a:t>
                </a:r>
                <a:endParaRPr lang="ru-RU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EDA794-5BFF-4A51-A39B-6F974F81A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34" y="4285434"/>
                <a:ext cx="2469297" cy="461665"/>
              </a:xfrm>
              <a:prstGeom prst="rect">
                <a:avLst/>
              </a:prstGeom>
              <a:blipFill>
                <a:blip r:embed="rId5"/>
                <a:stretch>
                  <a:fillRect l="-741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AFD1C2-AD0E-4264-B982-AEDC5C90A6BC}"/>
                  </a:ext>
                </a:extLst>
              </p:cNvPr>
              <p:cNvSpPr txBox="1"/>
              <p:nvPr/>
            </p:nvSpPr>
            <p:spPr>
              <a:xfrm>
                <a:off x="6700808" y="2096192"/>
                <a:ext cx="2337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= 0,8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 = 0,5</a:t>
                </a:r>
                <a:endParaRPr lang="ru-RU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AFD1C2-AD0E-4264-B982-AEDC5C90A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808" y="2096192"/>
                <a:ext cx="2337648" cy="461665"/>
              </a:xfrm>
              <a:prstGeom prst="rect">
                <a:avLst/>
              </a:prstGeom>
              <a:blipFill>
                <a:blip r:embed="rId6"/>
                <a:stretch>
                  <a:fillRect l="-781" t="-10526" r="-1563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F9FD1EE-34DC-4133-B2F1-52B449E6E67A}"/>
              </a:ext>
            </a:extLst>
          </p:cNvPr>
          <p:cNvSpPr txBox="1"/>
          <p:nvPr/>
        </p:nvSpPr>
        <p:spPr>
          <a:xfrm>
            <a:off x="6777559" y="3468244"/>
            <a:ext cx="233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Минимальный  шаг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261C29-59B2-48FC-9316-609B848BAE4A}"/>
              </a:ext>
            </a:extLst>
          </p:cNvPr>
          <p:cNvSpPr txBox="1"/>
          <p:nvPr/>
        </p:nvSpPr>
        <p:spPr>
          <a:xfrm>
            <a:off x="6734705" y="1660173"/>
            <a:ext cx="233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Верхний порог запаха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6E964F-FBD6-4C0A-9EAB-E71FBEE41297}"/>
              </a:ext>
            </a:extLst>
          </p:cNvPr>
          <p:cNvSpPr txBox="1"/>
          <p:nvPr/>
        </p:nvSpPr>
        <p:spPr>
          <a:xfrm>
            <a:off x="6782383" y="4763033"/>
            <a:ext cx="233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Нижний </a:t>
            </a:r>
            <a:r>
              <a:rPr lang="ru-RU"/>
              <a:t>порог запаха</a:t>
            </a:r>
            <a:endParaRPr lang="ru-RU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45645897-103C-49DA-9577-79991B3EE58E}"/>
                  </a:ext>
                </a:extLst>
              </p14:cNvPr>
              <p14:cNvContentPartPr/>
              <p14:nvPr/>
            </p14:nvContentPartPr>
            <p14:xfrm>
              <a:off x="4535585" y="1736384"/>
              <a:ext cx="2271240" cy="15840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45645897-103C-49DA-9577-79991B3EE58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17945" y="1718744"/>
                <a:ext cx="23068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753C983B-3D6C-4446-B74D-A6C52FC377DD}"/>
                  </a:ext>
                </a:extLst>
              </p14:cNvPr>
              <p14:cNvContentPartPr/>
              <p14:nvPr/>
            </p14:nvContentPartPr>
            <p14:xfrm>
              <a:off x="4422905" y="1790384"/>
              <a:ext cx="251280" cy="15228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753C983B-3D6C-4446-B74D-A6C52FC377D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05265" y="1772744"/>
                <a:ext cx="286920" cy="18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A0C4FB6-EEF9-4C56-A284-2D435E43196E}"/>
              </a:ext>
            </a:extLst>
          </p:cNvPr>
          <p:cNvGrpSpPr/>
          <p:nvPr/>
        </p:nvGrpSpPr>
        <p:grpSpPr>
          <a:xfrm>
            <a:off x="2163905" y="4956224"/>
            <a:ext cx="4680000" cy="220680"/>
            <a:chOff x="2163905" y="4956224"/>
            <a:chExt cx="4680000" cy="22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DC3580F8-418B-4796-9291-629D1DE0E5D0}"/>
                    </a:ext>
                  </a:extLst>
                </p14:cNvPr>
                <p14:cNvContentPartPr/>
                <p14:nvPr/>
              </p14:nvContentPartPr>
              <p14:xfrm>
                <a:off x="2197025" y="4956224"/>
                <a:ext cx="4646880" cy="21132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DC3580F8-418B-4796-9291-629D1DE0E5D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79385" y="4938224"/>
                  <a:ext cx="46825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0D08FC04-B222-4640-BC1F-92CBA82F1083}"/>
                    </a:ext>
                  </a:extLst>
                </p14:cNvPr>
                <p14:cNvContentPartPr/>
                <p14:nvPr/>
              </p14:nvContentPartPr>
              <p14:xfrm>
                <a:off x="2163905" y="5113184"/>
                <a:ext cx="173880" cy="6372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0D08FC04-B222-4640-BC1F-92CBA82F108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46265" y="5095184"/>
                  <a:ext cx="2095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69F66B41-7B11-499B-89C5-CCA6C91BAA61}"/>
                    </a:ext>
                  </a:extLst>
                </p14:cNvPr>
                <p14:cNvContentPartPr/>
                <p14:nvPr/>
              </p14:nvContentPartPr>
              <p14:xfrm>
                <a:off x="2175425" y="5079704"/>
                <a:ext cx="232200" cy="3888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69F66B41-7B11-499B-89C5-CCA6C91BAA6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57785" y="5062064"/>
                  <a:ext cx="267840" cy="74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E0EEE929-1B47-4AC4-8558-E56204970F36}"/>
                  </a:ext>
                </a:extLst>
              </p14:cNvPr>
              <p14:cNvContentPartPr/>
              <p14:nvPr/>
            </p14:nvContentPartPr>
            <p14:xfrm>
              <a:off x="3143465" y="3969824"/>
              <a:ext cx="632880" cy="5076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E0EEE929-1B47-4AC4-8558-E56204970F3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125465" y="3951824"/>
                <a:ext cx="66852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A24B762A-FD53-40E8-92AF-7D3A1A66F0E6}"/>
                  </a:ext>
                </a:extLst>
              </p14:cNvPr>
              <p14:cNvContentPartPr/>
              <p14:nvPr/>
            </p14:nvContentPartPr>
            <p14:xfrm>
              <a:off x="3602105" y="3056864"/>
              <a:ext cx="66600" cy="90576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A24B762A-FD53-40E8-92AF-7D3A1A66F0E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584105" y="3038864"/>
                <a:ext cx="102240" cy="94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0AC2F13-FB41-44AE-92FA-456512014F8F}"/>
              </a:ext>
            </a:extLst>
          </p:cNvPr>
          <p:cNvGrpSpPr/>
          <p:nvPr/>
        </p:nvGrpSpPr>
        <p:grpSpPr>
          <a:xfrm>
            <a:off x="3748985" y="3690104"/>
            <a:ext cx="3057840" cy="298800"/>
            <a:chOff x="3748985" y="3690104"/>
            <a:chExt cx="305784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DB4CEEDD-1BE6-4D68-BA28-CD2560E86C20}"/>
                    </a:ext>
                  </a:extLst>
                </p14:cNvPr>
                <p14:cNvContentPartPr/>
                <p14:nvPr/>
              </p14:nvContentPartPr>
              <p14:xfrm>
                <a:off x="3778505" y="3690104"/>
                <a:ext cx="3028320" cy="26136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DB4CEEDD-1BE6-4D68-BA28-CD2560E86C2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760865" y="3672104"/>
                  <a:ext cx="30639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5C4C81E0-1400-4A3A-9023-757AE24E033E}"/>
                    </a:ext>
                  </a:extLst>
                </p14:cNvPr>
                <p14:cNvContentPartPr/>
                <p14:nvPr/>
              </p14:nvContentPartPr>
              <p14:xfrm>
                <a:off x="3776345" y="3976664"/>
                <a:ext cx="205200" cy="1224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5C4C81E0-1400-4A3A-9023-757AE24E033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758705" y="3959024"/>
                  <a:ext cx="2408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E8AC5BDB-C71F-4C66-BFAD-D566BD105F86}"/>
                    </a:ext>
                  </a:extLst>
                </p14:cNvPr>
                <p14:cNvContentPartPr/>
                <p14:nvPr/>
              </p14:nvContentPartPr>
              <p14:xfrm>
                <a:off x="3748985" y="3776504"/>
                <a:ext cx="136080" cy="18108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E8AC5BDB-C71F-4C66-BFAD-D566BD105F8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730985" y="3758504"/>
                  <a:ext cx="171720" cy="21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C038AE90-72DA-465D-AED4-6DEBB0895848}"/>
                  </a:ext>
                </a:extLst>
              </p14:cNvPr>
              <p14:cNvContentPartPr/>
              <p14:nvPr/>
            </p14:nvContentPartPr>
            <p14:xfrm>
              <a:off x="3374831" y="3522886"/>
              <a:ext cx="55440" cy="43668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C038AE90-72DA-465D-AED4-6DEBB089584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357191" y="3504886"/>
                <a:ext cx="9108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55ED8156-580B-4B32-BEF4-8D97008D2DEB}"/>
                  </a:ext>
                </a:extLst>
              </p14:cNvPr>
              <p14:cNvContentPartPr/>
              <p14:nvPr/>
            </p14:nvContentPartPr>
            <p14:xfrm>
              <a:off x="2595071" y="4677766"/>
              <a:ext cx="895680" cy="6264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55ED8156-580B-4B32-BEF4-8D97008D2DE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577431" y="4659766"/>
                <a:ext cx="9313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7012BC1C-0CD3-4FD7-AEDD-4CECEAF4804A}"/>
                  </a:ext>
                </a:extLst>
              </p14:cNvPr>
              <p14:cNvContentPartPr/>
              <p14:nvPr/>
            </p14:nvContentPartPr>
            <p14:xfrm>
              <a:off x="3180071" y="4007086"/>
              <a:ext cx="20880" cy="62496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7012BC1C-0CD3-4FD7-AEDD-4CECEAF4804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162071" y="3989086"/>
                <a:ext cx="56520" cy="66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0F6197F2-5629-41CD-9F13-72B9FEA64EFE}"/>
              </a:ext>
            </a:extLst>
          </p:cNvPr>
          <p:cNvGrpSpPr/>
          <p:nvPr/>
        </p:nvGrpSpPr>
        <p:grpSpPr>
          <a:xfrm>
            <a:off x="3717911" y="2413366"/>
            <a:ext cx="329040" cy="430920"/>
            <a:chOff x="3717911" y="2413366"/>
            <a:chExt cx="329040" cy="43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AE4CB082-54BA-49BE-A926-13785FE36282}"/>
                    </a:ext>
                  </a:extLst>
                </p14:cNvPr>
                <p14:cNvContentPartPr/>
                <p14:nvPr/>
              </p14:nvContentPartPr>
              <p14:xfrm>
                <a:off x="3717911" y="2776246"/>
                <a:ext cx="329040" cy="6804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AE4CB082-54BA-49BE-A926-13785FE3628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699911" y="2758246"/>
                  <a:ext cx="3646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C63F8A92-6440-492C-9452-8A5E4A9D0E8A}"/>
                    </a:ext>
                  </a:extLst>
                </p14:cNvPr>
                <p14:cNvContentPartPr/>
                <p14:nvPr/>
              </p14:nvContentPartPr>
              <p14:xfrm>
                <a:off x="3965591" y="2413366"/>
                <a:ext cx="34920" cy="34920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C63F8A92-6440-492C-9452-8A5E4A9D0E8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47951" y="2395726"/>
                  <a:ext cx="70560" cy="384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44099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1"/>
            <a:ext cx="5652120" cy="530672"/>
          </a:xfrm>
        </p:spPr>
        <p:txBody>
          <a:bodyPr/>
          <a:lstStyle/>
          <a:p>
            <a:pPr algn="l" rtl="0" eaLnBrk="1" latinLnBrk="0" hangingPunct="1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Расчет молярной концентрации</a:t>
            </a:r>
            <a:endParaRPr lang="ru-RU" sz="2400" b="1" cap="none" dirty="0">
              <a:solidFill>
                <a:srgbClr val="FFFF00"/>
              </a:solidFill>
            </a:endParaRPr>
          </a:p>
        </p:txBody>
      </p:sp>
      <p:sp>
        <p:nvSpPr>
          <p:cNvPr id="39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44CD0C-E89E-4A14-B5D9-6D2C9A7810A4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69843AC-C999-42AF-A1DC-E7B293DE0FE8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1D52A1-1511-4053-AB75-DCBB9E763907}"/>
                  </a:ext>
                </a:extLst>
              </p:cNvPr>
              <p:cNvSpPr txBox="1"/>
              <p:nvPr/>
            </p:nvSpPr>
            <p:spPr>
              <a:xfrm>
                <a:off x="215971" y="692696"/>
                <a:ext cx="8568952" cy="4269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solidFill>
                      <a:srgbClr val="FFFF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Этилацетат 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Марка А Высший сорт 200мл ГОСТ 8981-78</a:t>
                </a:r>
                <a:b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Плотность 0,902 г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</a:t>
                </a: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куб. см, молекулярный вес 88,1 г/моль, растворимость этилацетата в воде составляет 10–12 % по массе при температуре 20–25 °C.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r>
                  <a:rPr lang="ru-RU" sz="1800" b="1" dirty="0">
                    <a:solidFill>
                      <a:srgbClr val="FFFF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Простой способ разбавления растворов Этилацетата (ЭТА)</a:t>
                </a:r>
                <a:endParaRPr lang="ru-RU" sz="1800" dirty="0">
                  <a:solidFill>
                    <a:srgbClr val="FFFF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𝟗𝟎𝟐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г/мл</m:t>
                        </m:r>
                      </m:num>
                      <m:den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𝟖𝟖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г/моль</m:t>
                        </m:r>
                      </m:den>
                    </m:f>
                  </m:oMath>
                </a14:m>
                <a:r>
                  <a:rPr lang="ru-RU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𝟗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𝟎𝟐</m:t>
                        </m:r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∗</m:t>
                        </m:r>
                        <m:sSup>
                          <m:sSupPr>
                            <m:ctrlPr>
                              <a:rPr lang="ru-RU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ru-RU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ru-RU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г/мл</m:t>
                        </m:r>
                      </m:num>
                      <m:den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𝟖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𝟖𝟏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∗</m:t>
                        </m:r>
                        <m:sSup>
                          <m:sSupPr>
                            <m:ctrlPr>
                              <a:rPr lang="ru-RU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𝟏𝟎</m:t>
                            </m:r>
                          </m:e>
                          <m:sup>
                            <m:r>
                              <a:rPr lang="ru-RU" sz="1800" b="1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г/моль</m:t>
                        </m:r>
                      </m:den>
                    </m:f>
                  </m:oMath>
                </a14:m>
                <a:r>
                  <a:rPr lang="ru-RU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1,02 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𝟏𝟎</m:t>
                        </m:r>
                      </m:e>
                      <m:sup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моль/мл</m:t>
                    </m:r>
                  </m:oMath>
                </a14:m>
                <a:r>
                  <a:rPr lang="ru-RU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ru-RU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10 ммоль / мл</a:t>
                </a: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 Берем ЭТА 1 мл * 10 ммоль / мл = 10 ммоль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Добавляем 9 мл растворителя получаем 10 ммоль/ 10 мл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 ммоль / мл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 Берем полученного раствора 1мл *1 ммоль / мл = 1ммоль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Добавляем 9 мл растворителя получаем 1 ммоль/ 10 мл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0,1 ммоль / мл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 Повторяем процедуру несколько раз и получаем набор растворов, отличающийся на порядок по молярной концентрации.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1D52A1-1511-4053-AB75-DCBB9E763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71" y="692696"/>
                <a:ext cx="8568952" cy="4269695"/>
              </a:xfrm>
              <a:prstGeom prst="rect">
                <a:avLst/>
              </a:prstGeom>
              <a:blipFill>
                <a:blip r:embed="rId3"/>
                <a:stretch>
                  <a:fillRect l="-569" t="-714" r="-996" b="-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27E1C97-4470-4C51-86AA-F0C13868EBBC}"/>
              </a:ext>
            </a:extLst>
          </p:cNvPr>
          <p:cNvSpPr txBox="1"/>
          <p:nvPr/>
        </p:nvSpPr>
        <p:spPr>
          <a:xfrm>
            <a:off x="138527" y="4949213"/>
            <a:ext cx="87129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Задача</a:t>
            </a:r>
          </a:p>
          <a:p>
            <a:r>
              <a:rPr lang="ru-RU" dirty="0"/>
              <a:t>Создать на </a:t>
            </a:r>
            <a:r>
              <a:rPr lang="en-US" dirty="0"/>
              <a:t>Python </a:t>
            </a:r>
            <a:r>
              <a:rPr lang="ru-RU" dirty="0"/>
              <a:t>функцию рассчитывающую сколько надо добавить растворителя, чтобы понизить молярную концентрацию до заданной величины. </a:t>
            </a:r>
          </a:p>
          <a:p>
            <a:r>
              <a:rPr lang="ru-RU" dirty="0"/>
              <a:t>Ввод и вывод данных производится  из консоли.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798CA6-261E-4F27-91CB-ABD2717402D7}"/>
              </a:ext>
            </a:extLst>
          </p:cNvPr>
          <p:cNvSpPr txBox="1"/>
          <p:nvPr/>
        </p:nvSpPr>
        <p:spPr>
          <a:xfrm>
            <a:off x="163507" y="6165304"/>
            <a:ext cx="88169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Обдумать</a:t>
            </a:r>
          </a:p>
          <a:p>
            <a:r>
              <a:rPr lang="ru-RU" dirty="0"/>
              <a:t>Продумать алгоритм исследования запаха Этилацетата.</a:t>
            </a:r>
          </a:p>
        </p:txBody>
      </p:sp>
    </p:spTree>
    <p:extLst>
      <p:ext uri="{BB962C8B-B14F-4D97-AF65-F5344CB8AC3E}">
        <p14:creationId xmlns:p14="http://schemas.microsoft.com/office/powerpoint/2010/main" val="2930160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Номер слайда 2"/>
          <p:cNvSpPr txBox="1">
            <a:spLocks/>
          </p:cNvSpPr>
          <p:nvPr/>
        </p:nvSpPr>
        <p:spPr bwMode="auto">
          <a:xfrm>
            <a:off x="8467725" y="6448425"/>
            <a:ext cx="5715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1C9503-A90A-4AD3-A2EE-638F3ECEB602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1" y="44450"/>
            <a:ext cx="5868144" cy="36036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</a:rPr>
              <a:t>Приставки кратных и дольных единиц</a:t>
            </a:r>
            <a:endParaRPr lang="ru-RU" sz="2400" b="1" cap="none" dirty="0">
              <a:solidFill>
                <a:srgbClr val="FFFF00"/>
              </a:solidFill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/>
            </p:nvGraphicFramePr>
            <p:xfrm>
              <a:off x="13234" y="476672"/>
              <a:ext cx="8964487" cy="540897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7047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05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445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5046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7219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Множитель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Приставка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Обозначение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Наименование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1000000000000000000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𝟏𝟖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эска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Э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квинтиллион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0223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1000000000000000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𝟏𝟓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пета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квадриллион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1000000000000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err="1">
                              <a:solidFill>
                                <a:schemeClr val="tx1"/>
                              </a:solidFill>
                              <a:effectLst/>
                            </a:rPr>
                            <a:t>тера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Т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триллион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1000000000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err="1">
                              <a:solidFill>
                                <a:schemeClr val="tx1"/>
                              </a:solidFill>
                              <a:effectLst/>
                            </a:rPr>
                            <a:t>гига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Г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миллиард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1000000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мега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М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миллион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кило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тысяча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100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гекто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г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сто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дека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десять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деци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десятая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санти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с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сотая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0,001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мили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тысячная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0,000001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микро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err="1">
                              <a:solidFill>
                                <a:schemeClr val="tx1"/>
                              </a:solidFill>
                              <a:effectLst/>
                            </a:rPr>
                            <a:t>мк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миллионная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0,000000001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𝟗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нано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н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миллиардная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0,000000000001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пико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триллионная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0,000000000000001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𝟏𝟓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фимто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ф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квадриллионная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265861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0.000000000000000001 =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sz="2000" b="1" i="1" u="none" strike="noStrike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𝟏𝟖</m:t>
                                  </m:r>
                                </m:sup>
                              </m:sSup>
                            </m:oMath>
                          </a14:m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атто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одна </a:t>
                          </a:r>
                          <a:r>
                            <a:rPr lang="ru-RU" sz="2000" b="1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квинтиллионная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/>
            </p:nvGraphicFramePr>
            <p:xfrm>
              <a:off x="13234" y="476672"/>
              <a:ext cx="8964487" cy="540897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370476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05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445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5046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1113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Множитель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Приставка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Обозначение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Наименование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21154" r="-142270" b="-155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эска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Э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квинтиллион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25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216981" r="-142270" b="-1428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пета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квадриллион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323077" r="-142270" b="-13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err="1">
                              <a:solidFill>
                                <a:schemeClr val="tx1"/>
                              </a:solidFill>
                              <a:effectLst/>
                            </a:rPr>
                            <a:t>тера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Т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триллион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415094" r="-142270" b="-1230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err="1">
                              <a:solidFill>
                                <a:schemeClr val="tx1"/>
                              </a:solidFill>
                              <a:effectLst/>
                            </a:rPr>
                            <a:t>гига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Г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миллиард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525000" r="-142270" b="-11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мега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i="0" u="none" strike="noStrike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</a:rPr>
                            <a:t>М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миллион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625000" r="-142270" b="-10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кило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к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тысяча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725000" r="-142270" b="-95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гекто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г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сто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809434" r="-142270" b="-83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дека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десять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926923" r="-142270" b="-75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деци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д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десятая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026923" r="-142270" b="-65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санти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с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сотая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126923" r="-142270" b="-55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мили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тысячная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226923" r="-142270" b="-45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микро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err="1">
                              <a:solidFill>
                                <a:schemeClr val="tx1"/>
                              </a:solidFill>
                              <a:effectLst/>
                            </a:rPr>
                            <a:t>мк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миллионная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301887" r="-142270" b="-3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нано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н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миллиардная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428846" r="-142270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пико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п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триллионная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4"/>
                      </a:ext>
                    </a:extLst>
                  </a:tr>
                  <a:tr h="3225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500000" r="-142270" b="-1452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фимто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ф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одна квадриллионная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5"/>
                      </a:ext>
                    </a:extLst>
                  </a:tr>
                  <a:tr h="31805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30" marR="6330" marT="6330" marB="0" anchor="ctr">
                        <a:blipFill>
                          <a:blip r:embed="rId3"/>
                          <a:stretch>
                            <a:fillRect l="-164" t="-1630769" r="-142270" b="-48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атто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а</a:t>
                          </a:r>
                          <a:endParaRPr lang="ru-RU" sz="2000" b="1" i="0" u="none" strike="noStrike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ru-RU" sz="2000" b="1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одна </a:t>
                          </a:r>
                          <a:r>
                            <a:rPr lang="ru-RU" sz="2000" b="1" u="none" strike="noStrike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квинтиллионная</a:t>
                          </a:r>
                          <a:endParaRPr lang="ru-RU" sz="20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6330" marR="6330" marT="6330" marB="0" anchor="ctr">
                        <a:solidFill>
                          <a:srgbClr val="7030A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Прямоугольник 4"/>
          <p:cNvSpPr/>
          <p:nvPr/>
        </p:nvSpPr>
        <p:spPr>
          <a:xfrm>
            <a:off x="-1" y="5848260"/>
            <a:ext cx="90392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Следует использовать приставки везде, где это является подходящим.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Кратные и дольные единицы выбирают таким образом, что числовые значения величины находились в диапазоне 0,1 — 1000</a:t>
            </a: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B7BEDA-D196-44D1-A688-3BF9FA797A27}"/>
              </a:ext>
            </a:extLst>
          </p:cNvPr>
          <p:cNvSpPr/>
          <p:nvPr/>
        </p:nvSpPr>
        <p:spPr>
          <a:xfrm>
            <a:off x="6444208" y="476672"/>
            <a:ext cx="72008" cy="528921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913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247" y="-23478"/>
            <a:ext cx="4824536" cy="432048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Выпрямление графика данных</a:t>
            </a:r>
            <a:endParaRPr lang="ru-RU" baseline="-25000" dirty="0">
              <a:latin typeface="Calibri" panose="020F0502020204030204" pitchFamily="34" charset="0"/>
            </a:endParaRPr>
          </a:p>
        </p:txBody>
      </p:sp>
      <p:sp>
        <p:nvSpPr>
          <p:cNvPr id="131" name="Номер слайда 2"/>
          <p:cNvSpPr txBox="1">
            <a:spLocks/>
          </p:cNvSpPr>
          <p:nvPr/>
        </p:nvSpPr>
        <p:spPr>
          <a:xfrm>
            <a:off x="7976173" y="6445222"/>
            <a:ext cx="11617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8599" y="476672"/>
            <a:ext cx="91093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ru-RU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ru-RU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479677" y="523995"/>
                <a:ext cx="785728" cy="658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𝒚</m:t>
                          </m:r>
                        </m:e>
                        <m:sup>
                          <m:r>
                            <a:rPr kumimoji="0" lang="en-US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kumimoji="0" lang="ru-RU" sz="36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77" y="523995"/>
                <a:ext cx="785728" cy="65889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1271504" y="1188148"/>
                <a:ext cx="785728" cy="658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𝒚</m:t>
                          </m:r>
                        </m:e>
                        <m:sup>
                          <m:r>
                            <a:rPr kumimoji="0" lang="en-US" sz="3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ru-RU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504" y="1188148"/>
                <a:ext cx="785728" cy="65889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2520497" y="2029947"/>
                <a:ext cx="56457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𝒚</m:t>
                      </m:r>
                    </m:oMath>
                  </m:oMathPara>
                </a14:m>
                <a:endParaRPr kumimoji="0" lang="ru-RU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497" y="2029947"/>
                <a:ext cx="564577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3347864" y="2707212"/>
                <a:ext cx="163044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𝑙𝑜𝑔</m:t>
                      </m:r>
                      <m:r>
                        <a:rPr kumimoji="0" lang="en-US" sz="3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36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𝒚</m:t>
                      </m:r>
                      <m:r>
                        <a:rPr kumimoji="0" lang="en-US" sz="3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ru-RU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707212"/>
                <a:ext cx="1630446" cy="64633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4719181" y="3573016"/>
                <a:ext cx="141974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kumimoji="0" lang="en-US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3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3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𝒚</m:t>
                          </m:r>
                        </m:den>
                      </m:f>
                    </m:oMath>
                  </m:oMathPara>
                </a14:m>
                <a:endParaRPr kumimoji="0" lang="ru-RU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181" y="3573016"/>
                <a:ext cx="1419748" cy="64633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5940152" y="4464717"/>
                <a:ext cx="1640897" cy="658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kumimoji="0" lang="en-US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3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3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sz="3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3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𝒚</m:t>
                              </m:r>
                            </m:e>
                            <m:sup>
                              <m:r>
                                <a:rPr kumimoji="0" lang="en-US" sz="3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ru-RU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464717"/>
                <a:ext cx="1640897" cy="65889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7145312" y="5589240"/>
                <a:ext cx="1640897" cy="658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kumimoji="0" lang="en-US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3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3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sz="3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3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𝒚</m:t>
                              </m:r>
                            </m:e>
                            <m:sup>
                              <m:r>
                                <a:rPr kumimoji="0" lang="en-US" sz="3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FFFF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ru-RU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312" y="5589240"/>
                <a:ext cx="1640897" cy="65889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7425059" y="2053165"/>
            <a:ext cx="16319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Джон Тьюки</a:t>
            </a:r>
            <a:b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1915 -2000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234690" y="5714201"/>
            <a:ext cx="43458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«Двигайтесь по лестнице в сторону, куда указывает выпуклость графика»</a:t>
            </a:r>
          </a:p>
        </p:txBody>
      </p:sp>
      <p:pic>
        <p:nvPicPr>
          <p:cNvPr id="6146" name="Picture 2" descr="https://cdn.quotesgram.com/small/38/40/1723041393-john_tukey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-16433"/>
            <a:ext cx="1577433" cy="204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360697" y="2189433"/>
            <a:ext cx="2778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Вверх ↑ или  Вниз ↓</a:t>
            </a:r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D5C4A934-E26D-4E42-A181-35BA60587EEF}"/>
              </a:ext>
            </a:extLst>
          </p:cNvPr>
          <p:cNvGrpSpPr/>
          <p:nvPr/>
        </p:nvGrpSpPr>
        <p:grpSpPr>
          <a:xfrm>
            <a:off x="156841" y="2589556"/>
            <a:ext cx="3038787" cy="3182297"/>
            <a:chOff x="923775" y="484006"/>
            <a:chExt cx="3038787" cy="3182297"/>
          </a:xfrm>
        </p:grpSpPr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5D6C5C15-8560-445F-81FA-8F4FE5619D74}"/>
                </a:ext>
              </a:extLst>
            </p:cNvPr>
            <p:cNvSpPr/>
            <p:nvPr/>
          </p:nvSpPr>
          <p:spPr>
            <a:xfrm>
              <a:off x="923775" y="484006"/>
              <a:ext cx="3048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993AF41A-C884-4C4E-99DA-1075A9DE8C56}"/>
                </a:ext>
              </a:extLst>
            </p:cNvPr>
            <p:cNvSpPr/>
            <p:nvPr/>
          </p:nvSpPr>
          <p:spPr>
            <a:xfrm>
              <a:off x="3651258" y="3296971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</a:t>
              </a:r>
              <a:endPara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86988F58-DF89-4735-9035-86A1E2CD04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0919" y="3285329"/>
              <a:ext cx="2627863" cy="171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DED15157-B133-419E-BE85-4F591C99E2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20919" y="484006"/>
              <a:ext cx="41157" cy="28374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Диаграмма 25">
            <a:extLst>
              <a:ext uri="{FF2B5EF4-FFF2-40B4-BE49-F238E27FC236}">
                <a16:creationId xmlns:a16="http://schemas.microsoft.com/office/drawing/2014/main" id="{DCEB1F31-B4A5-406F-9DFA-878487997DEF}"/>
              </a:ext>
            </a:extLst>
          </p:cNvPr>
          <p:cNvGraphicFramePr>
            <a:graphicFrameLocks/>
          </p:cNvGraphicFramePr>
          <p:nvPr/>
        </p:nvGraphicFramePr>
        <p:xfrm>
          <a:off x="347016" y="2564904"/>
          <a:ext cx="2517979" cy="2726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9364965F-2CDC-47AE-BA07-E3C424D4FF20}"/>
              </a:ext>
            </a:extLst>
          </p:cNvPr>
          <p:cNvSpPr txBox="1"/>
          <p:nvPr/>
        </p:nvSpPr>
        <p:spPr>
          <a:xfrm>
            <a:off x="1037963" y="4345200"/>
            <a:ext cx="968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Вниз ↓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41D812B-846F-4418-94A9-53D2A08F28FB}"/>
              </a:ext>
            </a:extLst>
          </p:cNvPr>
          <p:cNvSpPr/>
          <p:nvPr/>
        </p:nvSpPr>
        <p:spPr>
          <a:xfrm>
            <a:off x="2051000" y="601708"/>
            <a:ext cx="5094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«Анализ результатов наблюдений» , 1981;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 181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7BD526-92FC-4F57-92D3-968C9DB41B9A}"/>
              </a:ext>
            </a:extLst>
          </p:cNvPr>
          <p:cNvSpPr txBox="1"/>
          <p:nvPr/>
        </p:nvSpPr>
        <p:spPr>
          <a:xfrm>
            <a:off x="3303373" y="1031804"/>
            <a:ext cx="4151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Лестница преобразования данных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398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-47212" y="-9329"/>
            <a:ext cx="4920572" cy="418058"/>
          </a:xfrm>
        </p:spPr>
        <p:txBody>
          <a:bodyPr/>
          <a:lstStyle/>
          <a:p>
            <a:pPr fontAlgn="ctr"/>
            <a: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  <a:t>Выявление зависимостей</a:t>
            </a:r>
            <a:endParaRPr lang="ru-RU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305412" y="647978"/>
            <a:ext cx="28803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ru-RU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b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b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0" name="Диаграмма 9"/>
          <p:cNvGraphicFramePr>
            <a:graphicFrameLocks/>
          </p:cNvGraphicFramePr>
          <p:nvPr/>
        </p:nvGraphicFramePr>
        <p:xfrm>
          <a:off x="4577850" y="292893"/>
          <a:ext cx="4320480" cy="2740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8637134" y="2261536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767165" y="572622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graphicFrame>
        <p:nvGraphicFramePr>
          <p:cNvPr id="16" name="Диаграмма 15"/>
          <p:cNvGraphicFramePr>
            <a:graphicFrameLocks/>
          </p:cNvGraphicFramePr>
          <p:nvPr/>
        </p:nvGraphicFramePr>
        <p:xfrm>
          <a:off x="258742" y="549204"/>
          <a:ext cx="3672408" cy="2726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Прямоугольник 18"/>
          <p:cNvSpPr/>
          <p:nvPr/>
        </p:nvSpPr>
        <p:spPr>
          <a:xfrm>
            <a:off x="923775" y="484006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3651258" y="329697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2084994D-3CA5-4993-8C90-706CBBCF3EFD}"/>
              </a:ext>
            </a:extLst>
          </p:cNvPr>
          <p:cNvGrpSpPr/>
          <p:nvPr/>
        </p:nvGrpSpPr>
        <p:grpSpPr>
          <a:xfrm>
            <a:off x="4525922" y="2852936"/>
            <a:ext cx="3672408" cy="3918367"/>
            <a:chOff x="3491880" y="2856860"/>
            <a:chExt cx="3672408" cy="3918367"/>
          </a:xfrm>
        </p:grpSpPr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0D41DA68-7AC1-4162-AF5A-3725CC29A476}"/>
                </a:ext>
              </a:extLst>
            </p:cNvPr>
            <p:cNvGrpSpPr/>
            <p:nvPr/>
          </p:nvGrpSpPr>
          <p:grpSpPr>
            <a:xfrm>
              <a:off x="3491880" y="3372433"/>
              <a:ext cx="3672408" cy="3402794"/>
              <a:chOff x="1403648" y="3284984"/>
              <a:chExt cx="4896544" cy="3402794"/>
            </a:xfrm>
          </p:grpSpPr>
          <p:cxnSp>
            <p:nvCxnSpPr>
              <p:cNvPr id="23" name="Прямая со стрелкой 22">
                <a:extLst>
                  <a:ext uri="{FF2B5EF4-FFF2-40B4-BE49-F238E27FC236}">
                    <a16:creationId xmlns:a16="http://schemas.microsoft.com/office/drawing/2014/main" id="{C76A3E2E-6016-4776-8C88-D89CAB7632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648" y="6672622"/>
                <a:ext cx="4896544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 стрелкой 25">
                <a:extLst>
                  <a:ext uri="{FF2B5EF4-FFF2-40B4-BE49-F238E27FC236}">
                    <a16:creationId xmlns:a16="http://schemas.microsoft.com/office/drawing/2014/main" id="{A7F8E83E-5073-4DC5-8C9D-683A8A3F43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03648" y="3284984"/>
                <a:ext cx="0" cy="340279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A83916EE-5485-4DE1-979A-F9DE33CAA0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928" y="3137174"/>
              <a:ext cx="2688156" cy="318529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Полилиния: фигура 40">
              <a:extLst>
                <a:ext uri="{FF2B5EF4-FFF2-40B4-BE49-F238E27FC236}">
                  <a16:creationId xmlns:a16="http://schemas.microsoft.com/office/drawing/2014/main" id="{DC96374D-02BD-4BE2-B2B5-698CEE3972FB}"/>
                </a:ext>
              </a:extLst>
            </p:cNvPr>
            <p:cNvSpPr/>
            <p:nvPr/>
          </p:nvSpPr>
          <p:spPr>
            <a:xfrm rot="1219245">
              <a:off x="4714774" y="2856860"/>
              <a:ext cx="1512168" cy="3683663"/>
            </a:xfrm>
            <a:custGeom>
              <a:avLst/>
              <a:gdLst>
                <a:gd name="connsiteX0" fmla="*/ 0 w 2273300"/>
                <a:gd name="connsiteY0" fmla="*/ 2733894 h 2733894"/>
                <a:gd name="connsiteX1" fmla="*/ 546100 w 2273300"/>
                <a:gd name="connsiteY1" fmla="*/ 2187794 h 2733894"/>
                <a:gd name="connsiteX2" fmla="*/ 1079500 w 2273300"/>
                <a:gd name="connsiteY2" fmla="*/ 873344 h 2733894"/>
                <a:gd name="connsiteX3" fmla="*/ 2139950 w 2273300"/>
                <a:gd name="connsiteY3" fmla="*/ 352644 h 2733894"/>
                <a:gd name="connsiteX4" fmla="*/ 2254250 w 2273300"/>
                <a:gd name="connsiteY4" fmla="*/ 3394 h 2733894"/>
                <a:gd name="connsiteX5" fmla="*/ 2247900 w 2273300"/>
                <a:gd name="connsiteY5" fmla="*/ 168494 h 2733894"/>
                <a:gd name="connsiteX6" fmla="*/ 2273300 w 2273300"/>
                <a:gd name="connsiteY6" fmla="*/ 54194 h 2733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73300" h="2733894">
                  <a:moveTo>
                    <a:pt x="0" y="2733894"/>
                  </a:moveTo>
                  <a:cubicBezTo>
                    <a:pt x="183091" y="2615890"/>
                    <a:pt x="366183" y="2497886"/>
                    <a:pt x="546100" y="2187794"/>
                  </a:cubicBezTo>
                  <a:cubicBezTo>
                    <a:pt x="726017" y="1877702"/>
                    <a:pt x="813858" y="1179202"/>
                    <a:pt x="1079500" y="873344"/>
                  </a:cubicBezTo>
                  <a:cubicBezTo>
                    <a:pt x="1345142" y="567486"/>
                    <a:pt x="1944158" y="497636"/>
                    <a:pt x="2139950" y="352644"/>
                  </a:cubicBezTo>
                  <a:cubicBezTo>
                    <a:pt x="2335742" y="207652"/>
                    <a:pt x="2236258" y="34086"/>
                    <a:pt x="2254250" y="3394"/>
                  </a:cubicBezTo>
                  <a:cubicBezTo>
                    <a:pt x="2272242" y="-27298"/>
                    <a:pt x="2244725" y="160027"/>
                    <a:pt x="2247900" y="168494"/>
                  </a:cubicBezTo>
                  <a:cubicBezTo>
                    <a:pt x="2251075" y="176961"/>
                    <a:pt x="2262187" y="115577"/>
                    <a:pt x="2273300" y="5419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11D45AA4-7792-445D-A236-538E4F637174}"/>
                </a:ext>
              </a:extLst>
            </p:cNvPr>
            <p:cNvCxnSpPr>
              <a:cxnSpLocks/>
              <a:endCxn id="50" idx="4"/>
            </p:cNvCxnSpPr>
            <p:nvPr/>
          </p:nvCxnSpPr>
          <p:spPr>
            <a:xfrm flipV="1">
              <a:off x="3919779" y="6291558"/>
              <a:ext cx="3072628" cy="544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Полилиния: фигура 49">
              <a:extLst>
                <a:ext uri="{FF2B5EF4-FFF2-40B4-BE49-F238E27FC236}">
                  <a16:creationId xmlns:a16="http://schemas.microsoft.com/office/drawing/2014/main" id="{D2C7CC07-CB82-4111-860A-3EED006CFB6B}"/>
                </a:ext>
              </a:extLst>
            </p:cNvPr>
            <p:cNvSpPr/>
            <p:nvPr/>
          </p:nvSpPr>
          <p:spPr>
            <a:xfrm>
              <a:off x="4122207" y="5751771"/>
              <a:ext cx="2917337" cy="789499"/>
            </a:xfrm>
            <a:custGeom>
              <a:avLst/>
              <a:gdLst>
                <a:gd name="connsiteX0" fmla="*/ 0 w 2917337"/>
                <a:gd name="connsiteY0" fmla="*/ 774737 h 789499"/>
                <a:gd name="connsiteX1" fmla="*/ 838200 w 2917337"/>
                <a:gd name="connsiteY1" fmla="*/ 685837 h 789499"/>
                <a:gd name="connsiteX2" fmla="*/ 1593850 w 2917337"/>
                <a:gd name="connsiteY2" fmla="*/ 37 h 789499"/>
                <a:gd name="connsiteX3" fmla="*/ 2425700 w 2917337"/>
                <a:gd name="connsiteY3" fmla="*/ 717587 h 789499"/>
                <a:gd name="connsiteX4" fmla="*/ 2870200 w 2917337"/>
                <a:gd name="connsiteY4" fmla="*/ 539787 h 789499"/>
                <a:gd name="connsiteX5" fmla="*/ 2882900 w 2917337"/>
                <a:gd name="connsiteY5" fmla="*/ 546137 h 789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17337" h="789499">
                  <a:moveTo>
                    <a:pt x="0" y="774737"/>
                  </a:moveTo>
                  <a:cubicBezTo>
                    <a:pt x="286279" y="794845"/>
                    <a:pt x="572559" y="814954"/>
                    <a:pt x="838200" y="685837"/>
                  </a:cubicBezTo>
                  <a:cubicBezTo>
                    <a:pt x="1103841" y="556720"/>
                    <a:pt x="1329267" y="-5255"/>
                    <a:pt x="1593850" y="37"/>
                  </a:cubicBezTo>
                  <a:cubicBezTo>
                    <a:pt x="1858433" y="5329"/>
                    <a:pt x="2212975" y="627629"/>
                    <a:pt x="2425700" y="717587"/>
                  </a:cubicBezTo>
                  <a:cubicBezTo>
                    <a:pt x="2638425" y="807545"/>
                    <a:pt x="2870200" y="539787"/>
                    <a:pt x="2870200" y="539787"/>
                  </a:cubicBezTo>
                  <a:cubicBezTo>
                    <a:pt x="2946400" y="511212"/>
                    <a:pt x="2914650" y="528674"/>
                    <a:pt x="2882900" y="546137"/>
                  </a:cubicBezTo>
                </a:path>
              </a:pathLst>
            </a:custGeom>
            <a:noFill/>
            <a:ln w="317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AD7420B-A461-46FD-B14B-1D4F96859A95}"/>
              </a:ext>
            </a:extLst>
          </p:cNvPr>
          <p:cNvSpPr txBox="1"/>
          <p:nvPr/>
        </p:nvSpPr>
        <p:spPr>
          <a:xfrm>
            <a:off x="582085" y="5158090"/>
            <a:ext cx="27657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Выпрямление графика позволяет найти остатки и выделить в них скрытые зависимости</a:t>
            </a:r>
          </a:p>
        </p:txBody>
      </p:sp>
      <p:sp>
        <p:nvSpPr>
          <p:cNvPr id="56" name="Стрелка: вправо 55">
            <a:extLst>
              <a:ext uri="{FF2B5EF4-FFF2-40B4-BE49-F238E27FC236}">
                <a16:creationId xmlns:a16="http://schemas.microsoft.com/office/drawing/2014/main" id="{B2734872-FA10-4188-B908-7745BE1822C9}"/>
              </a:ext>
            </a:extLst>
          </p:cNvPr>
          <p:cNvSpPr/>
          <p:nvPr/>
        </p:nvSpPr>
        <p:spPr>
          <a:xfrm>
            <a:off x="3862142" y="1595497"/>
            <a:ext cx="617251" cy="3507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Стрелка: вправо 56">
            <a:extLst>
              <a:ext uri="{FF2B5EF4-FFF2-40B4-BE49-F238E27FC236}">
                <a16:creationId xmlns:a16="http://schemas.microsoft.com/office/drawing/2014/main" id="{75D05477-FEA3-4BA8-9C3D-79227DE65F86}"/>
              </a:ext>
            </a:extLst>
          </p:cNvPr>
          <p:cNvSpPr/>
          <p:nvPr/>
        </p:nvSpPr>
        <p:spPr>
          <a:xfrm rot="5400000">
            <a:off x="7057619" y="2802240"/>
            <a:ext cx="617251" cy="3507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20D5C8A0-65AD-4A23-8282-90448C7D0508}"/>
              </a:ext>
            </a:extLst>
          </p:cNvPr>
          <p:cNvCxnSpPr>
            <a:cxnSpLocks/>
          </p:cNvCxnSpPr>
          <p:nvPr/>
        </p:nvCxnSpPr>
        <p:spPr>
          <a:xfrm flipV="1">
            <a:off x="1320919" y="3285329"/>
            <a:ext cx="2627863" cy="171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F6F31FC4-493A-4DAD-B64E-95EB0F65137D}"/>
              </a:ext>
            </a:extLst>
          </p:cNvPr>
          <p:cNvCxnSpPr>
            <a:cxnSpLocks/>
          </p:cNvCxnSpPr>
          <p:nvPr/>
        </p:nvCxnSpPr>
        <p:spPr>
          <a:xfrm>
            <a:off x="5137054" y="2564904"/>
            <a:ext cx="336036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8FC16846-D4EA-4A0E-AC5F-8F638FECD46A}"/>
              </a:ext>
            </a:extLst>
          </p:cNvPr>
          <p:cNvCxnSpPr>
            <a:cxnSpLocks/>
          </p:cNvCxnSpPr>
          <p:nvPr/>
        </p:nvCxnSpPr>
        <p:spPr>
          <a:xfrm flipH="1" flipV="1">
            <a:off x="5137054" y="457200"/>
            <a:ext cx="19195" cy="2576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FED1E1A9-DC04-470F-902E-E488381C5633}"/>
              </a:ext>
            </a:extLst>
          </p:cNvPr>
          <p:cNvCxnSpPr>
            <a:cxnSpLocks/>
          </p:cNvCxnSpPr>
          <p:nvPr/>
        </p:nvCxnSpPr>
        <p:spPr>
          <a:xfrm flipH="1" flipV="1">
            <a:off x="1279762" y="517175"/>
            <a:ext cx="82314" cy="28042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457B4B5-8D6F-4C82-BB3E-6BEA553B2CED}"/>
              </a:ext>
            </a:extLst>
          </p:cNvPr>
          <p:cNvSpPr txBox="1"/>
          <p:nvPr/>
        </p:nvSpPr>
        <p:spPr>
          <a:xfrm>
            <a:off x="3501570" y="1054671"/>
            <a:ext cx="1338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Lg (Y)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ACC7DBD-B0CA-4DA0-817B-1BF271328258}"/>
              </a:ext>
            </a:extLst>
          </p:cNvPr>
          <p:cNvSpPr txBox="1"/>
          <p:nvPr/>
        </p:nvSpPr>
        <p:spPr>
          <a:xfrm>
            <a:off x="5739595" y="2778153"/>
            <a:ext cx="1432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 = ax + b</a:t>
            </a:r>
          </a:p>
        </p:txBody>
      </p:sp>
      <p:sp>
        <p:nvSpPr>
          <p:cNvPr id="80" name="Стрелка: вправо 79">
            <a:extLst>
              <a:ext uri="{FF2B5EF4-FFF2-40B4-BE49-F238E27FC236}">
                <a16:creationId xmlns:a16="http://schemas.microsoft.com/office/drawing/2014/main" id="{B4FDDC50-F43C-43E6-B466-4E8FCC3FE948}"/>
              </a:ext>
            </a:extLst>
          </p:cNvPr>
          <p:cNvSpPr/>
          <p:nvPr/>
        </p:nvSpPr>
        <p:spPr>
          <a:xfrm rot="5400000">
            <a:off x="7073201" y="5307297"/>
            <a:ext cx="617251" cy="35074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A32169D-E145-44CF-AB8C-C2F292E08B9B}"/>
              </a:ext>
            </a:extLst>
          </p:cNvPr>
          <p:cNvSpPr txBox="1"/>
          <p:nvPr/>
        </p:nvSpPr>
        <p:spPr>
          <a:xfrm>
            <a:off x="7439144" y="5270725"/>
            <a:ext cx="1432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y' = f(x)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6C9264BA-7617-4D92-94DB-02A34C42FE56}"/>
              </a:ext>
            </a:extLst>
          </p:cNvPr>
          <p:cNvCxnSpPr>
            <a:cxnSpLocks/>
          </p:cNvCxnSpPr>
          <p:nvPr/>
        </p:nvCxnSpPr>
        <p:spPr>
          <a:xfrm>
            <a:off x="3347864" y="5592289"/>
            <a:ext cx="2305608" cy="140403"/>
          </a:xfrm>
          <a:prstGeom prst="straightConnector1">
            <a:avLst/>
          </a:prstGeom>
          <a:ln w="5080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6A1D5BE9-4312-460A-84D3-94779E90F25A}"/>
              </a:ext>
            </a:extLst>
          </p:cNvPr>
          <p:cNvCxnSpPr>
            <a:cxnSpLocks/>
          </p:cNvCxnSpPr>
          <p:nvPr/>
        </p:nvCxnSpPr>
        <p:spPr>
          <a:xfrm>
            <a:off x="3036393" y="6138541"/>
            <a:ext cx="1946958" cy="397737"/>
          </a:xfrm>
          <a:prstGeom prst="straightConnector1">
            <a:avLst/>
          </a:prstGeom>
          <a:ln w="50800"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6F71B4-A07C-4A37-B12A-B4533BFFCF69}"/>
              </a:ext>
            </a:extLst>
          </p:cNvPr>
          <p:cNvSpPr txBox="1"/>
          <p:nvPr/>
        </p:nvSpPr>
        <p:spPr>
          <a:xfrm>
            <a:off x="7505584" y="3538984"/>
            <a:ext cx="10493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остатки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4F4903-92E5-4427-B37C-1A3C8CECE16C}"/>
              </a:ext>
            </a:extLst>
          </p:cNvPr>
          <p:cNvSpPr txBox="1"/>
          <p:nvPr/>
        </p:nvSpPr>
        <p:spPr>
          <a:xfrm>
            <a:off x="6801956" y="4006792"/>
            <a:ext cx="10493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тренд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1584BF-426A-4AFD-B813-705BF2074F1C}"/>
              </a:ext>
            </a:extLst>
          </p:cNvPr>
          <p:cNvSpPr txBox="1"/>
          <p:nvPr/>
        </p:nvSpPr>
        <p:spPr>
          <a:xfrm>
            <a:off x="2147633" y="3683300"/>
            <a:ext cx="192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 = log(Y)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Z= F(X) = a + b*X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log(Y) =0,2*X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 = 10^(X/5)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CB0A858-E29B-4DF9-A43B-AE4704504643}"/>
              </a:ext>
            </a:extLst>
          </p:cNvPr>
          <p:cNvSpPr/>
          <p:nvPr/>
        </p:nvSpPr>
        <p:spPr>
          <a:xfrm>
            <a:off x="131632" y="3601458"/>
            <a:ext cx="1889178" cy="83901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Обратный пересчет коэффициентов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FEC1BF-0FF6-4918-8E27-2BCE99CDAAF7}"/>
              </a:ext>
            </a:extLst>
          </p:cNvPr>
          <p:cNvSpPr txBox="1"/>
          <p:nvPr/>
        </p:nvSpPr>
        <p:spPr>
          <a:xfrm>
            <a:off x="1483799" y="278646"/>
            <a:ext cx="34995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Экспорт первичных данных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Визуализация данных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E9DBA2-9B69-402A-BEA3-C9065B243FC7}"/>
              </a:ext>
            </a:extLst>
          </p:cNvPr>
          <p:cNvSpPr txBox="1"/>
          <p:nvPr/>
        </p:nvSpPr>
        <p:spPr>
          <a:xfrm>
            <a:off x="5565626" y="164022"/>
            <a:ext cx="3747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 Подбор функции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4. Проверка подбора функции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3319CD-45FD-4E8A-82BF-CAD00CD9D973}"/>
              </a:ext>
            </a:extLst>
          </p:cNvPr>
          <p:cNvSpPr txBox="1"/>
          <p:nvPr/>
        </p:nvSpPr>
        <p:spPr>
          <a:xfrm>
            <a:off x="6526240" y="4503863"/>
            <a:ext cx="25855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5.  Вычитание функции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6. Скрытые зависимости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317AC9-B8B5-46DE-96B6-B62CB031ACDC}"/>
              </a:ext>
            </a:extLst>
          </p:cNvPr>
          <p:cNvSpPr txBox="1"/>
          <p:nvPr/>
        </p:nvSpPr>
        <p:spPr>
          <a:xfrm>
            <a:off x="2073869" y="1342566"/>
            <a:ext cx="344054" cy="369332"/>
          </a:xfrm>
          <a:prstGeom prst="rect">
            <a:avLst/>
          </a:prstGeom>
          <a:solidFill>
            <a:srgbClr val="7030A0"/>
          </a:solidFill>
          <a:ln w="254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899063-2F56-4CDB-B518-03A03609C8B4}"/>
              </a:ext>
            </a:extLst>
          </p:cNvPr>
          <p:cNvSpPr txBox="1"/>
          <p:nvPr/>
        </p:nvSpPr>
        <p:spPr>
          <a:xfrm>
            <a:off x="5633895" y="1287193"/>
            <a:ext cx="344054" cy="369332"/>
          </a:xfrm>
          <a:prstGeom prst="rect">
            <a:avLst/>
          </a:prstGeom>
          <a:solidFill>
            <a:srgbClr val="7030A0"/>
          </a:solidFill>
          <a:ln w="254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0EC795-43D9-4BC9-97DF-B24EE64EF232}"/>
              </a:ext>
            </a:extLst>
          </p:cNvPr>
          <p:cNvSpPr txBox="1"/>
          <p:nvPr/>
        </p:nvSpPr>
        <p:spPr>
          <a:xfrm>
            <a:off x="5617342" y="4249959"/>
            <a:ext cx="344054" cy="369332"/>
          </a:xfrm>
          <a:prstGeom prst="rect">
            <a:avLst/>
          </a:prstGeom>
          <a:solidFill>
            <a:srgbClr val="7030A0"/>
          </a:solidFill>
          <a:ln w="25400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8371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1"/>
            <a:ext cx="2218459" cy="530672"/>
          </a:xfrm>
        </p:spPr>
        <p:txBody>
          <a:bodyPr/>
          <a:lstStyle/>
          <a:p>
            <a:pPr algn="l" rtl="0" eaLnBrk="1" latinLnBrk="0" hangingPunct="1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Порог запаха</a:t>
            </a:r>
            <a:endParaRPr lang="ru-RU" sz="2400" b="1" cap="none" dirty="0">
              <a:solidFill>
                <a:srgbClr val="FFFF00"/>
              </a:solidFill>
            </a:endParaRPr>
          </a:p>
        </p:txBody>
      </p:sp>
      <p:sp>
        <p:nvSpPr>
          <p:cNvPr id="39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ED78F5C4-B234-4874-BAE2-9BE7F29D3B08}"/>
              </a:ext>
            </a:extLst>
          </p:cNvPr>
          <p:cNvSpPr/>
          <p:nvPr/>
        </p:nvSpPr>
        <p:spPr>
          <a:xfrm>
            <a:off x="8390404" y="6286530"/>
            <a:ext cx="748696" cy="429858"/>
          </a:xfrm>
          <a:prstGeom prst="rect">
            <a:avLst/>
          </a:prstGeom>
          <a:solidFill>
            <a:srgbClr val="F6630D">
              <a:alpha val="5000"/>
            </a:srgbClr>
          </a:solidFill>
          <a:ln w="36000">
            <a:solidFill>
              <a:srgbClr val="F663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6630D"/>
              </a:solidFill>
            </a:endParaRPr>
          </a:p>
        </p:txBody>
      </p:sp>
      <p:grpSp>
        <p:nvGrpSpPr>
          <p:cNvPr id="230" name="Группа 229">
            <a:extLst>
              <a:ext uri="{FF2B5EF4-FFF2-40B4-BE49-F238E27FC236}">
                <a16:creationId xmlns:a16="http://schemas.microsoft.com/office/drawing/2014/main" id="{306E8F2A-DD39-4B5D-B977-6B777F60DA3C}"/>
              </a:ext>
            </a:extLst>
          </p:cNvPr>
          <p:cNvGrpSpPr/>
          <p:nvPr/>
        </p:nvGrpSpPr>
        <p:grpSpPr>
          <a:xfrm>
            <a:off x="480974" y="4350620"/>
            <a:ext cx="1089334" cy="2080010"/>
            <a:chOff x="790429" y="4381972"/>
            <a:chExt cx="1089334" cy="2080010"/>
          </a:xfrm>
        </p:grpSpPr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194C28BB-4F43-41E0-BCEB-4B0D27756B8C}"/>
                </a:ext>
              </a:extLst>
            </p:cNvPr>
            <p:cNvGrpSpPr/>
            <p:nvPr/>
          </p:nvGrpSpPr>
          <p:grpSpPr>
            <a:xfrm>
              <a:off x="790429" y="4381972"/>
              <a:ext cx="1089334" cy="2080010"/>
              <a:chOff x="827584" y="1772816"/>
              <a:chExt cx="1089334" cy="2080010"/>
            </a:xfrm>
          </p:grpSpPr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237ED607-42B5-4A77-BE0F-2897A741A89A}"/>
                  </a:ext>
                </a:extLst>
              </p:cNvPr>
              <p:cNvSpPr/>
              <p:nvPr/>
            </p:nvSpPr>
            <p:spPr>
              <a:xfrm>
                <a:off x="836918" y="2327666"/>
                <a:ext cx="1080000" cy="1525160"/>
              </a:xfrm>
              <a:prstGeom prst="rect">
                <a:avLst/>
              </a:prstGeom>
              <a:solidFill>
                <a:srgbClr val="F6630D">
                  <a:alpha val="5000"/>
                </a:srgbClr>
              </a:solidFill>
              <a:ln w="36000">
                <a:solidFill>
                  <a:srgbClr val="F663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rgbClr val="F6630D"/>
                  </a:solidFill>
                </a:endParaRPr>
              </a:p>
            </p:txBody>
          </p:sp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ADF7F777-CD70-4F7F-8299-1F27097D968E}"/>
                  </a:ext>
                </a:extLst>
              </p:cNvPr>
              <p:cNvSpPr/>
              <p:nvPr/>
            </p:nvSpPr>
            <p:spPr>
              <a:xfrm>
                <a:off x="1052882" y="2054253"/>
                <a:ext cx="648072" cy="273413"/>
              </a:xfrm>
              <a:prstGeom prst="rect">
                <a:avLst/>
              </a:prstGeom>
              <a:solidFill>
                <a:srgbClr val="F6630D">
                  <a:alpha val="5000"/>
                </a:srgbClr>
              </a:solidFill>
              <a:ln w="36000">
                <a:solidFill>
                  <a:srgbClr val="F663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rgbClr val="F6630D"/>
                  </a:solidFill>
                </a:endParaRPr>
              </a:p>
            </p:txBody>
          </p:sp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4C06DFF2-6E50-4889-A8AB-83E41FDAF47E}"/>
                  </a:ext>
                </a:extLst>
              </p:cNvPr>
              <p:cNvSpPr/>
              <p:nvPr/>
            </p:nvSpPr>
            <p:spPr>
              <a:xfrm>
                <a:off x="827584" y="1772816"/>
                <a:ext cx="1080000" cy="273413"/>
              </a:xfrm>
              <a:prstGeom prst="rect">
                <a:avLst/>
              </a:prstGeom>
              <a:solidFill>
                <a:srgbClr val="F6630D">
                  <a:alpha val="5000"/>
                </a:srgbClr>
              </a:solidFill>
              <a:ln w="36000">
                <a:solidFill>
                  <a:srgbClr val="F663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rgbClr val="F6630D"/>
                  </a:solidFill>
                </a:endParaRPr>
              </a:p>
            </p:txBody>
          </p:sp>
        </p:grp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F1C42432-9672-4800-8F0D-54FEDF1355C7}"/>
                </a:ext>
              </a:extLst>
            </p:cNvPr>
            <p:cNvSpPr/>
            <p:nvPr/>
          </p:nvSpPr>
          <p:spPr>
            <a:xfrm>
              <a:off x="847892" y="5981179"/>
              <a:ext cx="1031871" cy="480802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5" name="Группа 154">
            <a:extLst>
              <a:ext uri="{FF2B5EF4-FFF2-40B4-BE49-F238E27FC236}">
                <a16:creationId xmlns:a16="http://schemas.microsoft.com/office/drawing/2014/main" id="{DCBAB689-71AE-4D9C-A646-4874FC78E89A}"/>
              </a:ext>
            </a:extLst>
          </p:cNvPr>
          <p:cNvGrpSpPr/>
          <p:nvPr/>
        </p:nvGrpSpPr>
        <p:grpSpPr>
          <a:xfrm>
            <a:off x="6353408" y="1371804"/>
            <a:ext cx="2611080" cy="3063600"/>
            <a:chOff x="6124338" y="435055"/>
            <a:chExt cx="2611080" cy="306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766509B2-2551-4C40-8674-462016D67586}"/>
                    </a:ext>
                  </a:extLst>
                </p14:cNvPr>
                <p14:cNvContentPartPr/>
                <p14:nvPr/>
              </p14:nvContentPartPr>
              <p14:xfrm>
                <a:off x="6124338" y="1646815"/>
                <a:ext cx="1758600" cy="1454400"/>
              </p14:xfrm>
            </p:contentPart>
          </mc:Choice>
          <mc:Fallback xmlns=""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766509B2-2551-4C40-8674-462016D6758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06338" y="1628815"/>
                  <a:ext cx="1794240" cy="14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16FFAE5A-C17F-4B87-BA5B-7CDCBD5DB886}"/>
                    </a:ext>
                  </a:extLst>
                </p14:cNvPr>
                <p14:cNvContentPartPr/>
                <p14:nvPr/>
              </p14:nvContentPartPr>
              <p14:xfrm>
                <a:off x="6154578" y="3034255"/>
                <a:ext cx="1365120" cy="112320"/>
              </p14:xfrm>
            </p:contentPart>
          </mc:Choice>
          <mc:Fallback xmlns=""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16FFAE5A-C17F-4B87-BA5B-7CDCBD5DB8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36578" y="3016615"/>
                  <a:ext cx="14007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0E80D36C-7AE5-4213-8781-98A1D4243E06}"/>
                    </a:ext>
                  </a:extLst>
                </p14:cNvPr>
                <p14:cNvContentPartPr/>
                <p14:nvPr/>
              </p14:nvContentPartPr>
              <p14:xfrm>
                <a:off x="7678458" y="435055"/>
                <a:ext cx="452880" cy="125316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0E80D36C-7AE5-4213-8781-98A1D4243E0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660458" y="417415"/>
                  <a:ext cx="488520" cy="12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1720206C-D895-4A37-918E-0FD692706671}"/>
                    </a:ext>
                  </a:extLst>
                </p14:cNvPr>
                <p14:cNvContentPartPr/>
                <p14:nvPr/>
              </p14:nvContentPartPr>
              <p14:xfrm>
                <a:off x="7472898" y="3071335"/>
                <a:ext cx="78840" cy="427320"/>
              </p14:xfrm>
            </p:contentPart>
          </mc:Choice>
          <mc:Fallback xmlns=""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1720206C-D895-4A37-918E-0FD69270667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54898" y="3053335"/>
                  <a:ext cx="11448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FE24FBD9-7B71-441F-8D10-5BA77108A342}"/>
                    </a:ext>
                  </a:extLst>
                </p14:cNvPr>
                <p14:cNvContentPartPr/>
                <p14:nvPr/>
              </p14:nvContentPartPr>
              <p14:xfrm>
                <a:off x="6305778" y="1756975"/>
                <a:ext cx="2321640" cy="134424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FE24FBD9-7B71-441F-8D10-5BA77108A34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88138" y="1738975"/>
                  <a:ext cx="2357280" cy="13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CB69C7BA-C899-49E9-9403-84F576C48C43}"/>
                    </a:ext>
                  </a:extLst>
                </p14:cNvPr>
                <p14:cNvContentPartPr/>
                <p14:nvPr/>
              </p14:nvContentPartPr>
              <p14:xfrm>
                <a:off x="7344378" y="1746175"/>
                <a:ext cx="1391040" cy="1313640"/>
              </p14:xfrm>
            </p:contentPart>
          </mc:Choice>
          <mc:Fallback xmlns=""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CB69C7BA-C899-49E9-9403-84F576C48C4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326378" y="1728535"/>
                  <a:ext cx="1426680" cy="134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Группа 192">
            <a:extLst>
              <a:ext uri="{FF2B5EF4-FFF2-40B4-BE49-F238E27FC236}">
                <a16:creationId xmlns:a16="http://schemas.microsoft.com/office/drawing/2014/main" id="{D33935C3-DED3-463E-83CD-9FEA4D880A6E}"/>
              </a:ext>
            </a:extLst>
          </p:cNvPr>
          <p:cNvGrpSpPr/>
          <p:nvPr/>
        </p:nvGrpSpPr>
        <p:grpSpPr>
          <a:xfrm>
            <a:off x="4490778" y="4346633"/>
            <a:ext cx="1089334" cy="2080010"/>
            <a:chOff x="4870815" y="3681283"/>
            <a:chExt cx="1089334" cy="2080010"/>
          </a:xfrm>
        </p:grpSpPr>
        <p:grpSp>
          <p:nvGrpSpPr>
            <p:cNvPr id="156" name="Группа 155">
              <a:extLst>
                <a:ext uri="{FF2B5EF4-FFF2-40B4-BE49-F238E27FC236}">
                  <a16:creationId xmlns:a16="http://schemas.microsoft.com/office/drawing/2014/main" id="{29866648-0C32-423D-AA68-D77E039147DE}"/>
                </a:ext>
              </a:extLst>
            </p:cNvPr>
            <p:cNvGrpSpPr/>
            <p:nvPr/>
          </p:nvGrpSpPr>
          <p:grpSpPr>
            <a:xfrm>
              <a:off x="4870815" y="3681283"/>
              <a:ext cx="1089334" cy="2080010"/>
              <a:chOff x="748935" y="4078771"/>
              <a:chExt cx="1089334" cy="2080010"/>
            </a:xfrm>
          </p:grpSpPr>
          <p:grpSp>
            <p:nvGrpSpPr>
              <p:cNvPr id="157" name="Группа 156">
                <a:extLst>
                  <a:ext uri="{FF2B5EF4-FFF2-40B4-BE49-F238E27FC236}">
                    <a16:creationId xmlns:a16="http://schemas.microsoft.com/office/drawing/2014/main" id="{91132917-7730-4849-B83C-F545FC4610D5}"/>
                  </a:ext>
                </a:extLst>
              </p:cNvPr>
              <p:cNvGrpSpPr/>
              <p:nvPr/>
            </p:nvGrpSpPr>
            <p:grpSpPr>
              <a:xfrm>
                <a:off x="748935" y="4078771"/>
                <a:ext cx="1089334" cy="2080010"/>
                <a:chOff x="827584" y="1772816"/>
                <a:chExt cx="1089334" cy="2080010"/>
              </a:xfrm>
            </p:grpSpPr>
            <p:sp>
              <p:nvSpPr>
                <p:cNvPr id="159" name="Прямоугольник 158">
                  <a:extLst>
                    <a:ext uri="{FF2B5EF4-FFF2-40B4-BE49-F238E27FC236}">
                      <a16:creationId xmlns:a16="http://schemas.microsoft.com/office/drawing/2014/main" id="{C40A810E-0FC4-435B-BF33-7FB8BE3F5397}"/>
                    </a:ext>
                  </a:extLst>
                </p:cNvPr>
                <p:cNvSpPr/>
                <p:nvPr/>
              </p:nvSpPr>
              <p:spPr>
                <a:xfrm>
                  <a:off x="836918" y="2327666"/>
                  <a:ext cx="1080000" cy="1525160"/>
                </a:xfrm>
                <a:prstGeom prst="rect">
                  <a:avLst/>
                </a:prstGeom>
                <a:solidFill>
                  <a:srgbClr val="F6630D">
                    <a:alpha val="5000"/>
                  </a:srgbClr>
                </a:solidFill>
                <a:ln w="36000">
                  <a:solidFill>
                    <a:srgbClr val="F6630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rgbClr val="F6630D"/>
                    </a:solidFill>
                  </a:endParaRPr>
                </a:p>
              </p:txBody>
            </p:sp>
            <p:sp>
              <p:nvSpPr>
                <p:cNvPr id="160" name="Прямоугольник 159">
                  <a:extLst>
                    <a:ext uri="{FF2B5EF4-FFF2-40B4-BE49-F238E27FC236}">
                      <a16:creationId xmlns:a16="http://schemas.microsoft.com/office/drawing/2014/main" id="{F54E90B3-8AA5-440C-B57E-690B638469EE}"/>
                    </a:ext>
                  </a:extLst>
                </p:cNvPr>
                <p:cNvSpPr/>
                <p:nvPr/>
              </p:nvSpPr>
              <p:spPr>
                <a:xfrm>
                  <a:off x="1052882" y="2054253"/>
                  <a:ext cx="648072" cy="273413"/>
                </a:xfrm>
                <a:prstGeom prst="rect">
                  <a:avLst/>
                </a:prstGeom>
                <a:solidFill>
                  <a:srgbClr val="F6630D">
                    <a:alpha val="5000"/>
                  </a:srgbClr>
                </a:solidFill>
                <a:ln w="36000">
                  <a:solidFill>
                    <a:srgbClr val="F6630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rgbClr val="F6630D"/>
                    </a:solidFill>
                  </a:endParaRPr>
                </a:p>
              </p:txBody>
            </p:sp>
            <p:sp>
              <p:nvSpPr>
                <p:cNvPr id="161" name="Прямоугольник 160">
                  <a:extLst>
                    <a:ext uri="{FF2B5EF4-FFF2-40B4-BE49-F238E27FC236}">
                      <a16:creationId xmlns:a16="http://schemas.microsoft.com/office/drawing/2014/main" id="{9C612FC8-905D-47DD-8FAE-382493F4D8BD}"/>
                    </a:ext>
                  </a:extLst>
                </p:cNvPr>
                <p:cNvSpPr/>
                <p:nvPr/>
              </p:nvSpPr>
              <p:spPr>
                <a:xfrm>
                  <a:off x="827584" y="1772816"/>
                  <a:ext cx="1080000" cy="273413"/>
                </a:xfrm>
                <a:prstGeom prst="rect">
                  <a:avLst/>
                </a:prstGeom>
                <a:solidFill>
                  <a:srgbClr val="F6630D">
                    <a:alpha val="5000"/>
                  </a:srgbClr>
                </a:solidFill>
                <a:ln w="36000">
                  <a:solidFill>
                    <a:srgbClr val="F6630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rgbClr val="F6630D"/>
                    </a:solidFill>
                  </a:endParaRPr>
                </a:p>
              </p:txBody>
            </p:sp>
          </p:grpSp>
          <p:sp>
            <p:nvSpPr>
              <p:cNvPr id="158" name="Прямоугольник 157">
                <a:extLst>
                  <a:ext uri="{FF2B5EF4-FFF2-40B4-BE49-F238E27FC236}">
                    <a16:creationId xmlns:a16="http://schemas.microsoft.com/office/drawing/2014/main" id="{93F21D06-D65B-41CF-888C-D5EC9137E8CF}"/>
                  </a:ext>
                </a:extLst>
              </p:cNvPr>
              <p:cNvSpPr/>
              <p:nvPr/>
            </p:nvSpPr>
            <p:spPr>
              <a:xfrm>
                <a:off x="806398" y="5582835"/>
                <a:ext cx="1031871" cy="575946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CB391081-907F-49B1-B152-88E7F54EB2C6}"/>
                    </a:ext>
                  </a:extLst>
                </p14:cNvPr>
                <p14:cNvContentPartPr/>
                <p14:nvPr/>
              </p14:nvContentPartPr>
              <p14:xfrm>
                <a:off x="5161368" y="4513820"/>
                <a:ext cx="360" cy="360"/>
              </p14:xfrm>
            </p:contentPart>
          </mc:Choice>
          <mc:Fallback xmlns=""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CB391081-907F-49B1-B152-88E7F54EB2C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125728" y="44778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A6D28EFF-D639-43A2-A816-076B87A5467F}"/>
                    </a:ext>
                  </a:extLst>
                </p14:cNvPr>
                <p14:cNvContentPartPr/>
                <p14:nvPr/>
              </p14:nvContentPartPr>
              <p14:xfrm>
                <a:off x="5399688" y="4625060"/>
                <a:ext cx="360" cy="360"/>
              </p14:xfrm>
            </p:contentPart>
          </mc:Choice>
          <mc:Fallback xmlns=""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A6D28EFF-D639-43A2-A816-076B87A5467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63688" y="45890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C590045C-65E6-4BF1-B479-944E486E0D67}"/>
                    </a:ext>
                  </a:extLst>
                </p14:cNvPr>
                <p14:cNvContentPartPr/>
                <p14:nvPr/>
              </p14:nvContentPartPr>
              <p14:xfrm>
                <a:off x="5288088" y="5011700"/>
                <a:ext cx="360" cy="360"/>
              </p14:xfrm>
            </p:contentPart>
          </mc:Choice>
          <mc:Fallback xmlns=""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C590045C-65E6-4BF1-B479-944E486E0D6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52088" y="49760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ACFE8B74-1C43-4259-ACE9-8382C79B6562}"/>
                    </a:ext>
                  </a:extLst>
                </p14:cNvPr>
                <p14:cNvContentPartPr/>
                <p14:nvPr/>
              </p14:nvContentPartPr>
              <p14:xfrm>
                <a:off x="5704608" y="4989380"/>
                <a:ext cx="360" cy="36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ACFE8B74-1C43-4259-ACE9-8382C79B656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68608" y="49533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E8F56001-4950-49EB-BC9E-DC2ED3F9D7D6}"/>
                    </a:ext>
                  </a:extLst>
                </p14:cNvPr>
                <p14:cNvContentPartPr/>
                <p14:nvPr/>
              </p14:nvContentPartPr>
              <p14:xfrm>
                <a:off x="5734128" y="4498700"/>
                <a:ext cx="360" cy="360"/>
              </p14:xfrm>
            </p:contentPart>
          </mc:Choice>
          <mc:Fallback xmlns=""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E8F56001-4950-49EB-BC9E-DC2ED3F9D7D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98128" y="44627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C4CE123E-3C45-45DA-9525-472E56D05548}"/>
                    </a:ext>
                  </a:extLst>
                </p14:cNvPr>
                <p14:cNvContentPartPr/>
                <p14:nvPr/>
              </p14:nvContentPartPr>
              <p14:xfrm>
                <a:off x="5064888" y="5405900"/>
                <a:ext cx="360" cy="36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C4CE123E-3C45-45DA-9525-472E56D0554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29248" y="53699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0" name="Рукописный ввод 169">
                  <a:extLst>
                    <a:ext uri="{FF2B5EF4-FFF2-40B4-BE49-F238E27FC236}">
                      <a16:creationId xmlns:a16="http://schemas.microsoft.com/office/drawing/2014/main" id="{AB349505-CAC1-4CA8-ADBB-8BF38660DC5F}"/>
                    </a:ext>
                  </a:extLst>
                </p14:cNvPr>
                <p14:cNvContentPartPr/>
                <p14:nvPr/>
              </p14:nvContentPartPr>
              <p14:xfrm>
                <a:off x="5548008" y="5353340"/>
                <a:ext cx="360" cy="360"/>
              </p14:xfrm>
            </p:contentPart>
          </mc:Choice>
          <mc:Fallback xmlns="">
            <p:pic>
              <p:nvPicPr>
                <p:cNvPr id="170" name="Рукописный ввод 169">
                  <a:extLst>
                    <a:ext uri="{FF2B5EF4-FFF2-40B4-BE49-F238E27FC236}">
                      <a16:creationId xmlns:a16="http://schemas.microsoft.com/office/drawing/2014/main" id="{AB349505-CAC1-4CA8-ADBB-8BF38660DC5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12368" y="53177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5B2CDC18-FD0B-4B38-BDE8-36B1062003BC}"/>
                    </a:ext>
                  </a:extLst>
                </p14:cNvPr>
                <p14:cNvContentPartPr/>
                <p14:nvPr/>
              </p14:nvContentPartPr>
              <p14:xfrm>
                <a:off x="5258568" y="5502380"/>
                <a:ext cx="360" cy="360"/>
              </p14:xfrm>
            </p:contentPart>
          </mc:Choice>
          <mc:Fallback xmlns=""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5B2CDC18-FD0B-4B38-BDE8-36B1062003B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22568" y="54663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41F8E246-91E5-484F-B57E-CB07713F3B28}"/>
                    </a:ext>
                  </a:extLst>
                </p14:cNvPr>
                <p14:cNvContentPartPr/>
                <p14:nvPr/>
              </p14:nvContentPartPr>
              <p14:xfrm>
                <a:off x="5533608" y="5495180"/>
                <a:ext cx="360" cy="360"/>
              </p14:xfrm>
            </p:contentPart>
          </mc:Choice>
          <mc:Fallback xmlns=""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41F8E246-91E5-484F-B57E-CB07713F3B2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97608" y="54591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3" name="Рукописный ввод 172">
                  <a:extLst>
                    <a:ext uri="{FF2B5EF4-FFF2-40B4-BE49-F238E27FC236}">
                      <a16:creationId xmlns:a16="http://schemas.microsoft.com/office/drawing/2014/main" id="{27ABE298-9ECE-427C-AB25-E39180AD5337}"/>
                    </a:ext>
                  </a:extLst>
                </p14:cNvPr>
                <p14:cNvContentPartPr/>
                <p14:nvPr/>
              </p14:nvContentPartPr>
              <p14:xfrm>
                <a:off x="5860488" y="5517140"/>
                <a:ext cx="360" cy="360"/>
              </p14:xfrm>
            </p:contentPart>
          </mc:Choice>
          <mc:Fallback xmlns="">
            <p:pic>
              <p:nvPicPr>
                <p:cNvPr id="173" name="Рукописный ввод 172">
                  <a:extLst>
                    <a:ext uri="{FF2B5EF4-FFF2-40B4-BE49-F238E27FC236}">
                      <a16:creationId xmlns:a16="http://schemas.microsoft.com/office/drawing/2014/main" id="{27ABE298-9ECE-427C-AB25-E39180AD533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24488" y="54811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543F1C78-4666-4D02-8037-BB8E339B1615}"/>
                    </a:ext>
                  </a:extLst>
                </p14:cNvPr>
                <p14:cNvContentPartPr/>
                <p14:nvPr/>
              </p14:nvContentPartPr>
              <p14:xfrm>
                <a:off x="5050128" y="5524340"/>
                <a:ext cx="360" cy="360"/>
              </p14:xfrm>
            </p:contentPart>
          </mc:Choice>
          <mc:Fallback xmlns=""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543F1C78-4666-4D02-8037-BB8E339B161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14488" y="54887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5" name="Рукописный ввод 174">
                  <a:extLst>
                    <a:ext uri="{FF2B5EF4-FFF2-40B4-BE49-F238E27FC236}">
                      <a16:creationId xmlns:a16="http://schemas.microsoft.com/office/drawing/2014/main" id="{73790309-07AA-47C9-B1A5-86AA73976D2F}"/>
                    </a:ext>
                  </a:extLst>
                </p14:cNvPr>
                <p14:cNvContentPartPr/>
                <p14:nvPr/>
              </p14:nvContentPartPr>
              <p14:xfrm>
                <a:off x="5406888" y="5524340"/>
                <a:ext cx="3240" cy="360"/>
              </p14:xfrm>
            </p:contentPart>
          </mc:Choice>
          <mc:Fallback xmlns="">
            <p:pic>
              <p:nvPicPr>
                <p:cNvPr id="175" name="Рукописный ввод 174">
                  <a:extLst>
                    <a:ext uri="{FF2B5EF4-FFF2-40B4-BE49-F238E27FC236}">
                      <a16:creationId xmlns:a16="http://schemas.microsoft.com/office/drawing/2014/main" id="{73790309-07AA-47C9-B1A5-86AA73976D2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71248" y="5488700"/>
                  <a:ext cx="748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ACA95808-59A0-44BB-9691-FB2E032C3107}"/>
                    </a:ext>
                  </a:extLst>
                </p14:cNvPr>
                <p14:cNvContentPartPr/>
                <p14:nvPr/>
              </p14:nvContentPartPr>
              <p14:xfrm>
                <a:off x="5265768" y="5621180"/>
                <a:ext cx="360" cy="360"/>
              </p14:xfrm>
            </p:contentPart>
          </mc:Choice>
          <mc:Fallback xmlns=""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ACA95808-59A0-44BB-9691-FB2E032C310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30128" y="55851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29C98273-A495-48BB-9CFF-7DE57EF64EBC}"/>
                    </a:ext>
                  </a:extLst>
                </p14:cNvPr>
                <p14:cNvContentPartPr/>
                <p14:nvPr/>
              </p14:nvContentPartPr>
              <p14:xfrm>
                <a:off x="5057688" y="5665820"/>
                <a:ext cx="360" cy="36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29C98273-A495-48BB-9CFF-7DE57EF64EB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21688" y="56298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78" name="Рукописный ввод 177">
                  <a:extLst>
                    <a:ext uri="{FF2B5EF4-FFF2-40B4-BE49-F238E27FC236}">
                      <a16:creationId xmlns:a16="http://schemas.microsoft.com/office/drawing/2014/main" id="{D48F37D2-1846-4B5A-860E-7831DBFC4F75}"/>
                    </a:ext>
                  </a:extLst>
                </p14:cNvPr>
                <p14:cNvContentPartPr/>
                <p14:nvPr/>
              </p14:nvContentPartPr>
              <p14:xfrm>
                <a:off x="5488968" y="5673380"/>
                <a:ext cx="360" cy="360"/>
              </p14:xfrm>
            </p:contentPart>
          </mc:Choice>
          <mc:Fallback xmlns="">
            <p:pic>
              <p:nvPicPr>
                <p:cNvPr id="178" name="Рукописный ввод 177">
                  <a:extLst>
                    <a:ext uri="{FF2B5EF4-FFF2-40B4-BE49-F238E27FC236}">
                      <a16:creationId xmlns:a16="http://schemas.microsoft.com/office/drawing/2014/main" id="{D48F37D2-1846-4B5A-860E-7831DBFC4F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52968" y="56377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9" name="Рукописный ввод 178">
                  <a:extLst>
                    <a:ext uri="{FF2B5EF4-FFF2-40B4-BE49-F238E27FC236}">
                      <a16:creationId xmlns:a16="http://schemas.microsoft.com/office/drawing/2014/main" id="{8436D0F2-8ABF-4D4B-8C51-2C250894B826}"/>
                    </a:ext>
                  </a:extLst>
                </p14:cNvPr>
                <p14:cNvContentPartPr/>
                <p14:nvPr/>
              </p14:nvContentPartPr>
              <p14:xfrm>
                <a:off x="5637288" y="5606420"/>
                <a:ext cx="360" cy="360"/>
              </p14:xfrm>
            </p:contentPart>
          </mc:Choice>
          <mc:Fallback xmlns="">
            <p:pic>
              <p:nvPicPr>
                <p:cNvPr id="179" name="Рукописный ввод 178">
                  <a:extLst>
                    <a:ext uri="{FF2B5EF4-FFF2-40B4-BE49-F238E27FC236}">
                      <a16:creationId xmlns:a16="http://schemas.microsoft.com/office/drawing/2014/main" id="{8436D0F2-8ABF-4D4B-8C51-2C250894B82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01648" y="55704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BD1EB0B1-0DA3-425E-966A-87509251239D}"/>
                    </a:ext>
                  </a:extLst>
                </p14:cNvPr>
                <p14:cNvContentPartPr/>
                <p14:nvPr/>
              </p14:nvContentPartPr>
              <p14:xfrm>
                <a:off x="5852928" y="5695700"/>
                <a:ext cx="360" cy="36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BD1EB0B1-0DA3-425E-966A-87509251239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17288" y="56597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A9F86175-1D8C-43C2-9405-B649536A8B1B}"/>
                    </a:ext>
                  </a:extLst>
                </p14:cNvPr>
                <p14:cNvContentPartPr/>
                <p14:nvPr/>
              </p14:nvContentPartPr>
              <p14:xfrm>
                <a:off x="5288088" y="5731585"/>
                <a:ext cx="360" cy="360"/>
              </p14:xfrm>
            </p:contentPart>
          </mc:Choice>
          <mc:Fallback xmlns=""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A9F86175-1D8C-43C2-9405-B649536A8B1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52448" y="5695945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31F2141E-7069-4144-8B16-34BA890CA694}"/>
                    </a:ext>
                  </a:extLst>
                </p14:cNvPr>
                <p14:cNvContentPartPr/>
                <p14:nvPr/>
              </p14:nvContentPartPr>
              <p14:xfrm>
                <a:off x="5080008" y="4907300"/>
                <a:ext cx="360" cy="360"/>
              </p14:xfrm>
            </p:contentPart>
          </mc:Choice>
          <mc:Fallback xmlns=""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31F2141E-7069-4144-8B16-34BA890CA69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44368" y="48716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84738116-E346-45E6-BAB0-476C846A9A5A}"/>
                    </a:ext>
                  </a:extLst>
                </p14:cNvPr>
                <p14:cNvContentPartPr/>
                <p14:nvPr/>
              </p14:nvContentPartPr>
              <p14:xfrm>
                <a:off x="5392128" y="5279180"/>
                <a:ext cx="360" cy="360"/>
              </p14:xfrm>
            </p:contentPart>
          </mc:Choice>
          <mc:Fallback xmlns=""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84738116-E346-45E6-BAB0-476C846A9A5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56488" y="52435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3A810870-5319-439E-A928-7B7C81142B8A}"/>
                    </a:ext>
                  </a:extLst>
                </p14:cNvPr>
                <p14:cNvContentPartPr/>
                <p14:nvPr/>
              </p14:nvContentPartPr>
              <p14:xfrm>
                <a:off x="5510928" y="4833140"/>
                <a:ext cx="360" cy="360"/>
              </p14:xfrm>
            </p:contentPart>
          </mc:Choice>
          <mc:Fallback xmlns=""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3A810870-5319-439E-A928-7B7C81142B8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75288" y="47975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41DB5721-92ED-4B90-8E84-7C073A174BD4}"/>
                    </a:ext>
                  </a:extLst>
                </p14:cNvPr>
                <p14:cNvContentPartPr/>
                <p14:nvPr/>
              </p14:nvContentPartPr>
              <p14:xfrm>
                <a:off x="5459088" y="4371980"/>
                <a:ext cx="360" cy="360"/>
              </p14:xfrm>
            </p:contentPart>
          </mc:Choice>
          <mc:Fallback xmlns=""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41DB5721-92ED-4B90-8E84-7C073A174B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23088" y="43363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B1C0397A-B746-48D4-864A-56253994DACF}"/>
                    </a:ext>
                  </a:extLst>
                </p14:cNvPr>
                <p14:cNvContentPartPr/>
                <p14:nvPr/>
              </p14:nvContentPartPr>
              <p14:xfrm>
                <a:off x="4983168" y="4335260"/>
                <a:ext cx="360" cy="360"/>
              </p14:xfrm>
            </p:contentPart>
          </mc:Choice>
          <mc:Fallback xmlns=""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B1C0397A-B746-48D4-864A-56253994DAC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947168" y="42992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451EC998-DFBB-4BF2-8E19-D12B47BA332B}"/>
                    </a:ext>
                  </a:extLst>
                </p14:cNvPr>
                <p14:cNvContentPartPr/>
                <p14:nvPr/>
              </p14:nvContentPartPr>
              <p14:xfrm>
                <a:off x="5741328" y="5495180"/>
                <a:ext cx="360" cy="360"/>
              </p14:xfrm>
            </p:contentPart>
          </mc:Choice>
          <mc:Fallback xmlns=""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451EC998-DFBB-4BF2-8E19-D12B47BA332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705688" y="54591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88" name="Рукописный ввод 187">
                  <a:extLst>
                    <a:ext uri="{FF2B5EF4-FFF2-40B4-BE49-F238E27FC236}">
                      <a16:creationId xmlns:a16="http://schemas.microsoft.com/office/drawing/2014/main" id="{547C2013-DF98-400D-ADE1-FEB786422261}"/>
                    </a:ext>
                  </a:extLst>
                </p14:cNvPr>
                <p14:cNvContentPartPr/>
                <p14:nvPr/>
              </p14:nvContentPartPr>
              <p14:xfrm>
                <a:off x="5704608" y="5725580"/>
                <a:ext cx="360" cy="360"/>
              </p14:xfrm>
            </p:contentPart>
          </mc:Choice>
          <mc:Fallback xmlns="">
            <p:pic>
              <p:nvPicPr>
                <p:cNvPr id="188" name="Рукописный ввод 187">
                  <a:extLst>
                    <a:ext uri="{FF2B5EF4-FFF2-40B4-BE49-F238E27FC236}">
                      <a16:creationId xmlns:a16="http://schemas.microsoft.com/office/drawing/2014/main" id="{547C2013-DF98-400D-ADE1-FEB78642226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68608" y="56895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Группа 189">
            <a:extLst>
              <a:ext uri="{FF2B5EF4-FFF2-40B4-BE49-F238E27FC236}">
                <a16:creationId xmlns:a16="http://schemas.microsoft.com/office/drawing/2014/main" id="{8CAE57E5-CFD1-4E28-BDB1-FBDF72C2630A}"/>
              </a:ext>
            </a:extLst>
          </p:cNvPr>
          <p:cNvGrpSpPr/>
          <p:nvPr/>
        </p:nvGrpSpPr>
        <p:grpSpPr>
          <a:xfrm>
            <a:off x="4492465" y="3962549"/>
            <a:ext cx="1080000" cy="702341"/>
            <a:chOff x="4740692" y="2196450"/>
            <a:chExt cx="1080000" cy="702341"/>
          </a:xfrm>
          <a:solidFill>
            <a:srgbClr val="00B0F0"/>
          </a:solidFill>
        </p:grpSpPr>
        <p:sp>
          <p:nvSpPr>
            <p:cNvPr id="191" name="Прямоугольник 190">
              <a:extLst>
                <a:ext uri="{FF2B5EF4-FFF2-40B4-BE49-F238E27FC236}">
                  <a16:creationId xmlns:a16="http://schemas.microsoft.com/office/drawing/2014/main" id="{D37F1409-7FE3-4908-8AC5-E8C2BB189B97}"/>
                </a:ext>
              </a:extLst>
            </p:cNvPr>
            <p:cNvSpPr/>
            <p:nvPr/>
          </p:nvSpPr>
          <p:spPr>
            <a:xfrm>
              <a:off x="4740692" y="2196450"/>
              <a:ext cx="1080000" cy="369332"/>
            </a:xfrm>
            <a:prstGeom prst="rect">
              <a:avLst/>
            </a:prstGeom>
            <a:grpFill/>
            <a:ln w="360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192" name="Прямоугольник 191">
              <a:extLst>
                <a:ext uri="{FF2B5EF4-FFF2-40B4-BE49-F238E27FC236}">
                  <a16:creationId xmlns:a16="http://schemas.microsoft.com/office/drawing/2014/main" id="{D5CDB118-F2F8-44C3-82B7-C6359B1FCDD3}"/>
                </a:ext>
              </a:extLst>
            </p:cNvPr>
            <p:cNvSpPr/>
            <p:nvPr/>
          </p:nvSpPr>
          <p:spPr>
            <a:xfrm>
              <a:off x="5027487" y="2602380"/>
              <a:ext cx="586001" cy="296411"/>
            </a:xfrm>
            <a:prstGeom prst="rect">
              <a:avLst/>
            </a:prstGeom>
            <a:grpFill/>
            <a:ln w="360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</p:grpSp>
      <p:grpSp>
        <p:nvGrpSpPr>
          <p:cNvPr id="197" name="Группа 196">
            <a:extLst>
              <a:ext uri="{FF2B5EF4-FFF2-40B4-BE49-F238E27FC236}">
                <a16:creationId xmlns:a16="http://schemas.microsoft.com/office/drawing/2014/main" id="{40A74700-F738-4054-B0A7-98FFFCEF913E}"/>
              </a:ext>
            </a:extLst>
          </p:cNvPr>
          <p:cNvGrpSpPr/>
          <p:nvPr/>
        </p:nvGrpSpPr>
        <p:grpSpPr>
          <a:xfrm>
            <a:off x="6435924" y="4242643"/>
            <a:ext cx="1089334" cy="2080010"/>
            <a:chOff x="4870815" y="3681283"/>
            <a:chExt cx="1089334" cy="2080010"/>
          </a:xfrm>
        </p:grpSpPr>
        <p:grpSp>
          <p:nvGrpSpPr>
            <p:cNvPr id="198" name="Группа 197">
              <a:extLst>
                <a:ext uri="{FF2B5EF4-FFF2-40B4-BE49-F238E27FC236}">
                  <a16:creationId xmlns:a16="http://schemas.microsoft.com/office/drawing/2014/main" id="{67691EB4-08B7-4EAF-AE11-6F191DD951A5}"/>
                </a:ext>
              </a:extLst>
            </p:cNvPr>
            <p:cNvGrpSpPr/>
            <p:nvPr/>
          </p:nvGrpSpPr>
          <p:grpSpPr>
            <a:xfrm>
              <a:off x="4870815" y="3681283"/>
              <a:ext cx="1089334" cy="2080010"/>
              <a:chOff x="748935" y="4078771"/>
              <a:chExt cx="1089334" cy="2080010"/>
            </a:xfrm>
          </p:grpSpPr>
          <p:grpSp>
            <p:nvGrpSpPr>
              <p:cNvPr id="224" name="Группа 223">
                <a:extLst>
                  <a:ext uri="{FF2B5EF4-FFF2-40B4-BE49-F238E27FC236}">
                    <a16:creationId xmlns:a16="http://schemas.microsoft.com/office/drawing/2014/main" id="{664B0F6F-1A25-44A2-B711-DB684B03F9DD}"/>
                  </a:ext>
                </a:extLst>
              </p:cNvPr>
              <p:cNvGrpSpPr/>
              <p:nvPr/>
            </p:nvGrpSpPr>
            <p:grpSpPr>
              <a:xfrm>
                <a:off x="748935" y="4078771"/>
                <a:ext cx="1089334" cy="2080010"/>
                <a:chOff x="827584" y="1772816"/>
                <a:chExt cx="1089334" cy="2080010"/>
              </a:xfrm>
            </p:grpSpPr>
            <p:sp>
              <p:nvSpPr>
                <p:cNvPr id="226" name="Прямоугольник 225">
                  <a:extLst>
                    <a:ext uri="{FF2B5EF4-FFF2-40B4-BE49-F238E27FC236}">
                      <a16:creationId xmlns:a16="http://schemas.microsoft.com/office/drawing/2014/main" id="{BE236DA8-1D7F-459D-AC1E-11466C7D49B9}"/>
                    </a:ext>
                  </a:extLst>
                </p:cNvPr>
                <p:cNvSpPr/>
                <p:nvPr/>
              </p:nvSpPr>
              <p:spPr>
                <a:xfrm>
                  <a:off x="836918" y="2327666"/>
                  <a:ext cx="1080000" cy="1525160"/>
                </a:xfrm>
                <a:prstGeom prst="rect">
                  <a:avLst/>
                </a:prstGeom>
                <a:solidFill>
                  <a:srgbClr val="F6630D">
                    <a:alpha val="5000"/>
                  </a:srgbClr>
                </a:solidFill>
                <a:ln w="36000">
                  <a:solidFill>
                    <a:srgbClr val="F6630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rgbClr val="F6630D"/>
                    </a:solidFill>
                  </a:endParaRPr>
                </a:p>
              </p:txBody>
            </p:sp>
            <p:sp>
              <p:nvSpPr>
                <p:cNvPr id="227" name="Прямоугольник 226">
                  <a:extLst>
                    <a:ext uri="{FF2B5EF4-FFF2-40B4-BE49-F238E27FC236}">
                      <a16:creationId xmlns:a16="http://schemas.microsoft.com/office/drawing/2014/main" id="{E0135DFC-9B8F-4DE9-8812-F5E8791B12F1}"/>
                    </a:ext>
                  </a:extLst>
                </p:cNvPr>
                <p:cNvSpPr/>
                <p:nvPr/>
              </p:nvSpPr>
              <p:spPr>
                <a:xfrm>
                  <a:off x="1052882" y="2054253"/>
                  <a:ext cx="648072" cy="273413"/>
                </a:xfrm>
                <a:prstGeom prst="rect">
                  <a:avLst/>
                </a:prstGeom>
                <a:solidFill>
                  <a:srgbClr val="F6630D">
                    <a:alpha val="5000"/>
                  </a:srgbClr>
                </a:solidFill>
                <a:ln w="36000">
                  <a:solidFill>
                    <a:srgbClr val="F6630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rgbClr val="F6630D"/>
                    </a:solidFill>
                  </a:endParaRPr>
                </a:p>
              </p:txBody>
            </p:sp>
            <p:sp>
              <p:nvSpPr>
                <p:cNvPr id="228" name="Прямоугольник 227">
                  <a:extLst>
                    <a:ext uri="{FF2B5EF4-FFF2-40B4-BE49-F238E27FC236}">
                      <a16:creationId xmlns:a16="http://schemas.microsoft.com/office/drawing/2014/main" id="{8CF90CBF-9778-4415-8F26-C1803F854D90}"/>
                    </a:ext>
                  </a:extLst>
                </p:cNvPr>
                <p:cNvSpPr/>
                <p:nvPr/>
              </p:nvSpPr>
              <p:spPr>
                <a:xfrm>
                  <a:off x="827584" y="1772816"/>
                  <a:ext cx="1080000" cy="273413"/>
                </a:xfrm>
                <a:prstGeom prst="rect">
                  <a:avLst/>
                </a:prstGeom>
                <a:solidFill>
                  <a:srgbClr val="F6630D">
                    <a:alpha val="5000"/>
                  </a:srgbClr>
                </a:solidFill>
                <a:ln w="36000">
                  <a:solidFill>
                    <a:srgbClr val="F6630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rgbClr val="F6630D"/>
                    </a:solidFill>
                  </a:endParaRPr>
                </a:p>
              </p:txBody>
            </p:sp>
          </p:grpSp>
          <p:sp>
            <p:nvSpPr>
              <p:cNvPr id="225" name="Прямоугольник 224">
                <a:extLst>
                  <a:ext uri="{FF2B5EF4-FFF2-40B4-BE49-F238E27FC236}">
                    <a16:creationId xmlns:a16="http://schemas.microsoft.com/office/drawing/2014/main" id="{F3D68409-DFAB-4D4B-A30E-AEAA282F00AE}"/>
                  </a:ext>
                </a:extLst>
              </p:cNvPr>
              <p:cNvSpPr/>
              <p:nvPr/>
            </p:nvSpPr>
            <p:spPr>
              <a:xfrm>
                <a:off x="806398" y="5582835"/>
                <a:ext cx="1031871" cy="575945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99" name="Рукописный ввод 198">
                  <a:extLst>
                    <a:ext uri="{FF2B5EF4-FFF2-40B4-BE49-F238E27FC236}">
                      <a16:creationId xmlns:a16="http://schemas.microsoft.com/office/drawing/2014/main" id="{47F5AC71-ADFF-4D40-A811-E0E64226C3A0}"/>
                    </a:ext>
                  </a:extLst>
                </p14:cNvPr>
                <p14:cNvContentPartPr/>
                <p14:nvPr/>
              </p14:nvContentPartPr>
              <p14:xfrm>
                <a:off x="5161368" y="4513820"/>
                <a:ext cx="360" cy="360"/>
              </p14:xfrm>
            </p:contentPart>
          </mc:Choice>
          <mc:Fallback xmlns="">
            <p:pic>
              <p:nvPicPr>
                <p:cNvPr id="199" name="Рукописный ввод 198">
                  <a:extLst>
                    <a:ext uri="{FF2B5EF4-FFF2-40B4-BE49-F238E27FC236}">
                      <a16:creationId xmlns:a16="http://schemas.microsoft.com/office/drawing/2014/main" id="{47F5AC71-ADFF-4D40-A811-E0E64226C3A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125728" y="44778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00" name="Рукописный ввод 199">
                  <a:extLst>
                    <a:ext uri="{FF2B5EF4-FFF2-40B4-BE49-F238E27FC236}">
                      <a16:creationId xmlns:a16="http://schemas.microsoft.com/office/drawing/2014/main" id="{8413FF2D-877C-4ECA-9518-F6545DB0853A}"/>
                    </a:ext>
                  </a:extLst>
                </p14:cNvPr>
                <p14:cNvContentPartPr/>
                <p14:nvPr/>
              </p14:nvContentPartPr>
              <p14:xfrm>
                <a:off x="5399688" y="4625060"/>
                <a:ext cx="360" cy="360"/>
              </p14:xfrm>
            </p:contentPart>
          </mc:Choice>
          <mc:Fallback xmlns="">
            <p:pic>
              <p:nvPicPr>
                <p:cNvPr id="200" name="Рукописный ввод 199">
                  <a:extLst>
                    <a:ext uri="{FF2B5EF4-FFF2-40B4-BE49-F238E27FC236}">
                      <a16:creationId xmlns:a16="http://schemas.microsoft.com/office/drawing/2014/main" id="{8413FF2D-877C-4ECA-9518-F6545DB085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63688" y="45890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01" name="Рукописный ввод 200">
                  <a:extLst>
                    <a:ext uri="{FF2B5EF4-FFF2-40B4-BE49-F238E27FC236}">
                      <a16:creationId xmlns:a16="http://schemas.microsoft.com/office/drawing/2014/main" id="{F61A5945-0C7B-4B7D-B699-75C430453FE3}"/>
                    </a:ext>
                  </a:extLst>
                </p14:cNvPr>
                <p14:cNvContentPartPr/>
                <p14:nvPr/>
              </p14:nvContentPartPr>
              <p14:xfrm>
                <a:off x="5288088" y="5011700"/>
                <a:ext cx="360" cy="360"/>
              </p14:xfrm>
            </p:contentPart>
          </mc:Choice>
          <mc:Fallback xmlns="">
            <p:pic>
              <p:nvPicPr>
                <p:cNvPr id="201" name="Рукописный ввод 200">
                  <a:extLst>
                    <a:ext uri="{FF2B5EF4-FFF2-40B4-BE49-F238E27FC236}">
                      <a16:creationId xmlns:a16="http://schemas.microsoft.com/office/drawing/2014/main" id="{F61A5945-0C7B-4B7D-B699-75C430453FE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52088" y="49760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02" name="Рукописный ввод 201">
                  <a:extLst>
                    <a:ext uri="{FF2B5EF4-FFF2-40B4-BE49-F238E27FC236}">
                      <a16:creationId xmlns:a16="http://schemas.microsoft.com/office/drawing/2014/main" id="{62C9F4D1-6946-414F-A277-45E5915CF15D}"/>
                    </a:ext>
                  </a:extLst>
                </p14:cNvPr>
                <p14:cNvContentPartPr/>
                <p14:nvPr/>
              </p14:nvContentPartPr>
              <p14:xfrm>
                <a:off x="5704608" y="4989380"/>
                <a:ext cx="360" cy="360"/>
              </p14:xfrm>
            </p:contentPart>
          </mc:Choice>
          <mc:Fallback xmlns="">
            <p:pic>
              <p:nvPicPr>
                <p:cNvPr id="202" name="Рукописный ввод 201">
                  <a:extLst>
                    <a:ext uri="{FF2B5EF4-FFF2-40B4-BE49-F238E27FC236}">
                      <a16:creationId xmlns:a16="http://schemas.microsoft.com/office/drawing/2014/main" id="{62C9F4D1-6946-414F-A277-45E5915CF15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68608" y="49533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03" name="Рукописный ввод 202">
                  <a:extLst>
                    <a:ext uri="{FF2B5EF4-FFF2-40B4-BE49-F238E27FC236}">
                      <a16:creationId xmlns:a16="http://schemas.microsoft.com/office/drawing/2014/main" id="{8B3FE812-E7D3-4FEE-912A-66FF81BB3715}"/>
                    </a:ext>
                  </a:extLst>
                </p14:cNvPr>
                <p14:cNvContentPartPr/>
                <p14:nvPr/>
              </p14:nvContentPartPr>
              <p14:xfrm>
                <a:off x="5734128" y="4498700"/>
                <a:ext cx="360" cy="360"/>
              </p14:xfrm>
            </p:contentPart>
          </mc:Choice>
          <mc:Fallback xmlns="">
            <p:pic>
              <p:nvPicPr>
                <p:cNvPr id="203" name="Рукописный ввод 202">
                  <a:extLst>
                    <a:ext uri="{FF2B5EF4-FFF2-40B4-BE49-F238E27FC236}">
                      <a16:creationId xmlns:a16="http://schemas.microsoft.com/office/drawing/2014/main" id="{8B3FE812-E7D3-4FEE-912A-66FF81BB371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98128" y="44627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04" name="Рукописный ввод 203">
                  <a:extLst>
                    <a:ext uri="{FF2B5EF4-FFF2-40B4-BE49-F238E27FC236}">
                      <a16:creationId xmlns:a16="http://schemas.microsoft.com/office/drawing/2014/main" id="{24045B0B-37DA-4736-88F4-622C34E91012}"/>
                    </a:ext>
                  </a:extLst>
                </p14:cNvPr>
                <p14:cNvContentPartPr/>
                <p14:nvPr/>
              </p14:nvContentPartPr>
              <p14:xfrm>
                <a:off x="5064888" y="5405900"/>
                <a:ext cx="360" cy="360"/>
              </p14:xfrm>
            </p:contentPart>
          </mc:Choice>
          <mc:Fallback xmlns="">
            <p:pic>
              <p:nvPicPr>
                <p:cNvPr id="204" name="Рукописный ввод 203">
                  <a:extLst>
                    <a:ext uri="{FF2B5EF4-FFF2-40B4-BE49-F238E27FC236}">
                      <a16:creationId xmlns:a16="http://schemas.microsoft.com/office/drawing/2014/main" id="{24045B0B-37DA-4736-88F4-622C34E9101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29248" y="53699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05" name="Рукописный ввод 204">
                  <a:extLst>
                    <a:ext uri="{FF2B5EF4-FFF2-40B4-BE49-F238E27FC236}">
                      <a16:creationId xmlns:a16="http://schemas.microsoft.com/office/drawing/2014/main" id="{3F6799DE-3FBB-4218-81AE-B00C121DAC9A}"/>
                    </a:ext>
                  </a:extLst>
                </p14:cNvPr>
                <p14:cNvContentPartPr/>
                <p14:nvPr/>
              </p14:nvContentPartPr>
              <p14:xfrm>
                <a:off x="5548008" y="5353340"/>
                <a:ext cx="360" cy="360"/>
              </p14:xfrm>
            </p:contentPart>
          </mc:Choice>
          <mc:Fallback xmlns="">
            <p:pic>
              <p:nvPicPr>
                <p:cNvPr id="205" name="Рукописный ввод 204">
                  <a:extLst>
                    <a:ext uri="{FF2B5EF4-FFF2-40B4-BE49-F238E27FC236}">
                      <a16:creationId xmlns:a16="http://schemas.microsoft.com/office/drawing/2014/main" id="{3F6799DE-3FBB-4218-81AE-B00C121DAC9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12368" y="53177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06" name="Рукописный ввод 205">
                  <a:extLst>
                    <a:ext uri="{FF2B5EF4-FFF2-40B4-BE49-F238E27FC236}">
                      <a16:creationId xmlns:a16="http://schemas.microsoft.com/office/drawing/2014/main" id="{892ED60B-1ACB-4B4B-86FF-90C972B7FD3F}"/>
                    </a:ext>
                  </a:extLst>
                </p14:cNvPr>
                <p14:cNvContentPartPr/>
                <p14:nvPr/>
              </p14:nvContentPartPr>
              <p14:xfrm>
                <a:off x="5258568" y="5502380"/>
                <a:ext cx="360" cy="360"/>
              </p14:xfrm>
            </p:contentPart>
          </mc:Choice>
          <mc:Fallback xmlns="">
            <p:pic>
              <p:nvPicPr>
                <p:cNvPr id="206" name="Рукописный ввод 205">
                  <a:extLst>
                    <a:ext uri="{FF2B5EF4-FFF2-40B4-BE49-F238E27FC236}">
                      <a16:creationId xmlns:a16="http://schemas.microsoft.com/office/drawing/2014/main" id="{892ED60B-1ACB-4B4B-86FF-90C972B7FD3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22568" y="54663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07" name="Рукописный ввод 206">
                  <a:extLst>
                    <a:ext uri="{FF2B5EF4-FFF2-40B4-BE49-F238E27FC236}">
                      <a16:creationId xmlns:a16="http://schemas.microsoft.com/office/drawing/2014/main" id="{CDBFFB41-E603-47FA-9BB0-F96A3D757369}"/>
                    </a:ext>
                  </a:extLst>
                </p14:cNvPr>
                <p14:cNvContentPartPr/>
                <p14:nvPr/>
              </p14:nvContentPartPr>
              <p14:xfrm>
                <a:off x="5533608" y="5495180"/>
                <a:ext cx="360" cy="360"/>
              </p14:xfrm>
            </p:contentPart>
          </mc:Choice>
          <mc:Fallback xmlns="">
            <p:pic>
              <p:nvPicPr>
                <p:cNvPr id="207" name="Рукописный ввод 206">
                  <a:extLst>
                    <a:ext uri="{FF2B5EF4-FFF2-40B4-BE49-F238E27FC236}">
                      <a16:creationId xmlns:a16="http://schemas.microsoft.com/office/drawing/2014/main" id="{CDBFFB41-E603-47FA-9BB0-F96A3D75736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97608" y="54591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08" name="Рукописный ввод 207">
                  <a:extLst>
                    <a:ext uri="{FF2B5EF4-FFF2-40B4-BE49-F238E27FC236}">
                      <a16:creationId xmlns:a16="http://schemas.microsoft.com/office/drawing/2014/main" id="{0A9E14EC-923B-492D-BD18-EFE3B3DB6E34}"/>
                    </a:ext>
                  </a:extLst>
                </p14:cNvPr>
                <p14:cNvContentPartPr/>
                <p14:nvPr/>
              </p14:nvContentPartPr>
              <p14:xfrm>
                <a:off x="5860488" y="5517140"/>
                <a:ext cx="360" cy="360"/>
              </p14:xfrm>
            </p:contentPart>
          </mc:Choice>
          <mc:Fallback xmlns="">
            <p:pic>
              <p:nvPicPr>
                <p:cNvPr id="208" name="Рукописный ввод 207">
                  <a:extLst>
                    <a:ext uri="{FF2B5EF4-FFF2-40B4-BE49-F238E27FC236}">
                      <a16:creationId xmlns:a16="http://schemas.microsoft.com/office/drawing/2014/main" id="{0A9E14EC-923B-492D-BD18-EFE3B3DB6E3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24488" y="54811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09" name="Рукописный ввод 208">
                  <a:extLst>
                    <a:ext uri="{FF2B5EF4-FFF2-40B4-BE49-F238E27FC236}">
                      <a16:creationId xmlns:a16="http://schemas.microsoft.com/office/drawing/2014/main" id="{7092D42A-BCB7-45CB-9507-2E2352F88746}"/>
                    </a:ext>
                  </a:extLst>
                </p14:cNvPr>
                <p14:cNvContentPartPr/>
                <p14:nvPr/>
              </p14:nvContentPartPr>
              <p14:xfrm>
                <a:off x="5050128" y="5524340"/>
                <a:ext cx="360" cy="360"/>
              </p14:xfrm>
            </p:contentPart>
          </mc:Choice>
          <mc:Fallback xmlns="">
            <p:pic>
              <p:nvPicPr>
                <p:cNvPr id="209" name="Рукописный ввод 208">
                  <a:extLst>
                    <a:ext uri="{FF2B5EF4-FFF2-40B4-BE49-F238E27FC236}">
                      <a16:creationId xmlns:a16="http://schemas.microsoft.com/office/drawing/2014/main" id="{7092D42A-BCB7-45CB-9507-2E2352F8874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14488" y="54887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10" name="Рукописный ввод 209">
                  <a:extLst>
                    <a:ext uri="{FF2B5EF4-FFF2-40B4-BE49-F238E27FC236}">
                      <a16:creationId xmlns:a16="http://schemas.microsoft.com/office/drawing/2014/main" id="{C23C00C4-A565-4042-9431-2F958838C513}"/>
                    </a:ext>
                  </a:extLst>
                </p14:cNvPr>
                <p14:cNvContentPartPr/>
                <p14:nvPr/>
              </p14:nvContentPartPr>
              <p14:xfrm>
                <a:off x="5406888" y="5524340"/>
                <a:ext cx="3240" cy="360"/>
              </p14:xfrm>
            </p:contentPart>
          </mc:Choice>
          <mc:Fallback xmlns="">
            <p:pic>
              <p:nvPicPr>
                <p:cNvPr id="210" name="Рукописный ввод 209">
                  <a:extLst>
                    <a:ext uri="{FF2B5EF4-FFF2-40B4-BE49-F238E27FC236}">
                      <a16:creationId xmlns:a16="http://schemas.microsoft.com/office/drawing/2014/main" id="{C23C00C4-A565-4042-9431-2F958838C51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71248" y="5488700"/>
                  <a:ext cx="748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11" name="Рукописный ввод 210">
                  <a:extLst>
                    <a:ext uri="{FF2B5EF4-FFF2-40B4-BE49-F238E27FC236}">
                      <a16:creationId xmlns:a16="http://schemas.microsoft.com/office/drawing/2014/main" id="{F9E19427-420E-4997-9CA2-0F63311D3B90}"/>
                    </a:ext>
                  </a:extLst>
                </p14:cNvPr>
                <p14:cNvContentPartPr/>
                <p14:nvPr/>
              </p14:nvContentPartPr>
              <p14:xfrm>
                <a:off x="5265768" y="5621180"/>
                <a:ext cx="360" cy="360"/>
              </p14:xfrm>
            </p:contentPart>
          </mc:Choice>
          <mc:Fallback xmlns="">
            <p:pic>
              <p:nvPicPr>
                <p:cNvPr id="211" name="Рукописный ввод 210">
                  <a:extLst>
                    <a:ext uri="{FF2B5EF4-FFF2-40B4-BE49-F238E27FC236}">
                      <a16:creationId xmlns:a16="http://schemas.microsoft.com/office/drawing/2014/main" id="{F9E19427-420E-4997-9CA2-0F63311D3B9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30128" y="55851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12" name="Рукописный ввод 211">
                  <a:extLst>
                    <a:ext uri="{FF2B5EF4-FFF2-40B4-BE49-F238E27FC236}">
                      <a16:creationId xmlns:a16="http://schemas.microsoft.com/office/drawing/2014/main" id="{7176FF61-F6CF-42A7-92E6-8847B88FB7EE}"/>
                    </a:ext>
                  </a:extLst>
                </p14:cNvPr>
                <p14:cNvContentPartPr/>
                <p14:nvPr/>
              </p14:nvContentPartPr>
              <p14:xfrm>
                <a:off x="5057688" y="5665820"/>
                <a:ext cx="360" cy="360"/>
              </p14:xfrm>
            </p:contentPart>
          </mc:Choice>
          <mc:Fallback xmlns="">
            <p:pic>
              <p:nvPicPr>
                <p:cNvPr id="212" name="Рукописный ввод 211">
                  <a:extLst>
                    <a:ext uri="{FF2B5EF4-FFF2-40B4-BE49-F238E27FC236}">
                      <a16:creationId xmlns:a16="http://schemas.microsoft.com/office/drawing/2014/main" id="{7176FF61-F6CF-42A7-92E6-8847B88FB7E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21688" y="56298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13" name="Рукописный ввод 212">
                  <a:extLst>
                    <a:ext uri="{FF2B5EF4-FFF2-40B4-BE49-F238E27FC236}">
                      <a16:creationId xmlns:a16="http://schemas.microsoft.com/office/drawing/2014/main" id="{B1FC8424-D799-407A-9F09-191C848548D1}"/>
                    </a:ext>
                  </a:extLst>
                </p14:cNvPr>
                <p14:cNvContentPartPr/>
                <p14:nvPr/>
              </p14:nvContentPartPr>
              <p14:xfrm>
                <a:off x="5488968" y="5673380"/>
                <a:ext cx="360" cy="360"/>
              </p14:xfrm>
            </p:contentPart>
          </mc:Choice>
          <mc:Fallback xmlns="">
            <p:pic>
              <p:nvPicPr>
                <p:cNvPr id="213" name="Рукописный ввод 212">
                  <a:extLst>
                    <a:ext uri="{FF2B5EF4-FFF2-40B4-BE49-F238E27FC236}">
                      <a16:creationId xmlns:a16="http://schemas.microsoft.com/office/drawing/2014/main" id="{B1FC8424-D799-407A-9F09-191C848548D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52968" y="56377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14" name="Рукописный ввод 213">
                  <a:extLst>
                    <a:ext uri="{FF2B5EF4-FFF2-40B4-BE49-F238E27FC236}">
                      <a16:creationId xmlns:a16="http://schemas.microsoft.com/office/drawing/2014/main" id="{80F8B108-9B30-4220-8533-C7EC3CCF5008}"/>
                    </a:ext>
                  </a:extLst>
                </p14:cNvPr>
                <p14:cNvContentPartPr/>
                <p14:nvPr/>
              </p14:nvContentPartPr>
              <p14:xfrm>
                <a:off x="5637288" y="5606420"/>
                <a:ext cx="360" cy="360"/>
              </p14:xfrm>
            </p:contentPart>
          </mc:Choice>
          <mc:Fallback xmlns="">
            <p:pic>
              <p:nvPicPr>
                <p:cNvPr id="214" name="Рукописный ввод 213">
                  <a:extLst>
                    <a:ext uri="{FF2B5EF4-FFF2-40B4-BE49-F238E27FC236}">
                      <a16:creationId xmlns:a16="http://schemas.microsoft.com/office/drawing/2014/main" id="{80F8B108-9B30-4220-8533-C7EC3CCF500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01648" y="55704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15" name="Рукописный ввод 214">
                  <a:extLst>
                    <a:ext uri="{FF2B5EF4-FFF2-40B4-BE49-F238E27FC236}">
                      <a16:creationId xmlns:a16="http://schemas.microsoft.com/office/drawing/2014/main" id="{B17FC081-873D-4579-B344-055E8C84E1AF}"/>
                    </a:ext>
                  </a:extLst>
                </p14:cNvPr>
                <p14:cNvContentPartPr/>
                <p14:nvPr/>
              </p14:nvContentPartPr>
              <p14:xfrm>
                <a:off x="5852928" y="5695700"/>
                <a:ext cx="360" cy="360"/>
              </p14:xfrm>
            </p:contentPart>
          </mc:Choice>
          <mc:Fallback xmlns="">
            <p:pic>
              <p:nvPicPr>
                <p:cNvPr id="215" name="Рукописный ввод 214">
                  <a:extLst>
                    <a:ext uri="{FF2B5EF4-FFF2-40B4-BE49-F238E27FC236}">
                      <a16:creationId xmlns:a16="http://schemas.microsoft.com/office/drawing/2014/main" id="{B17FC081-873D-4579-B344-055E8C84E1A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17288" y="56597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16" name="Рукописный ввод 215">
                  <a:extLst>
                    <a:ext uri="{FF2B5EF4-FFF2-40B4-BE49-F238E27FC236}">
                      <a16:creationId xmlns:a16="http://schemas.microsoft.com/office/drawing/2014/main" id="{14E44915-C4C6-4596-AE67-F3E7CABB329C}"/>
                    </a:ext>
                  </a:extLst>
                </p14:cNvPr>
                <p14:cNvContentPartPr/>
                <p14:nvPr/>
              </p14:nvContentPartPr>
              <p14:xfrm>
                <a:off x="5288088" y="5731585"/>
                <a:ext cx="360" cy="360"/>
              </p14:xfrm>
            </p:contentPart>
          </mc:Choice>
          <mc:Fallback xmlns="">
            <p:pic>
              <p:nvPicPr>
                <p:cNvPr id="216" name="Рукописный ввод 215">
                  <a:extLst>
                    <a:ext uri="{FF2B5EF4-FFF2-40B4-BE49-F238E27FC236}">
                      <a16:creationId xmlns:a16="http://schemas.microsoft.com/office/drawing/2014/main" id="{14E44915-C4C6-4596-AE67-F3E7CABB329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52448" y="5695945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17" name="Рукописный ввод 216">
                  <a:extLst>
                    <a:ext uri="{FF2B5EF4-FFF2-40B4-BE49-F238E27FC236}">
                      <a16:creationId xmlns:a16="http://schemas.microsoft.com/office/drawing/2014/main" id="{7B129482-E4FF-4CA6-B09C-9C4400C2434D}"/>
                    </a:ext>
                  </a:extLst>
                </p14:cNvPr>
                <p14:cNvContentPartPr/>
                <p14:nvPr/>
              </p14:nvContentPartPr>
              <p14:xfrm>
                <a:off x="5080008" y="4907300"/>
                <a:ext cx="360" cy="360"/>
              </p14:xfrm>
            </p:contentPart>
          </mc:Choice>
          <mc:Fallback xmlns="">
            <p:pic>
              <p:nvPicPr>
                <p:cNvPr id="217" name="Рукописный ввод 216">
                  <a:extLst>
                    <a:ext uri="{FF2B5EF4-FFF2-40B4-BE49-F238E27FC236}">
                      <a16:creationId xmlns:a16="http://schemas.microsoft.com/office/drawing/2014/main" id="{7B129482-E4FF-4CA6-B09C-9C4400C2434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44368" y="48716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18" name="Рукописный ввод 217">
                  <a:extLst>
                    <a:ext uri="{FF2B5EF4-FFF2-40B4-BE49-F238E27FC236}">
                      <a16:creationId xmlns:a16="http://schemas.microsoft.com/office/drawing/2014/main" id="{5E7E2C4C-4467-4FA4-892D-77E37A040646}"/>
                    </a:ext>
                  </a:extLst>
                </p14:cNvPr>
                <p14:cNvContentPartPr/>
                <p14:nvPr/>
              </p14:nvContentPartPr>
              <p14:xfrm>
                <a:off x="5392128" y="5279180"/>
                <a:ext cx="360" cy="360"/>
              </p14:xfrm>
            </p:contentPart>
          </mc:Choice>
          <mc:Fallback xmlns="">
            <p:pic>
              <p:nvPicPr>
                <p:cNvPr id="218" name="Рукописный ввод 217">
                  <a:extLst>
                    <a:ext uri="{FF2B5EF4-FFF2-40B4-BE49-F238E27FC236}">
                      <a16:creationId xmlns:a16="http://schemas.microsoft.com/office/drawing/2014/main" id="{5E7E2C4C-4467-4FA4-892D-77E37A04064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356488" y="52435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19" name="Рукописный ввод 218">
                  <a:extLst>
                    <a:ext uri="{FF2B5EF4-FFF2-40B4-BE49-F238E27FC236}">
                      <a16:creationId xmlns:a16="http://schemas.microsoft.com/office/drawing/2014/main" id="{DC56F41A-E2DE-4293-AC39-D634F8EA6303}"/>
                    </a:ext>
                  </a:extLst>
                </p14:cNvPr>
                <p14:cNvContentPartPr/>
                <p14:nvPr/>
              </p14:nvContentPartPr>
              <p14:xfrm>
                <a:off x="5510928" y="4833140"/>
                <a:ext cx="360" cy="360"/>
              </p14:xfrm>
            </p:contentPart>
          </mc:Choice>
          <mc:Fallback xmlns="">
            <p:pic>
              <p:nvPicPr>
                <p:cNvPr id="219" name="Рукописный ввод 218">
                  <a:extLst>
                    <a:ext uri="{FF2B5EF4-FFF2-40B4-BE49-F238E27FC236}">
                      <a16:creationId xmlns:a16="http://schemas.microsoft.com/office/drawing/2014/main" id="{DC56F41A-E2DE-4293-AC39-D634F8EA630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75288" y="47975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20" name="Рукописный ввод 219">
                  <a:extLst>
                    <a:ext uri="{FF2B5EF4-FFF2-40B4-BE49-F238E27FC236}">
                      <a16:creationId xmlns:a16="http://schemas.microsoft.com/office/drawing/2014/main" id="{3F1873BA-F6C8-4E27-8BDF-2725F29D9200}"/>
                    </a:ext>
                  </a:extLst>
                </p14:cNvPr>
                <p14:cNvContentPartPr/>
                <p14:nvPr/>
              </p14:nvContentPartPr>
              <p14:xfrm>
                <a:off x="5459088" y="4371980"/>
                <a:ext cx="360" cy="360"/>
              </p14:xfrm>
            </p:contentPart>
          </mc:Choice>
          <mc:Fallback xmlns="">
            <p:pic>
              <p:nvPicPr>
                <p:cNvPr id="220" name="Рукописный ввод 219">
                  <a:extLst>
                    <a:ext uri="{FF2B5EF4-FFF2-40B4-BE49-F238E27FC236}">
                      <a16:creationId xmlns:a16="http://schemas.microsoft.com/office/drawing/2014/main" id="{3F1873BA-F6C8-4E27-8BDF-2725F29D920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23088" y="433634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21" name="Рукописный ввод 220">
                  <a:extLst>
                    <a:ext uri="{FF2B5EF4-FFF2-40B4-BE49-F238E27FC236}">
                      <a16:creationId xmlns:a16="http://schemas.microsoft.com/office/drawing/2014/main" id="{573C2E01-50FF-4D7A-B731-3CD52224E6DD}"/>
                    </a:ext>
                  </a:extLst>
                </p14:cNvPr>
                <p14:cNvContentPartPr/>
                <p14:nvPr/>
              </p14:nvContentPartPr>
              <p14:xfrm>
                <a:off x="4983168" y="4335260"/>
                <a:ext cx="360" cy="360"/>
              </p14:xfrm>
            </p:contentPart>
          </mc:Choice>
          <mc:Fallback xmlns="">
            <p:pic>
              <p:nvPicPr>
                <p:cNvPr id="221" name="Рукописный ввод 220">
                  <a:extLst>
                    <a:ext uri="{FF2B5EF4-FFF2-40B4-BE49-F238E27FC236}">
                      <a16:creationId xmlns:a16="http://schemas.microsoft.com/office/drawing/2014/main" id="{573C2E01-50FF-4D7A-B731-3CD52224E6D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947168" y="42992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22" name="Рукописный ввод 221">
                  <a:extLst>
                    <a:ext uri="{FF2B5EF4-FFF2-40B4-BE49-F238E27FC236}">
                      <a16:creationId xmlns:a16="http://schemas.microsoft.com/office/drawing/2014/main" id="{8F090BF6-A342-4F43-9CE9-589FB3522B6E}"/>
                    </a:ext>
                  </a:extLst>
                </p14:cNvPr>
                <p14:cNvContentPartPr/>
                <p14:nvPr/>
              </p14:nvContentPartPr>
              <p14:xfrm>
                <a:off x="5741328" y="5495180"/>
                <a:ext cx="360" cy="360"/>
              </p14:xfrm>
            </p:contentPart>
          </mc:Choice>
          <mc:Fallback xmlns="">
            <p:pic>
              <p:nvPicPr>
                <p:cNvPr id="222" name="Рукописный ввод 221">
                  <a:extLst>
                    <a:ext uri="{FF2B5EF4-FFF2-40B4-BE49-F238E27FC236}">
                      <a16:creationId xmlns:a16="http://schemas.microsoft.com/office/drawing/2014/main" id="{8F090BF6-A342-4F43-9CE9-589FB3522B6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705688" y="54591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23" name="Рукописный ввод 222">
                  <a:extLst>
                    <a:ext uri="{FF2B5EF4-FFF2-40B4-BE49-F238E27FC236}">
                      <a16:creationId xmlns:a16="http://schemas.microsoft.com/office/drawing/2014/main" id="{5EB1C2F3-C712-457E-9203-00BE88CD1DBC}"/>
                    </a:ext>
                  </a:extLst>
                </p14:cNvPr>
                <p14:cNvContentPartPr/>
                <p14:nvPr/>
              </p14:nvContentPartPr>
              <p14:xfrm>
                <a:off x="5704608" y="5725580"/>
                <a:ext cx="360" cy="360"/>
              </p14:xfrm>
            </p:contentPart>
          </mc:Choice>
          <mc:Fallback xmlns="">
            <p:pic>
              <p:nvPicPr>
                <p:cNvPr id="223" name="Рукописный ввод 222">
                  <a:extLst>
                    <a:ext uri="{FF2B5EF4-FFF2-40B4-BE49-F238E27FC236}">
                      <a16:creationId xmlns:a16="http://schemas.microsoft.com/office/drawing/2014/main" id="{5EB1C2F3-C712-457E-9203-00BE88CD1DB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68608" y="568958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Группа 230">
            <a:extLst>
              <a:ext uri="{FF2B5EF4-FFF2-40B4-BE49-F238E27FC236}">
                <a16:creationId xmlns:a16="http://schemas.microsoft.com/office/drawing/2014/main" id="{2F80430B-331A-4BF8-906B-A6FDBA4B6BB1}"/>
              </a:ext>
            </a:extLst>
          </p:cNvPr>
          <p:cNvGrpSpPr/>
          <p:nvPr/>
        </p:nvGrpSpPr>
        <p:grpSpPr>
          <a:xfrm>
            <a:off x="2638621" y="4373326"/>
            <a:ext cx="1089334" cy="2080010"/>
            <a:chOff x="790429" y="4381972"/>
            <a:chExt cx="1089334" cy="2080010"/>
          </a:xfrm>
        </p:grpSpPr>
        <p:grpSp>
          <p:nvGrpSpPr>
            <p:cNvPr id="232" name="Группа 231">
              <a:extLst>
                <a:ext uri="{FF2B5EF4-FFF2-40B4-BE49-F238E27FC236}">
                  <a16:creationId xmlns:a16="http://schemas.microsoft.com/office/drawing/2014/main" id="{1A4011A5-0E69-437A-ADD5-690F1B1D6B07}"/>
                </a:ext>
              </a:extLst>
            </p:cNvPr>
            <p:cNvGrpSpPr/>
            <p:nvPr/>
          </p:nvGrpSpPr>
          <p:grpSpPr>
            <a:xfrm>
              <a:off x="790429" y="4381972"/>
              <a:ext cx="1089334" cy="2080010"/>
              <a:chOff x="827584" y="1772816"/>
              <a:chExt cx="1089334" cy="2080010"/>
            </a:xfrm>
          </p:grpSpPr>
          <p:sp>
            <p:nvSpPr>
              <p:cNvPr id="234" name="Прямоугольник 233">
                <a:extLst>
                  <a:ext uri="{FF2B5EF4-FFF2-40B4-BE49-F238E27FC236}">
                    <a16:creationId xmlns:a16="http://schemas.microsoft.com/office/drawing/2014/main" id="{49EF413C-BA32-4F0B-AC10-F8DEF3B31A91}"/>
                  </a:ext>
                </a:extLst>
              </p:cNvPr>
              <p:cNvSpPr/>
              <p:nvPr/>
            </p:nvSpPr>
            <p:spPr>
              <a:xfrm>
                <a:off x="836918" y="2327666"/>
                <a:ext cx="1080000" cy="1525160"/>
              </a:xfrm>
              <a:prstGeom prst="rect">
                <a:avLst/>
              </a:prstGeom>
              <a:solidFill>
                <a:srgbClr val="F6630D">
                  <a:alpha val="5000"/>
                </a:srgbClr>
              </a:solidFill>
              <a:ln w="36000">
                <a:solidFill>
                  <a:srgbClr val="F663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rgbClr val="F6630D"/>
                  </a:solidFill>
                </a:endParaRPr>
              </a:p>
            </p:txBody>
          </p:sp>
          <p:sp>
            <p:nvSpPr>
              <p:cNvPr id="235" name="Прямоугольник 234">
                <a:extLst>
                  <a:ext uri="{FF2B5EF4-FFF2-40B4-BE49-F238E27FC236}">
                    <a16:creationId xmlns:a16="http://schemas.microsoft.com/office/drawing/2014/main" id="{EA47E9F9-DBAC-468C-AC51-47A95A0F4646}"/>
                  </a:ext>
                </a:extLst>
              </p:cNvPr>
              <p:cNvSpPr/>
              <p:nvPr/>
            </p:nvSpPr>
            <p:spPr>
              <a:xfrm>
                <a:off x="1052882" y="2054253"/>
                <a:ext cx="648072" cy="273413"/>
              </a:xfrm>
              <a:prstGeom prst="rect">
                <a:avLst/>
              </a:prstGeom>
              <a:solidFill>
                <a:srgbClr val="F6630D">
                  <a:alpha val="5000"/>
                </a:srgbClr>
              </a:solidFill>
              <a:ln w="36000">
                <a:solidFill>
                  <a:srgbClr val="F663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rgbClr val="F6630D"/>
                  </a:solidFill>
                </a:endParaRPr>
              </a:p>
            </p:txBody>
          </p:sp>
          <p:sp>
            <p:nvSpPr>
              <p:cNvPr id="236" name="Прямоугольник 235">
                <a:extLst>
                  <a:ext uri="{FF2B5EF4-FFF2-40B4-BE49-F238E27FC236}">
                    <a16:creationId xmlns:a16="http://schemas.microsoft.com/office/drawing/2014/main" id="{48999B0C-CAD6-41C3-B498-5FD6B31B2247}"/>
                  </a:ext>
                </a:extLst>
              </p:cNvPr>
              <p:cNvSpPr/>
              <p:nvPr/>
            </p:nvSpPr>
            <p:spPr>
              <a:xfrm>
                <a:off x="827584" y="1772816"/>
                <a:ext cx="1080000" cy="273413"/>
              </a:xfrm>
              <a:prstGeom prst="rect">
                <a:avLst/>
              </a:prstGeom>
              <a:solidFill>
                <a:srgbClr val="F6630D">
                  <a:alpha val="5000"/>
                </a:srgbClr>
              </a:solidFill>
              <a:ln w="36000">
                <a:solidFill>
                  <a:srgbClr val="F6630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rgbClr val="F6630D"/>
                  </a:solidFill>
                </a:endParaRPr>
              </a:p>
            </p:txBody>
          </p:sp>
        </p:grpSp>
        <p:sp>
          <p:nvSpPr>
            <p:cNvPr id="233" name="Прямоугольник 232">
              <a:extLst>
                <a:ext uri="{FF2B5EF4-FFF2-40B4-BE49-F238E27FC236}">
                  <a16:creationId xmlns:a16="http://schemas.microsoft.com/office/drawing/2014/main" id="{A6135290-52A9-4099-8B44-58AEE3F199E4}"/>
                </a:ext>
              </a:extLst>
            </p:cNvPr>
            <p:cNvSpPr/>
            <p:nvPr/>
          </p:nvSpPr>
          <p:spPr>
            <a:xfrm>
              <a:off x="847892" y="5897180"/>
              <a:ext cx="1031871" cy="564801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9" name="Прямоугольник 258">
              <a:extLst>
                <a:ext uri="{FF2B5EF4-FFF2-40B4-BE49-F238E27FC236}">
                  <a16:creationId xmlns:a16="http://schemas.microsoft.com/office/drawing/2014/main" id="{2AEF4EE2-A546-49BC-BBF0-866B326C75E6}"/>
                </a:ext>
              </a:extLst>
            </p:cNvPr>
            <p:cNvSpPr/>
            <p:nvPr/>
          </p:nvSpPr>
          <p:spPr>
            <a:xfrm>
              <a:off x="826875" y="5781679"/>
              <a:ext cx="1031871" cy="10477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37" name="Группа 236">
            <a:extLst>
              <a:ext uri="{FF2B5EF4-FFF2-40B4-BE49-F238E27FC236}">
                <a16:creationId xmlns:a16="http://schemas.microsoft.com/office/drawing/2014/main" id="{DBC0D4DA-5193-4AA2-9671-30BF89824A0C}"/>
              </a:ext>
            </a:extLst>
          </p:cNvPr>
          <p:cNvGrpSpPr/>
          <p:nvPr/>
        </p:nvGrpSpPr>
        <p:grpSpPr>
          <a:xfrm>
            <a:off x="217974" y="1234298"/>
            <a:ext cx="1669706" cy="4686225"/>
            <a:chOff x="2397750" y="971309"/>
            <a:chExt cx="1669706" cy="4686225"/>
          </a:xfrm>
        </p:grpSpPr>
        <p:sp>
          <p:nvSpPr>
            <p:cNvPr id="238" name="Прямоугольник 237">
              <a:extLst>
                <a:ext uri="{FF2B5EF4-FFF2-40B4-BE49-F238E27FC236}">
                  <a16:creationId xmlns:a16="http://schemas.microsoft.com/office/drawing/2014/main" id="{74F4F7E5-1FF6-4AD1-BC74-93AF25367671}"/>
                </a:ext>
              </a:extLst>
            </p:cNvPr>
            <p:cNvSpPr/>
            <p:nvPr/>
          </p:nvSpPr>
          <p:spPr>
            <a:xfrm>
              <a:off x="2826411" y="1508549"/>
              <a:ext cx="792088" cy="2707709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239" name="Прямоугольник 238">
              <a:extLst>
                <a:ext uri="{FF2B5EF4-FFF2-40B4-BE49-F238E27FC236}">
                  <a16:creationId xmlns:a16="http://schemas.microsoft.com/office/drawing/2014/main" id="{A50BC103-6DBF-4ABB-B0D7-39813E9E91ED}"/>
                </a:ext>
              </a:extLst>
            </p:cNvPr>
            <p:cNvSpPr/>
            <p:nvPr/>
          </p:nvSpPr>
          <p:spPr>
            <a:xfrm>
              <a:off x="3057655" y="1220517"/>
              <a:ext cx="329600" cy="2308090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240" name="Прямоугольник 239">
              <a:extLst>
                <a:ext uri="{FF2B5EF4-FFF2-40B4-BE49-F238E27FC236}">
                  <a16:creationId xmlns:a16="http://schemas.microsoft.com/office/drawing/2014/main" id="{4C15006D-9266-4675-AEEB-6B9AC032A1AE}"/>
                </a:ext>
              </a:extLst>
            </p:cNvPr>
            <p:cNvSpPr/>
            <p:nvPr/>
          </p:nvSpPr>
          <p:spPr>
            <a:xfrm>
              <a:off x="2682455" y="971309"/>
              <a:ext cx="1080000" cy="227029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241" name="Прямоугольник 240">
              <a:extLst>
                <a:ext uri="{FF2B5EF4-FFF2-40B4-BE49-F238E27FC236}">
                  <a16:creationId xmlns:a16="http://schemas.microsoft.com/office/drawing/2014/main" id="{2E806FDC-3A1F-461B-A9D9-4CEE4DB965B8}"/>
                </a:ext>
              </a:extLst>
            </p:cNvPr>
            <p:cNvSpPr/>
            <p:nvPr/>
          </p:nvSpPr>
          <p:spPr>
            <a:xfrm>
              <a:off x="2863839" y="3517845"/>
              <a:ext cx="717231" cy="159697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243" name="Прямоугольник 242">
              <a:extLst>
                <a:ext uri="{FF2B5EF4-FFF2-40B4-BE49-F238E27FC236}">
                  <a16:creationId xmlns:a16="http://schemas.microsoft.com/office/drawing/2014/main" id="{408191A2-D2AD-403E-BD96-75BA4CA9EED7}"/>
                </a:ext>
              </a:extLst>
            </p:cNvPr>
            <p:cNvSpPr/>
            <p:nvPr/>
          </p:nvSpPr>
          <p:spPr>
            <a:xfrm>
              <a:off x="3175799" y="4656958"/>
              <a:ext cx="45719" cy="1000576"/>
            </a:xfrm>
            <a:prstGeom prst="rect">
              <a:avLst/>
            </a:prstGeom>
            <a:solidFill>
              <a:srgbClr val="00B0F0">
                <a:alpha val="5000"/>
              </a:srgbClr>
            </a:solidFill>
            <a:ln w="360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244" name="Прямоугольник 243">
              <a:extLst>
                <a:ext uri="{FF2B5EF4-FFF2-40B4-BE49-F238E27FC236}">
                  <a16:creationId xmlns:a16="http://schemas.microsoft.com/office/drawing/2014/main" id="{78074776-084B-44FC-8AF9-07944CEDA287}"/>
                </a:ext>
              </a:extLst>
            </p:cNvPr>
            <p:cNvSpPr/>
            <p:nvPr/>
          </p:nvSpPr>
          <p:spPr>
            <a:xfrm>
              <a:off x="2826410" y="3695958"/>
              <a:ext cx="792087" cy="52029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5" name="Равнобедренный треугольник 244">
              <a:extLst>
                <a:ext uri="{FF2B5EF4-FFF2-40B4-BE49-F238E27FC236}">
                  <a16:creationId xmlns:a16="http://schemas.microsoft.com/office/drawing/2014/main" id="{05DBED90-9593-44EA-9D72-40570CFE600B}"/>
                </a:ext>
              </a:extLst>
            </p:cNvPr>
            <p:cNvSpPr/>
            <p:nvPr/>
          </p:nvSpPr>
          <p:spPr>
            <a:xfrm rot="10800000">
              <a:off x="2826251" y="4140048"/>
              <a:ext cx="767260" cy="630983"/>
            </a:xfrm>
            <a:prstGeom prst="triangl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6" name="Прямоугольник 245">
              <a:extLst>
                <a:ext uri="{FF2B5EF4-FFF2-40B4-BE49-F238E27FC236}">
                  <a16:creationId xmlns:a16="http://schemas.microsoft.com/office/drawing/2014/main" id="{7228DEDC-7D40-4BE9-AE86-BCCD48E6AA1D}"/>
                </a:ext>
              </a:extLst>
            </p:cNvPr>
            <p:cNvSpPr/>
            <p:nvPr/>
          </p:nvSpPr>
          <p:spPr>
            <a:xfrm>
              <a:off x="3632029" y="1510784"/>
              <a:ext cx="435427" cy="227029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247" name="Прямоугольник 246">
              <a:extLst>
                <a:ext uri="{FF2B5EF4-FFF2-40B4-BE49-F238E27FC236}">
                  <a16:creationId xmlns:a16="http://schemas.microsoft.com/office/drawing/2014/main" id="{D769EBA6-D2AD-4D56-A589-ACB25A3E635A}"/>
                </a:ext>
              </a:extLst>
            </p:cNvPr>
            <p:cNvSpPr/>
            <p:nvPr/>
          </p:nvSpPr>
          <p:spPr>
            <a:xfrm>
              <a:off x="2397750" y="1516491"/>
              <a:ext cx="435427" cy="227029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</p:grpSp>
      <p:grpSp>
        <p:nvGrpSpPr>
          <p:cNvPr id="229" name="Группа 228">
            <a:extLst>
              <a:ext uri="{FF2B5EF4-FFF2-40B4-BE49-F238E27FC236}">
                <a16:creationId xmlns:a16="http://schemas.microsoft.com/office/drawing/2014/main" id="{27BB830F-8B2C-4A4C-AECB-9A1DFD6FF0A5}"/>
              </a:ext>
            </a:extLst>
          </p:cNvPr>
          <p:cNvGrpSpPr/>
          <p:nvPr/>
        </p:nvGrpSpPr>
        <p:grpSpPr>
          <a:xfrm>
            <a:off x="2883285" y="1131699"/>
            <a:ext cx="706261" cy="4616117"/>
            <a:chOff x="2397750" y="971309"/>
            <a:chExt cx="1669706" cy="4616117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F74A46E6-AE02-412C-B4E7-438BE9793D29}"/>
                </a:ext>
              </a:extLst>
            </p:cNvPr>
            <p:cNvSpPr/>
            <p:nvPr/>
          </p:nvSpPr>
          <p:spPr>
            <a:xfrm>
              <a:off x="2826411" y="1508549"/>
              <a:ext cx="792088" cy="2707709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8EF97B70-05D5-4439-8D12-2F87AC74F9A7}"/>
                </a:ext>
              </a:extLst>
            </p:cNvPr>
            <p:cNvSpPr/>
            <p:nvPr/>
          </p:nvSpPr>
          <p:spPr>
            <a:xfrm>
              <a:off x="3057655" y="1220517"/>
              <a:ext cx="329600" cy="2308090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8F650901-19E2-47E9-874F-8D362F6B04D5}"/>
                </a:ext>
              </a:extLst>
            </p:cNvPr>
            <p:cNvSpPr/>
            <p:nvPr/>
          </p:nvSpPr>
          <p:spPr>
            <a:xfrm>
              <a:off x="2682455" y="971309"/>
              <a:ext cx="1080000" cy="227029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C210362B-40D6-403A-85BE-FFEA1B1E6473}"/>
                </a:ext>
              </a:extLst>
            </p:cNvPr>
            <p:cNvSpPr/>
            <p:nvPr/>
          </p:nvSpPr>
          <p:spPr>
            <a:xfrm>
              <a:off x="2863839" y="3517845"/>
              <a:ext cx="717231" cy="159697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3A2E1707-A77A-4D54-93FF-DA188E21D644}"/>
                </a:ext>
              </a:extLst>
            </p:cNvPr>
            <p:cNvSpPr/>
            <p:nvPr/>
          </p:nvSpPr>
          <p:spPr>
            <a:xfrm>
              <a:off x="3161183" y="4586850"/>
              <a:ext cx="45718" cy="1000576"/>
            </a:xfrm>
            <a:prstGeom prst="rect">
              <a:avLst/>
            </a:prstGeom>
            <a:solidFill>
              <a:srgbClr val="FFFF00">
                <a:alpha val="5000"/>
              </a:srgbClr>
            </a:solidFill>
            <a:ln w="360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6E7278E8-8239-41FA-9C80-CCA454C01DE4}"/>
                </a:ext>
              </a:extLst>
            </p:cNvPr>
            <p:cNvSpPr/>
            <p:nvPr/>
          </p:nvSpPr>
          <p:spPr>
            <a:xfrm>
              <a:off x="2826410" y="3695958"/>
              <a:ext cx="792087" cy="5202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Равнобедренный треугольник 32">
              <a:extLst>
                <a:ext uri="{FF2B5EF4-FFF2-40B4-BE49-F238E27FC236}">
                  <a16:creationId xmlns:a16="http://schemas.microsoft.com/office/drawing/2014/main" id="{D3E4BCF4-8B22-4F0E-8316-C90453DEE599}"/>
                </a:ext>
              </a:extLst>
            </p:cNvPr>
            <p:cNvSpPr/>
            <p:nvPr/>
          </p:nvSpPr>
          <p:spPr>
            <a:xfrm rot="10800000">
              <a:off x="2812880" y="4189334"/>
              <a:ext cx="767260" cy="630983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Прямоугольник 75">
              <a:extLst>
                <a:ext uri="{FF2B5EF4-FFF2-40B4-BE49-F238E27FC236}">
                  <a16:creationId xmlns:a16="http://schemas.microsoft.com/office/drawing/2014/main" id="{DC96C06B-6C83-4B80-8F16-C7528B0B8EC5}"/>
                </a:ext>
              </a:extLst>
            </p:cNvPr>
            <p:cNvSpPr/>
            <p:nvPr/>
          </p:nvSpPr>
          <p:spPr>
            <a:xfrm>
              <a:off x="3632029" y="1510784"/>
              <a:ext cx="435427" cy="227029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  <p:sp>
          <p:nvSpPr>
            <p:cNvPr id="147" name="Прямоугольник 146">
              <a:extLst>
                <a:ext uri="{FF2B5EF4-FFF2-40B4-BE49-F238E27FC236}">
                  <a16:creationId xmlns:a16="http://schemas.microsoft.com/office/drawing/2014/main" id="{E74BF3E0-B7A0-4A53-AE0D-31846D9A7EA0}"/>
                </a:ext>
              </a:extLst>
            </p:cNvPr>
            <p:cNvSpPr/>
            <p:nvPr/>
          </p:nvSpPr>
          <p:spPr>
            <a:xfrm>
              <a:off x="2397750" y="1516491"/>
              <a:ext cx="435427" cy="227029"/>
            </a:xfrm>
            <a:prstGeom prst="rect">
              <a:avLst/>
            </a:prstGeom>
            <a:solidFill>
              <a:srgbClr val="F6630D">
                <a:alpha val="5000"/>
              </a:srgbClr>
            </a:solidFill>
            <a:ln w="36000">
              <a:solidFill>
                <a:srgbClr val="F6630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6630D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63" name="Рукописный ввод 262">
                <a:extLst>
                  <a:ext uri="{FF2B5EF4-FFF2-40B4-BE49-F238E27FC236}">
                    <a16:creationId xmlns:a16="http://schemas.microsoft.com/office/drawing/2014/main" id="{D04FB4E6-8B9C-4655-AE4F-AC1DC50336AB}"/>
                  </a:ext>
                </a:extLst>
              </p14:cNvPr>
              <p14:cNvContentPartPr/>
              <p14:nvPr/>
            </p14:nvContentPartPr>
            <p14:xfrm>
              <a:off x="7050258" y="3065151"/>
              <a:ext cx="815040" cy="1465920"/>
            </p14:xfrm>
          </p:contentPart>
        </mc:Choice>
        <mc:Fallback xmlns="">
          <p:pic>
            <p:nvPicPr>
              <p:cNvPr id="263" name="Рукописный ввод 262">
                <a:extLst>
                  <a:ext uri="{FF2B5EF4-FFF2-40B4-BE49-F238E27FC236}">
                    <a16:creationId xmlns:a16="http://schemas.microsoft.com/office/drawing/2014/main" id="{D04FB4E6-8B9C-4655-AE4F-AC1DC50336AB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960618" y="2885151"/>
                <a:ext cx="994680" cy="18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64" name="Рукописный ввод 263">
                <a:extLst>
                  <a:ext uri="{FF2B5EF4-FFF2-40B4-BE49-F238E27FC236}">
                    <a16:creationId xmlns:a16="http://schemas.microsoft.com/office/drawing/2014/main" id="{09A43BA0-2AD8-411F-A561-39AD1EDD84C7}"/>
                  </a:ext>
                </a:extLst>
              </p14:cNvPr>
              <p14:cNvContentPartPr/>
              <p14:nvPr/>
            </p14:nvContentPartPr>
            <p14:xfrm>
              <a:off x="7137378" y="3170991"/>
              <a:ext cx="664560" cy="504000"/>
            </p14:xfrm>
          </p:contentPart>
        </mc:Choice>
        <mc:Fallback xmlns="">
          <p:pic>
            <p:nvPicPr>
              <p:cNvPr id="264" name="Рукописный ввод 263">
                <a:extLst>
                  <a:ext uri="{FF2B5EF4-FFF2-40B4-BE49-F238E27FC236}">
                    <a16:creationId xmlns:a16="http://schemas.microsoft.com/office/drawing/2014/main" id="{09A43BA0-2AD8-411F-A561-39AD1EDD84C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047378" y="2990991"/>
                <a:ext cx="844200" cy="86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68" name="Рукописный ввод 267">
                <a:extLst>
                  <a:ext uri="{FF2B5EF4-FFF2-40B4-BE49-F238E27FC236}">
                    <a16:creationId xmlns:a16="http://schemas.microsoft.com/office/drawing/2014/main" id="{38FBE731-0FE8-4DE2-ACDC-BEA2AD069AED}"/>
                  </a:ext>
                </a:extLst>
              </p14:cNvPr>
              <p14:cNvContentPartPr/>
              <p14:nvPr/>
            </p14:nvContentPartPr>
            <p14:xfrm>
              <a:off x="6928218" y="2954271"/>
              <a:ext cx="1242360" cy="1887480"/>
            </p14:xfrm>
          </p:contentPart>
        </mc:Choice>
        <mc:Fallback xmlns="">
          <p:pic>
            <p:nvPicPr>
              <p:cNvPr id="268" name="Рукописный ввод 267">
                <a:extLst>
                  <a:ext uri="{FF2B5EF4-FFF2-40B4-BE49-F238E27FC236}">
                    <a16:creationId xmlns:a16="http://schemas.microsoft.com/office/drawing/2014/main" id="{38FBE731-0FE8-4DE2-ACDC-BEA2AD069AED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865218" y="2891631"/>
                <a:ext cx="1368000" cy="201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1" name="Группа 270">
            <a:extLst>
              <a:ext uri="{FF2B5EF4-FFF2-40B4-BE49-F238E27FC236}">
                <a16:creationId xmlns:a16="http://schemas.microsoft.com/office/drawing/2014/main" id="{679367C4-FC79-46D0-B59A-F145F615AF09}"/>
              </a:ext>
            </a:extLst>
          </p:cNvPr>
          <p:cNvGrpSpPr/>
          <p:nvPr/>
        </p:nvGrpSpPr>
        <p:grpSpPr>
          <a:xfrm>
            <a:off x="7907058" y="2876511"/>
            <a:ext cx="403920" cy="265320"/>
            <a:chOff x="7907058" y="2876511"/>
            <a:chExt cx="403920" cy="26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69" name="Рукописный ввод 268">
                  <a:extLst>
                    <a:ext uri="{FF2B5EF4-FFF2-40B4-BE49-F238E27FC236}">
                      <a16:creationId xmlns:a16="http://schemas.microsoft.com/office/drawing/2014/main" id="{82AACB42-D300-4E79-929A-0701DFD1849B}"/>
                    </a:ext>
                  </a:extLst>
                </p14:cNvPr>
                <p14:cNvContentPartPr/>
                <p14:nvPr/>
              </p14:nvContentPartPr>
              <p14:xfrm>
                <a:off x="7907058" y="2876511"/>
                <a:ext cx="403920" cy="7560"/>
              </p14:xfrm>
            </p:contentPart>
          </mc:Choice>
          <mc:Fallback xmlns="">
            <p:pic>
              <p:nvPicPr>
                <p:cNvPr id="269" name="Рукописный ввод 268">
                  <a:extLst>
                    <a:ext uri="{FF2B5EF4-FFF2-40B4-BE49-F238E27FC236}">
                      <a16:creationId xmlns:a16="http://schemas.microsoft.com/office/drawing/2014/main" id="{82AACB42-D300-4E79-929A-0701DFD1849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844418" y="2813511"/>
                  <a:ext cx="5295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70" name="Рукописный ввод 269">
                  <a:extLst>
                    <a:ext uri="{FF2B5EF4-FFF2-40B4-BE49-F238E27FC236}">
                      <a16:creationId xmlns:a16="http://schemas.microsoft.com/office/drawing/2014/main" id="{BC66EC82-A1DD-423F-9352-0AAE2344D039}"/>
                    </a:ext>
                  </a:extLst>
                </p14:cNvPr>
                <p14:cNvContentPartPr/>
                <p14:nvPr/>
              </p14:nvContentPartPr>
              <p14:xfrm>
                <a:off x="7972578" y="2911431"/>
                <a:ext cx="321840" cy="230400"/>
              </p14:xfrm>
            </p:contentPart>
          </mc:Choice>
          <mc:Fallback xmlns="">
            <p:pic>
              <p:nvPicPr>
                <p:cNvPr id="270" name="Рукописный ввод 269">
                  <a:extLst>
                    <a:ext uri="{FF2B5EF4-FFF2-40B4-BE49-F238E27FC236}">
                      <a16:creationId xmlns:a16="http://schemas.microsoft.com/office/drawing/2014/main" id="{BC66EC82-A1DD-423F-9352-0AAE2344D03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909578" y="2848791"/>
                  <a:ext cx="447480" cy="356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2" name="TextBox 271">
            <a:extLst>
              <a:ext uri="{FF2B5EF4-FFF2-40B4-BE49-F238E27FC236}">
                <a16:creationId xmlns:a16="http://schemas.microsoft.com/office/drawing/2014/main" id="{46560817-0112-41E4-A322-75A3814933F0}"/>
              </a:ext>
            </a:extLst>
          </p:cNvPr>
          <p:cNvSpPr txBox="1"/>
          <p:nvPr/>
        </p:nvSpPr>
        <p:spPr>
          <a:xfrm>
            <a:off x="4499325" y="3501008"/>
            <a:ext cx="102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Пробка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50A604A2-85E5-4386-B720-952C6E82DA5B}"/>
              </a:ext>
            </a:extLst>
          </p:cNvPr>
          <p:cNvSpPr txBox="1"/>
          <p:nvPr/>
        </p:nvSpPr>
        <p:spPr>
          <a:xfrm>
            <a:off x="1822456" y="2348614"/>
            <a:ext cx="102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Шприц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B562A650-03E8-448E-837E-8B61EAB570E7}"/>
              </a:ext>
            </a:extLst>
          </p:cNvPr>
          <p:cNvSpPr txBox="1"/>
          <p:nvPr/>
        </p:nvSpPr>
        <p:spPr>
          <a:xfrm>
            <a:off x="6395686" y="2533280"/>
            <a:ext cx="654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Нос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3EA20893-57B2-43AC-98C7-EEC4F8C41853}"/>
              </a:ext>
            </a:extLst>
          </p:cNvPr>
          <p:cNvSpPr txBox="1"/>
          <p:nvPr/>
        </p:nvSpPr>
        <p:spPr>
          <a:xfrm>
            <a:off x="8136958" y="2350593"/>
            <a:ext cx="95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Запах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D7896D40-3FA3-4B2F-9B2C-70F62C6A8F73}"/>
              </a:ext>
            </a:extLst>
          </p:cNvPr>
          <p:cNvSpPr txBox="1"/>
          <p:nvPr/>
        </p:nvSpPr>
        <p:spPr>
          <a:xfrm>
            <a:off x="1801183" y="5595134"/>
            <a:ext cx="95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Запах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F8E36F23-2268-4EF9-809A-DF7003219FB6}"/>
              </a:ext>
            </a:extLst>
          </p:cNvPr>
          <p:cNvSpPr txBox="1"/>
          <p:nvPr/>
        </p:nvSpPr>
        <p:spPr>
          <a:xfrm>
            <a:off x="229570" y="6457239"/>
            <a:ext cx="153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Растворитель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94116FD2-4A8F-4840-AADC-C4248F72BC03}"/>
              </a:ext>
            </a:extLst>
          </p:cNvPr>
          <p:cNvSpPr txBox="1"/>
          <p:nvPr/>
        </p:nvSpPr>
        <p:spPr>
          <a:xfrm>
            <a:off x="3796976" y="6492683"/>
            <a:ext cx="316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Пенициллиновый пузырек</a:t>
            </a:r>
          </a:p>
        </p:txBody>
      </p:sp>
      <p:sp>
        <p:nvSpPr>
          <p:cNvPr id="279" name="Стрелка: вправо 278">
            <a:extLst>
              <a:ext uri="{FF2B5EF4-FFF2-40B4-BE49-F238E27FC236}">
                <a16:creationId xmlns:a16="http://schemas.microsoft.com/office/drawing/2014/main" id="{9FFF41C7-7FFF-40C8-B826-8B9AAADF2DB4}"/>
              </a:ext>
            </a:extLst>
          </p:cNvPr>
          <p:cNvSpPr/>
          <p:nvPr/>
        </p:nvSpPr>
        <p:spPr>
          <a:xfrm>
            <a:off x="1887680" y="5186420"/>
            <a:ext cx="438745" cy="28224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0" name="Стрелка: вправо 279">
            <a:extLst>
              <a:ext uri="{FF2B5EF4-FFF2-40B4-BE49-F238E27FC236}">
                <a16:creationId xmlns:a16="http://schemas.microsoft.com/office/drawing/2014/main" id="{2372725D-6F66-4447-9E10-1789529A5BE7}"/>
              </a:ext>
            </a:extLst>
          </p:cNvPr>
          <p:cNvSpPr/>
          <p:nvPr/>
        </p:nvSpPr>
        <p:spPr>
          <a:xfrm>
            <a:off x="3892237" y="5164050"/>
            <a:ext cx="438745" cy="28224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1" name="Стрелка: вправо 280">
            <a:extLst>
              <a:ext uri="{FF2B5EF4-FFF2-40B4-BE49-F238E27FC236}">
                <a16:creationId xmlns:a16="http://schemas.microsoft.com/office/drawing/2014/main" id="{3B7DBAC8-9FF3-4A82-BAD9-168878309159}"/>
              </a:ext>
            </a:extLst>
          </p:cNvPr>
          <p:cNvSpPr/>
          <p:nvPr/>
        </p:nvSpPr>
        <p:spPr>
          <a:xfrm>
            <a:off x="5781909" y="5144130"/>
            <a:ext cx="438745" cy="282240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A838A72-DF1B-4880-B50F-3A06827DA55C}"/>
              </a:ext>
            </a:extLst>
          </p:cNvPr>
          <p:cNvSpPr txBox="1"/>
          <p:nvPr/>
        </p:nvSpPr>
        <p:spPr>
          <a:xfrm>
            <a:off x="6342800" y="830229"/>
            <a:ext cx="2611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Обонятельная система</a:t>
            </a:r>
          </a:p>
        </p:txBody>
      </p:sp>
    </p:spTree>
    <p:extLst>
      <p:ext uri="{BB962C8B-B14F-4D97-AF65-F5344CB8AC3E}">
        <p14:creationId xmlns:p14="http://schemas.microsoft.com/office/powerpoint/2010/main" val="3818466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1"/>
            <a:ext cx="3589546" cy="530672"/>
          </a:xfrm>
        </p:spPr>
        <p:txBody>
          <a:bodyPr/>
          <a:lstStyle/>
          <a:p>
            <a:pPr algn="l" rtl="0" eaLnBrk="1" latinLnBrk="0" hangingPunct="1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Техника эксперимента</a:t>
            </a:r>
            <a:endParaRPr lang="ru-RU" sz="2400" b="1" cap="none" dirty="0">
              <a:solidFill>
                <a:srgbClr val="FFFF00"/>
              </a:solidFill>
            </a:endParaRPr>
          </a:p>
        </p:txBody>
      </p:sp>
      <p:sp>
        <p:nvSpPr>
          <p:cNvPr id="39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7BACD75-0498-440D-95FA-5B2DBFAA95D2}"/>
              </a:ext>
            </a:extLst>
          </p:cNvPr>
          <p:cNvSpPr txBox="1"/>
          <p:nvPr/>
        </p:nvSpPr>
        <p:spPr>
          <a:xfrm>
            <a:off x="35496" y="980728"/>
            <a:ext cx="900296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При передаче емкости (пенициллиновые пузырьки) должны быть сухие.</a:t>
            </a:r>
          </a:p>
          <a:p>
            <a:pPr marL="342900" indent="-342900">
              <a:buAutoNum type="arabicPeriod"/>
            </a:pPr>
            <a:r>
              <a:rPr lang="ru-RU" dirty="0"/>
              <a:t>Емкости под растворитель и слив должны быть маркированы, чтобы их не перепутать</a:t>
            </a:r>
          </a:p>
          <a:p>
            <a:pPr marL="342900" indent="-342900">
              <a:buAutoNum type="arabicPeriod"/>
            </a:pPr>
            <a:r>
              <a:rPr lang="ru-RU" dirty="0"/>
              <a:t>Расчет разбавления делается программно </a:t>
            </a:r>
          </a:p>
          <a:p>
            <a:pPr marL="342900" indent="-342900">
              <a:buAutoNum type="arabicPeriod"/>
            </a:pPr>
            <a:r>
              <a:rPr lang="ru-RU" dirty="0"/>
              <a:t>После каждого разбавления шприц из-под  более концентрированного раствора промывается два раза растворителем. </a:t>
            </a:r>
          </a:p>
          <a:p>
            <a:pPr marL="342900" indent="-342900">
              <a:buAutoNum type="arabicPeriod"/>
            </a:pPr>
            <a:r>
              <a:rPr lang="ru-RU" dirty="0"/>
              <a:t>Пробки кладутся на стол  рабочей поверхностью вверх</a:t>
            </a:r>
          </a:p>
          <a:p>
            <a:r>
              <a:rPr lang="ru-RU" dirty="0"/>
              <a:t>5.  Для серии опытов записывается дата, температура, состояние носа.</a:t>
            </a:r>
          </a:p>
          <a:p>
            <a:pPr marL="342900" indent="-342900">
              <a:buAutoNum type="arabicPeriod" startAt="6"/>
            </a:pPr>
            <a:r>
              <a:rPr lang="ru-RU" dirty="0"/>
              <a:t>Для каждого опыта записывается время начала, конца и результаты эксперимента: две концентрации, определена  или нет разница в запахе (Да / Нет)</a:t>
            </a:r>
          </a:p>
          <a:p>
            <a:pPr marL="342900" indent="-342900">
              <a:buFontTx/>
              <a:buAutoNum type="arabicPeriod" startAt="6"/>
            </a:pPr>
            <a:r>
              <a:rPr lang="ru-RU" dirty="0"/>
              <a:t>Случайный выбор пар запахов не меньше 3 раз в одной серии.</a:t>
            </a:r>
          </a:p>
          <a:p>
            <a:pPr marL="342900" indent="-342900">
              <a:buAutoNum type="arabicPeriod" startAt="6"/>
            </a:pPr>
            <a:r>
              <a:rPr lang="ru-RU" dirty="0"/>
              <a:t>Все опыты планируются от меньшей к большей концентрации запаха.</a:t>
            </a:r>
          </a:p>
        </p:txBody>
      </p:sp>
    </p:spTree>
    <p:extLst>
      <p:ext uri="{BB962C8B-B14F-4D97-AF65-F5344CB8AC3E}">
        <p14:creationId xmlns:p14="http://schemas.microsoft.com/office/powerpoint/2010/main" val="692381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1"/>
            <a:ext cx="6012160" cy="530672"/>
          </a:xfrm>
        </p:spPr>
        <p:txBody>
          <a:bodyPr/>
          <a:lstStyle/>
          <a:p>
            <a:pPr algn="l" rtl="0" eaLnBrk="1" latinLnBrk="0" hangingPunct="1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Функция желательности</a:t>
            </a:r>
            <a:r>
              <a:rPr lang="en-US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  </a:t>
            </a:r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Харрингтона</a:t>
            </a:r>
            <a:endParaRPr lang="ru-RU" sz="2400" b="1" cap="none" dirty="0">
              <a:solidFill>
                <a:srgbClr val="FFFF00"/>
              </a:solidFill>
            </a:endParaRPr>
          </a:p>
        </p:txBody>
      </p:sp>
      <p:sp>
        <p:nvSpPr>
          <p:cNvPr id="39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44CD0C-E89E-4A14-B5D9-6D2C9A7810A4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69843AC-C999-42AF-A1DC-E7B293DE0FE8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5192F0-0CBC-4EAD-8B8D-F07D37F37765}"/>
              </a:ext>
            </a:extLst>
          </p:cNvPr>
          <p:cNvSpPr txBox="1"/>
          <p:nvPr/>
        </p:nvSpPr>
        <p:spPr>
          <a:xfrm>
            <a:off x="252409" y="951423"/>
            <a:ext cx="3308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Одностороннее ограничение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DE8B21-B3A4-49DB-B7A7-649E71385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420977"/>
            <a:ext cx="9144000" cy="46195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A8CBED4-5CAA-4E67-91A5-BEB65C455AFB}"/>
              </a:ext>
            </a:extLst>
          </p:cNvPr>
          <p:cNvSpPr txBox="1"/>
          <p:nvPr/>
        </p:nvSpPr>
        <p:spPr>
          <a:xfrm>
            <a:off x="251520" y="587935"/>
            <a:ext cx="2664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Python </a:t>
            </a:r>
            <a:r>
              <a:rPr lang="ru-RU" sz="18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реализация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CDF1B4-956A-4D0E-A13E-ACD6ED421A1D}"/>
              </a:ext>
            </a:extLst>
          </p:cNvPr>
          <p:cNvSpPr txBox="1"/>
          <p:nvPr/>
        </p:nvSpPr>
        <p:spPr>
          <a:xfrm>
            <a:off x="388640" y="6252899"/>
            <a:ext cx="5234880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ru-RU" sz="2000" b="1" i="0" u="none" strike="noStrike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Ахназарова С.Л., Кафаров В.В.; Методы оптимизации эксперимента в химической технологии; 1985, с.209</a:t>
            </a:r>
          </a:p>
        </p:txBody>
      </p:sp>
    </p:spTree>
    <p:extLst>
      <p:ext uri="{BB962C8B-B14F-4D97-AF65-F5344CB8AC3E}">
        <p14:creationId xmlns:p14="http://schemas.microsoft.com/office/powerpoint/2010/main" val="185708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4860032" cy="43204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  <a:t>Самопроверка основ математики</a:t>
            </a:r>
          </a:p>
        </p:txBody>
      </p:sp>
      <p:sp>
        <p:nvSpPr>
          <p:cNvPr id="31747" name="Номер слайда 2"/>
          <p:cNvSpPr txBox="1">
            <a:spLocks/>
          </p:cNvSpPr>
          <p:nvPr/>
        </p:nvSpPr>
        <p:spPr bwMode="auto">
          <a:xfrm>
            <a:off x="8027988" y="6445250"/>
            <a:ext cx="11096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888A48-92AD-4F34-BA2D-78867FF03D9C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6381328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Промаркируйте точки пересечения графика с осями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 X= ? , Y = ?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4747508" y="469979"/>
            <a:ext cx="3888432" cy="5766860"/>
          </a:xfrm>
          <a:prstGeom prst="rect">
            <a:avLst/>
          </a:prstGeom>
          <a:solidFill>
            <a:srgbClr val="7030A0"/>
          </a:solidFill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443729" y="502513"/>
            <a:ext cx="3888432" cy="5734326"/>
          </a:xfrm>
          <a:prstGeom prst="rect">
            <a:avLst/>
          </a:prstGeom>
          <a:solidFill>
            <a:srgbClr val="7030A0"/>
          </a:solidFill>
          <a:ln w="2540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217012" y="1895333"/>
                <a:ext cx="1338764" cy="374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𝟕</m:t>
                          </m:r>
                        </m:e>
                        <m:sup>
                          <m: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𝟒</m:t>
                          </m:r>
                        </m:sup>
                      </m:sSup>
                      <m:r>
                        <a:rPr kumimoji="0" lang="ru-RU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ru-RU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𝟐𝟒𝟎𝟏</m:t>
                      </m:r>
                    </m:oMath>
                  </m:oMathPara>
                </a14:m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012" y="1895333"/>
                <a:ext cx="1338764" cy="37484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526020" y="1684823"/>
                <a:ext cx="1200905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𝟗</m:t>
                          </m:r>
                        </m:e>
                        <m:sup>
                          <m: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</m:sup>
                      </m:sSup>
                      <m:r>
                        <a:rPr kumimoji="0" lang="ru-RU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ru-RU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𝟕𝟐𝟗</m:t>
                      </m:r>
                    </m:oMath>
                  </m:oMathPara>
                </a14:m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020" y="1684823"/>
                <a:ext cx="1200905" cy="37555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262022" y="2926144"/>
                <a:ext cx="1149738" cy="424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𝒍𝒐𝒈</m:t>
                          </m:r>
                        </m:e>
                        <m:sub>
                          <m:rad>
                            <m:radPr>
                              <m:ctrlPr>
                                <a:rPr kumimoji="0" lang="ru-RU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kumimoji="0" 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𝟒</m:t>
                              </m:r>
                            </m:deg>
                            <m:e>
                              <m:r>
                                <a:rPr kumimoji="0" 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𝟑</m:t>
                              </m:r>
                            </m:e>
                          </m:rad>
                        </m:sub>
                      </m:sSub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𝟐𝟕</m:t>
                      </m:r>
                    </m:oMath>
                  </m:oMathPara>
                </a14:m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022" y="2926144"/>
                <a:ext cx="1149738" cy="42415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561222" y="2852469"/>
                <a:ext cx="1172180" cy="425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ru-RU" sz="18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8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  <m:t>𝒍𝒐𝒈</m:t>
                        </m:r>
                      </m:e>
                      <m:sub>
                        <m:rad>
                          <m:radPr>
                            <m:ctrlPr>
                              <a:rPr kumimoji="0" lang="ru-RU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radPr>
                          <m:deg>
                            <m:r>
                              <a:rPr kumimoji="0" lang="en-US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𝟑</m:t>
                            </m:r>
                          </m:deg>
                          <m:e>
                            <m:r>
                              <a:rPr kumimoji="0" lang="en-US" sz="1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  <m:t>𝟓</m:t>
                            </m:r>
                          </m:e>
                        </m:rad>
                      </m:sub>
                    </m:sSub>
                  </m:oMath>
                </a14:m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125</a:t>
                </a:r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222" y="2852469"/>
                <a:ext cx="1172180" cy="425822"/>
              </a:xfrm>
              <a:prstGeom prst="rect">
                <a:avLst/>
              </a:prstGeom>
              <a:blipFill rotWithShape="1">
                <a:blip r:embed="rId6"/>
                <a:stretch>
                  <a:fillRect l="-1554" t="-5714" r="-3109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159373" y="4083532"/>
                <a:ext cx="1756443" cy="562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𝒍𝒐𝒈</m:t>
                          </m:r>
                        </m:e>
                        <m:sub>
                          <m:f>
                            <m:fPr>
                              <m:ctrlPr>
                                <a:rPr kumimoji="0" lang="ru-RU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𝟏</m:t>
                              </m:r>
                            </m:num>
                            <m:den>
                              <m:r>
                                <a:rPr kumimoji="0" lang="en-US" sz="18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𝟑</m:t>
                              </m:r>
                            </m:den>
                          </m:f>
                        </m:sub>
                      </m:sSub>
                      <m:rad>
                        <m:radPr>
                          <m:degHide m:val="on"/>
                          <m:ctrlP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</m:rad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=−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𝟑</m:t>
                      </m:r>
                    </m:oMath>
                  </m:oMathPara>
                </a14:m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373" y="4083532"/>
                <a:ext cx="1756443" cy="562911"/>
              </a:xfrm>
              <a:prstGeom prst="rect">
                <a:avLst/>
              </a:prstGeom>
              <a:blipFill rotWithShape="1">
                <a:blip r:embed="rId7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436096" y="4142387"/>
                <a:ext cx="1721177" cy="40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𝒍𝒐𝒈</m:t>
                          </m:r>
                        </m:e>
                        <m:sub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𝟐</m:t>
                          </m:r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𝒙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kumimoji="0" lang="ru-RU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𝟖</m:t>
                          </m:r>
                        </m:e>
                      </m:rad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=−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𝟑</m:t>
                      </m:r>
                    </m:oMath>
                  </m:oMathPara>
                </a14:m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142387"/>
                <a:ext cx="1721177" cy="401970"/>
              </a:xfrm>
              <a:prstGeom prst="rect">
                <a:avLst/>
              </a:prstGeom>
              <a:blipFill rotWithShape="1"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926906" y="5861287"/>
                <a:ext cx="219156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𝒚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=−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𝟑</m:t>
                      </m:r>
                      <m:sSup>
                        <m:sSupPr>
                          <m:ctrlP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  <m:sup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𝟐</m:t>
                          </m:r>
                        </m:sup>
                      </m:sSup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𝟐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𝒙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𝟏</m:t>
                      </m:r>
                    </m:oMath>
                  </m:oMathPara>
                </a14:m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06" y="5861287"/>
                <a:ext cx="2191562" cy="375552"/>
              </a:xfrm>
              <a:prstGeom prst="rect">
                <a:avLst/>
              </a:prstGeom>
              <a:blipFill rotWithShape="1">
                <a:blip r:embed="rId9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555039" y="5861287"/>
                <a:ext cx="2018437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𝒚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𝟐</m:t>
                      </m:r>
                      <m:sSup>
                        <m:sSupPr>
                          <m:ctrlP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𝒙</m:t>
                          </m:r>
                        </m:e>
                        <m:sup>
                          <m:r>
                            <a:rPr kumimoji="0" lang="en-US" sz="18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𝟐</m:t>
                          </m:r>
                        </m:sup>
                      </m:sSup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𝟑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𝒙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1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𝟓</m:t>
                      </m:r>
                    </m:oMath>
                  </m:oMathPara>
                </a14:m>
                <a:endParaRPr kumimoji="0" lang="ru-RU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039" y="5861287"/>
                <a:ext cx="2018437" cy="375552"/>
              </a:xfrm>
              <a:prstGeom prst="rect">
                <a:avLst/>
              </a:prstGeom>
              <a:blipFill rotWithShape="1">
                <a:blip r:embed="rId10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755576" y="1114657"/>
            <a:ext cx="3429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1.1. Записать в виде логарифмического выражения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3568" y="2404903"/>
            <a:ext cx="340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1.2. Найти значение выражения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5576" y="3629039"/>
            <a:ext cx="246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1.3. Решить уравнение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0439" y="4875241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1.4. Найти нули и экстремум функции, построить график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93563" y="526490"/>
            <a:ext cx="1722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1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Вариант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004048" y="974035"/>
            <a:ext cx="3429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2.1. Записать в виде логарифмического выражения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076056" y="2332895"/>
            <a:ext cx="340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2.2. Найти значение выражения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71737" y="3629039"/>
            <a:ext cx="246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2.3. Решить уравнение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286260" y="4853175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2.4. Найти нули и экстремум функции, построить график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15508" y="469979"/>
            <a:ext cx="1722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1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Вариант 2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34B07CE0-F084-4A42-8655-6593CE2B09BD}"/>
              </a:ext>
            </a:extLst>
          </p:cNvPr>
          <p:cNvSpPr/>
          <p:nvPr/>
        </p:nvSpPr>
        <p:spPr>
          <a:xfrm>
            <a:off x="5076056" y="-49595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(Дополнительные  материалы)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9671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61658"/>
            <a:ext cx="3347864" cy="496588"/>
          </a:xfrm>
        </p:spPr>
        <p:txBody>
          <a:bodyPr/>
          <a:lstStyle/>
          <a:p>
            <a:pPr algn="l"/>
            <a:r>
              <a:rPr lang="en-US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UML class diagram</a:t>
            </a:r>
            <a:endParaRPr lang="ru-RU" sz="2400" b="1" cap="none" dirty="0">
              <a:solidFill>
                <a:srgbClr val="FFFF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79" name="Прямоугольник 178"/>
          <p:cNvSpPr/>
          <p:nvPr/>
        </p:nvSpPr>
        <p:spPr>
          <a:xfrm>
            <a:off x="9390481" y="-4045277"/>
            <a:ext cx="976549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Прибыль</a:t>
            </a:r>
          </a:p>
        </p:txBody>
      </p:sp>
      <p:sp>
        <p:nvSpPr>
          <p:cNvPr id="109" name="Номер слайда 2"/>
          <p:cNvSpPr txBox="1">
            <a:spLocks/>
          </p:cNvSpPr>
          <p:nvPr/>
        </p:nvSpPr>
        <p:spPr>
          <a:xfrm>
            <a:off x="7956376" y="6453988"/>
            <a:ext cx="10883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3F96F9A-126F-4425-A0E3-75F049D81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836712"/>
            <a:ext cx="54292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00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14093" y="29679"/>
            <a:ext cx="3499187" cy="490066"/>
          </a:xfrm>
        </p:spPr>
        <p:txBody>
          <a:bodyPr/>
          <a:lstStyle/>
          <a:p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Ограничения сознания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018673" y="-47205"/>
            <a:ext cx="18591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Элияху Голдратт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119274" y="1610651"/>
            <a:ext cx="2364494" cy="101566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1) Восприятие любой реальности  как очень сложной</a:t>
            </a:r>
          </a:p>
        </p:txBody>
      </p:sp>
      <p:sp>
        <p:nvSpPr>
          <p:cNvPr id="68" name="Прямоугольник 67"/>
          <p:cNvSpPr/>
          <p:nvPr/>
        </p:nvSpPr>
        <p:spPr>
          <a:xfrm>
            <a:off x="2711403" y="1609618"/>
            <a:ext cx="1686318" cy="101566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2) Принятие конфликтов как данность</a:t>
            </a:r>
          </a:p>
        </p:txBody>
      </p:sp>
      <p:sp>
        <p:nvSpPr>
          <p:cNvPr id="69" name="Прямоугольник 68"/>
          <p:cNvSpPr/>
          <p:nvPr/>
        </p:nvSpPr>
        <p:spPr>
          <a:xfrm>
            <a:off x="6948264" y="1609618"/>
            <a:ext cx="2074641" cy="101566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4) Чувство, что ты « и так все знаешь»</a:t>
            </a:r>
          </a:p>
        </p:txBody>
      </p:sp>
      <p:sp>
        <p:nvSpPr>
          <p:cNvPr id="70" name="Прямоугольник 69"/>
          <p:cNvSpPr/>
          <p:nvPr/>
        </p:nvSpPr>
        <p:spPr>
          <a:xfrm>
            <a:off x="4759361" y="1603970"/>
            <a:ext cx="1959009" cy="101566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3) Тенденция обвинять других людей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136390" y="4365104"/>
            <a:ext cx="2220478" cy="70788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Любая ситуация проста</a:t>
            </a:r>
          </a:p>
        </p:txBody>
      </p:sp>
      <p:sp>
        <p:nvSpPr>
          <p:cNvPr id="72" name="Прямоугольник 71"/>
          <p:cNvSpPr/>
          <p:nvPr/>
        </p:nvSpPr>
        <p:spPr>
          <a:xfrm>
            <a:off x="2659509" y="3789040"/>
            <a:ext cx="1686318" cy="132343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Любой конфликт может быть устранен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7110003" y="3348400"/>
            <a:ext cx="1930626" cy="163121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Любую ситуацию можно значительно улучшить</a:t>
            </a:r>
          </a:p>
        </p:txBody>
      </p:sp>
      <p:sp>
        <p:nvSpPr>
          <p:cNvPr id="74" name="Прямоугольник 73"/>
          <p:cNvSpPr/>
          <p:nvPr/>
        </p:nvSpPr>
        <p:spPr>
          <a:xfrm>
            <a:off x="4655426" y="3520753"/>
            <a:ext cx="2175103" cy="163121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Все люди хорошие.  </a:t>
            </a:r>
            <a:br>
              <a:rPr kumimoji="0" lang="ru-RU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Всегда есть взаимовыгодное решение</a:t>
            </a:r>
          </a:p>
        </p:txBody>
      </p:sp>
      <p:sp>
        <p:nvSpPr>
          <p:cNvPr id="30" name="Штриховая стрелка вправо 29"/>
          <p:cNvSpPr/>
          <p:nvPr/>
        </p:nvSpPr>
        <p:spPr>
          <a:xfrm rot="5400000">
            <a:off x="1198811" y="3305737"/>
            <a:ext cx="1582578" cy="452825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Штриховая стрелка вправо 74"/>
          <p:cNvSpPr/>
          <p:nvPr/>
        </p:nvSpPr>
        <p:spPr>
          <a:xfrm rot="5400000">
            <a:off x="3609399" y="3010206"/>
            <a:ext cx="991518" cy="452825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Штриховая стрелка вправо 76"/>
          <p:cNvSpPr/>
          <p:nvPr/>
        </p:nvSpPr>
        <p:spPr>
          <a:xfrm rot="5400000">
            <a:off x="8540474" y="2750506"/>
            <a:ext cx="616134" cy="452825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702477" y="2948290"/>
            <a:ext cx="12353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Прорыв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154895" y="2887051"/>
            <a:ext cx="16392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Поиск корневого ограничения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537214" y="2740585"/>
            <a:ext cx="19061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Выравнивание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7211561" y="2705347"/>
            <a:ext cx="14386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Развитие</a:t>
            </a:r>
          </a:p>
        </p:txBody>
      </p:sp>
      <p:pic>
        <p:nvPicPr>
          <p:cNvPr id="1026" name="Picture 2" descr="http://historiadoreshistericos.files.wordpress.com/2013/01/hegel.jpg?w=5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90241" y="5229200"/>
            <a:ext cx="1384713" cy="144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fatkin\Desktop\Ньютон 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8" y="5220355"/>
            <a:ext cx="1452831" cy="147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Номер слайда 2"/>
          <p:cNvSpPr txBox="1">
            <a:spLocks/>
          </p:cNvSpPr>
          <p:nvPr/>
        </p:nvSpPr>
        <p:spPr>
          <a:xfrm>
            <a:off x="8172400" y="6448251"/>
            <a:ext cx="866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8" name="Picture 4" descr="C:\Users\afatkin\Desktop\Голдратт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248" y="42379"/>
            <a:ext cx="1214706" cy="145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008744" y="5753274"/>
            <a:ext cx="37316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«Во Вселенной нет ничего окончательно завершенного»</a:t>
            </a:r>
            <a:br>
              <a:rPr kumimoji="0" lang="ru-RU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Фридрих Гегель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403648" y="5373216"/>
            <a:ext cx="28803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«Природа чрезвычайно проста и гармонична</a:t>
            </a:r>
            <a:br>
              <a:rPr kumimoji="0" lang="ru-RU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сама по себе»</a:t>
            </a:r>
            <a:br>
              <a:rPr kumimoji="0" lang="ru-RU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Исаак Ньютон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2F5F34-DF62-48A1-A91F-0EC16AF05294}"/>
              </a:ext>
            </a:extLst>
          </p:cNvPr>
          <p:cNvSpPr txBox="1"/>
          <p:nvPr/>
        </p:nvSpPr>
        <p:spPr>
          <a:xfrm>
            <a:off x="82958" y="536175"/>
            <a:ext cx="33940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Сказали мне, что эта дорога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Меня приведет к океану смерти,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 я с полпути повернул вспять.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41DA57-AC17-4C76-B4BB-AFB3AF15D471}"/>
              </a:ext>
            </a:extLst>
          </p:cNvPr>
          <p:cNvSpPr txBox="1"/>
          <p:nvPr/>
        </p:nvSpPr>
        <p:spPr>
          <a:xfrm>
            <a:off x="3513280" y="559688"/>
            <a:ext cx="37316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 тех пор все тянутся передо мною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Кривые, глухие окольные тропы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Ёсано Акико «Трусость»</a:t>
            </a:r>
          </a:p>
        </p:txBody>
      </p:sp>
      <p:sp>
        <p:nvSpPr>
          <p:cNvPr id="29" name="Скругленный прямоугольник 29">
            <a:extLst>
              <a:ext uri="{FF2B5EF4-FFF2-40B4-BE49-F238E27FC236}">
                <a16:creationId xmlns:a16="http://schemas.microsoft.com/office/drawing/2014/main" id="{BB01B35B-118E-458C-B84A-A0546A8C0CEE}"/>
              </a:ext>
            </a:extLst>
          </p:cNvPr>
          <p:cNvSpPr/>
          <p:nvPr/>
        </p:nvSpPr>
        <p:spPr>
          <a:xfrm>
            <a:off x="732878" y="3949362"/>
            <a:ext cx="452826" cy="256965"/>
          </a:xfrm>
          <a:prstGeom prst="roundRect">
            <a:avLst>
              <a:gd name="adj" fmla="val 5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</a:t>
            </a:r>
          </a:p>
        </p:txBody>
      </p:sp>
      <p:sp>
        <p:nvSpPr>
          <p:cNvPr id="33" name="Штриховая стрелка вправо 76">
            <a:extLst>
              <a:ext uri="{FF2B5EF4-FFF2-40B4-BE49-F238E27FC236}">
                <a16:creationId xmlns:a16="http://schemas.microsoft.com/office/drawing/2014/main" id="{D7862538-04DF-4CBF-BF3C-E5D07C7F6D0F}"/>
              </a:ext>
            </a:extLst>
          </p:cNvPr>
          <p:cNvSpPr/>
          <p:nvPr/>
        </p:nvSpPr>
        <p:spPr>
          <a:xfrm rot="5400000">
            <a:off x="6210236" y="2835327"/>
            <a:ext cx="740272" cy="452825"/>
          </a:xfrm>
          <a:prstGeom prst="striped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760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27459"/>
            <a:ext cx="2321928" cy="457698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Цикл Миссии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82" name="Номер слайда 2">
            <a:extLst>
              <a:ext uri="{FF2B5EF4-FFF2-40B4-BE49-F238E27FC236}">
                <a16:creationId xmlns:a16="http://schemas.microsoft.com/office/drawing/2014/main" id="{9C4D160B-4AFA-42EB-8243-51EFF92CAA50}"/>
              </a:ext>
            </a:extLst>
          </p:cNvPr>
          <p:cNvSpPr txBox="1">
            <a:spLocks/>
          </p:cNvSpPr>
          <p:nvPr/>
        </p:nvSpPr>
        <p:spPr>
          <a:xfrm>
            <a:off x="8460432" y="6448251"/>
            <a:ext cx="650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160B310-C088-431C-83D7-A62DA796681B}"/>
              </a:ext>
            </a:extLst>
          </p:cNvPr>
          <p:cNvSpPr txBox="1"/>
          <p:nvPr/>
        </p:nvSpPr>
        <p:spPr>
          <a:xfrm>
            <a:off x="2054529" y="42698"/>
            <a:ext cx="32727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(снятие ограничения)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F45C6F03-C3D1-482E-A4BD-615217ED7ABE}"/>
              </a:ext>
            </a:extLst>
          </p:cNvPr>
          <p:cNvGrpSpPr/>
          <p:nvPr/>
        </p:nvGrpSpPr>
        <p:grpSpPr>
          <a:xfrm>
            <a:off x="3690897" y="757670"/>
            <a:ext cx="5301506" cy="3957646"/>
            <a:chOff x="3690897" y="757670"/>
            <a:chExt cx="5301506" cy="3957646"/>
          </a:xfrm>
        </p:grpSpPr>
        <p:sp>
          <p:nvSpPr>
            <p:cNvPr id="32" name="TextBox 31"/>
            <p:cNvSpPr txBox="1"/>
            <p:nvPr/>
          </p:nvSpPr>
          <p:spPr>
            <a:xfrm>
              <a:off x="6397447" y="1338831"/>
              <a:ext cx="901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Кто</a:t>
              </a: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endPara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39137" y="1366837"/>
              <a:ext cx="1040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Зачем?</a:t>
              </a:r>
              <a:endPara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flipH="1">
              <a:off x="6932796" y="3824830"/>
              <a:ext cx="703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Где</a:t>
              </a: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97739" y="3821261"/>
              <a:ext cx="1045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Когда</a:t>
              </a: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endPara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99274" y="3838300"/>
              <a:ext cx="750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Как</a:t>
              </a: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endPara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73454" y="761355"/>
              <a:ext cx="1285322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Ценность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699163" y="764704"/>
              <a:ext cx="1223680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Субъект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85218" y="757670"/>
              <a:ext cx="796583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Цель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90897" y="4345984"/>
              <a:ext cx="1033219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Способ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79368" y="4333252"/>
              <a:ext cx="1152334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Средство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36936" y="4338904"/>
              <a:ext cx="1036412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Время</a:t>
              </a:r>
            </a:p>
          </p:txBody>
        </p:sp>
        <p:cxnSp>
          <p:nvCxnSpPr>
            <p:cNvPr id="64" name="Соединительная линия уступом 63"/>
            <p:cNvCxnSpPr>
              <a:cxnSpLocks/>
              <a:stCxn id="4" idx="0"/>
              <a:endCxn id="52" idx="2"/>
            </p:cNvCxnSpPr>
            <p:nvPr/>
          </p:nvCxnSpPr>
          <p:spPr>
            <a:xfrm rot="16200000" flipV="1">
              <a:off x="4612697" y="934106"/>
              <a:ext cx="1506225" cy="18993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Соединительная линия уступом 64"/>
            <p:cNvCxnSpPr>
              <a:cxnSpLocks/>
              <a:stCxn id="4" idx="0"/>
              <a:endCxn id="56" idx="2"/>
            </p:cNvCxnSpPr>
            <p:nvPr/>
          </p:nvCxnSpPr>
          <p:spPr>
            <a:xfrm rot="16200000" flipV="1">
              <a:off x="5561815" y="1883224"/>
              <a:ext cx="1502876" cy="45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Соединительная линия уступом 65"/>
            <p:cNvCxnSpPr>
              <a:cxnSpLocks/>
              <a:stCxn id="4" idx="0"/>
              <a:endCxn id="57" idx="2"/>
            </p:cNvCxnSpPr>
            <p:nvPr/>
          </p:nvCxnSpPr>
          <p:spPr>
            <a:xfrm rot="5400000" flipH="1" flipV="1">
              <a:off x="6394551" y="1047954"/>
              <a:ext cx="1509910" cy="166800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Соединительная линия уступом 66"/>
            <p:cNvCxnSpPr>
              <a:cxnSpLocks/>
              <a:stCxn id="62" idx="0"/>
              <a:endCxn id="4" idx="2"/>
            </p:cNvCxnSpPr>
            <p:nvPr/>
          </p:nvCxnSpPr>
          <p:spPr>
            <a:xfrm rot="5400000" flipH="1" flipV="1">
              <a:off x="5284381" y="3307783"/>
              <a:ext cx="1301882" cy="76036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4159677" y="2680968"/>
              <a:ext cx="1583715" cy="369332"/>
            </a:xfrm>
            <a:prstGeom prst="rect">
              <a:avLst/>
            </a:prstGeom>
            <a:solidFill>
              <a:srgbClr val="002060"/>
            </a:solidFill>
            <a:ln w="0">
              <a:solidFill>
                <a:srgbClr val="002060">
                  <a:alpha val="0"/>
                </a:srgbClr>
              </a:solidFill>
              <a:prstDash val="sysDot"/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sz="1400" b="1" i="0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Ограничение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945483" y="2668527"/>
              <a:ext cx="1415444" cy="369332"/>
            </a:xfrm>
            <a:prstGeom prst="rect">
              <a:avLst/>
            </a:prstGeom>
            <a:solidFill>
              <a:srgbClr val="002060"/>
            </a:solidFill>
            <a:ln w="0">
              <a:solidFill>
                <a:srgbClr val="002060">
                  <a:alpha val="0"/>
                </a:srgbClr>
              </a:solidFill>
              <a:prstDash val="sysDot"/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sz="1400" b="1" i="0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Мотивация</a:t>
              </a:r>
            </a:p>
          </p:txBody>
        </p:sp>
        <p:cxnSp>
          <p:nvCxnSpPr>
            <p:cNvPr id="110" name="Скругленная соединительная линия 109"/>
            <p:cNvCxnSpPr>
              <a:cxnSpLocks/>
              <a:stCxn id="112" idx="3"/>
              <a:endCxn id="81" idx="0"/>
            </p:cNvCxnSpPr>
            <p:nvPr/>
          </p:nvCxnSpPr>
          <p:spPr>
            <a:xfrm>
              <a:off x="7247420" y="2218793"/>
              <a:ext cx="405785" cy="449734"/>
            </a:xfrm>
            <a:prstGeom prst="curvedConnector2">
              <a:avLst/>
            </a:prstGeom>
            <a:ln w="25400">
              <a:solidFill>
                <a:srgbClr val="FFFF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Скругленная соединительная линия 112"/>
            <p:cNvCxnSpPr>
              <a:cxnSpLocks/>
              <a:stCxn id="81" idx="2"/>
              <a:endCxn id="85" idx="3"/>
            </p:cNvCxnSpPr>
            <p:nvPr/>
          </p:nvCxnSpPr>
          <p:spPr>
            <a:xfrm rot="5400000">
              <a:off x="7177054" y="2961816"/>
              <a:ext cx="400109" cy="552195"/>
            </a:xfrm>
            <a:prstGeom prst="curvedConnector2">
              <a:avLst/>
            </a:prstGeom>
            <a:ln w="25400">
              <a:solidFill>
                <a:srgbClr val="FFFF00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Скругленная соединительная линия 115"/>
            <p:cNvCxnSpPr>
              <a:cxnSpLocks/>
              <a:stCxn id="85" idx="1"/>
              <a:endCxn id="80" idx="2"/>
            </p:cNvCxnSpPr>
            <p:nvPr/>
          </p:nvCxnSpPr>
          <p:spPr>
            <a:xfrm rot="10800000">
              <a:off x="4951536" y="3050300"/>
              <a:ext cx="675833" cy="387668"/>
            </a:xfrm>
            <a:prstGeom prst="curvedConnector2">
              <a:avLst/>
            </a:prstGeom>
            <a:ln w="25400" cap="rnd">
              <a:solidFill>
                <a:srgbClr val="FFFF00"/>
              </a:solidFill>
              <a:prstDash val="sysDot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Скругленная соединительная линия 116"/>
            <p:cNvCxnSpPr>
              <a:cxnSpLocks/>
              <a:stCxn id="80" idx="0"/>
              <a:endCxn id="112" idx="1"/>
            </p:cNvCxnSpPr>
            <p:nvPr/>
          </p:nvCxnSpPr>
          <p:spPr>
            <a:xfrm rot="5400000" flipH="1" flipV="1">
              <a:off x="5001281" y="2169048"/>
              <a:ext cx="462175" cy="561667"/>
            </a:xfrm>
            <a:prstGeom prst="curvedConnector2">
              <a:avLst/>
            </a:prstGeom>
            <a:ln w="25400">
              <a:solidFill>
                <a:srgbClr val="FFFF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5771683" y="2636912"/>
              <a:ext cx="1087639" cy="400110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Миссия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045090" y="1353258"/>
              <a:ext cx="830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Что?</a:t>
              </a:r>
            </a:p>
          </p:txBody>
        </p:sp>
        <p:sp>
          <p:nvSpPr>
            <p:cNvPr id="93" name="Скругленный прямоугольник 29">
              <a:extLst>
                <a:ext uri="{FF2B5EF4-FFF2-40B4-BE49-F238E27FC236}">
                  <a16:creationId xmlns:a16="http://schemas.microsoft.com/office/drawing/2014/main" id="{D88F7BDE-6DAE-44A4-B337-30CE840E9A80}"/>
                </a:ext>
              </a:extLst>
            </p:cNvPr>
            <p:cNvSpPr/>
            <p:nvPr/>
          </p:nvSpPr>
          <p:spPr>
            <a:xfrm>
              <a:off x="4090853" y="2238070"/>
              <a:ext cx="740711" cy="265389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НЯ</a:t>
              </a:r>
            </a:p>
          </p:txBody>
        </p:sp>
        <p:cxnSp>
          <p:nvCxnSpPr>
            <p:cNvPr id="92" name="Соединительная линия уступом 67">
              <a:extLst>
                <a:ext uri="{FF2B5EF4-FFF2-40B4-BE49-F238E27FC236}">
                  <a16:creationId xmlns:a16="http://schemas.microsoft.com/office/drawing/2014/main" id="{51923C6A-D629-46D5-AEC2-BDE2BF1A50C1}"/>
                </a:ext>
              </a:extLst>
            </p:cNvPr>
            <p:cNvCxnSpPr>
              <a:cxnSpLocks/>
              <a:stCxn id="58" idx="0"/>
              <a:endCxn id="4" idx="2"/>
            </p:cNvCxnSpPr>
            <p:nvPr/>
          </p:nvCxnSpPr>
          <p:spPr>
            <a:xfrm rot="5400000" flipH="1" flipV="1">
              <a:off x="4607024" y="2637505"/>
              <a:ext cx="1308962" cy="210799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119192C-6B68-49B2-8D63-6FE1C4D92C96}"/>
                </a:ext>
              </a:extLst>
            </p:cNvPr>
            <p:cNvSpPr txBox="1"/>
            <p:nvPr/>
          </p:nvSpPr>
          <p:spPr>
            <a:xfrm>
              <a:off x="5513202" y="2034127"/>
              <a:ext cx="1734218" cy="369332"/>
            </a:xfrm>
            <a:prstGeom prst="rect">
              <a:avLst/>
            </a:prstGeom>
            <a:solidFill>
              <a:srgbClr val="002060"/>
            </a:solidFill>
            <a:ln w="0">
              <a:solidFill>
                <a:srgbClr val="002060">
                  <a:alpha val="0"/>
                </a:srgbClr>
              </a:solidFill>
              <a:prstDash val="sysDot"/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sz="1200" b="1" i="1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Планирование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5EFD150-6AB5-4A88-982B-A5664F0F2801}"/>
                </a:ext>
              </a:extLst>
            </p:cNvPr>
            <p:cNvSpPr txBox="1"/>
            <p:nvPr/>
          </p:nvSpPr>
          <p:spPr>
            <a:xfrm>
              <a:off x="8240466" y="3792612"/>
              <a:ext cx="751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Чем</a:t>
              </a: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EA6AD7B-0E2B-426F-BAFD-0FFE66309345}"/>
                </a:ext>
              </a:extLst>
            </p:cNvPr>
            <p:cNvSpPr txBox="1"/>
            <p:nvPr/>
          </p:nvSpPr>
          <p:spPr>
            <a:xfrm>
              <a:off x="6348317" y="4333260"/>
              <a:ext cx="1010381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Место</a:t>
              </a:r>
            </a:p>
          </p:txBody>
        </p:sp>
        <p:cxnSp>
          <p:nvCxnSpPr>
            <p:cNvPr id="121" name="Соединительная линия уступом 66">
              <a:extLst>
                <a:ext uri="{FF2B5EF4-FFF2-40B4-BE49-F238E27FC236}">
                  <a16:creationId xmlns:a16="http://schemas.microsoft.com/office/drawing/2014/main" id="{870BED1D-2525-4F50-9725-32CF9F99C711}"/>
                </a:ext>
              </a:extLst>
            </p:cNvPr>
            <p:cNvCxnSpPr>
              <a:cxnSpLocks/>
              <a:stCxn id="115" idx="0"/>
              <a:endCxn id="4" idx="2"/>
            </p:cNvCxnSpPr>
            <p:nvPr/>
          </p:nvCxnSpPr>
          <p:spPr>
            <a:xfrm rot="16200000" flipV="1">
              <a:off x="5936387" y="3416138"/>
              <a:ext cx="1296238" cy="53800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Соединительная линия уступом 67">
              <a:extLst>
                <a:ext uri="{FF2B5EF4-FFF2-40B4-BE49-F238E27FC236}">
                  <a16:creationId xmlns:a16="http://schemas.microsoft.com/office/drawing/2014/main" id="{3C9FD534-B5DE-4026-860A-FC1632EB4875}"/>
                </a:ext>
              </a:extLst>
            </p:cNvPr>
            <p:cNvCxnSpPr>
              <a:cxnSpLocks/>
              <a:stCxn id="61" idx="0"/>
              <a:endCxn id="4" idx="2"/>
            </p:cNvCxnSpPr>
            <p:nvPr/>
          </p:nvCxnSpPr>
          <p:spPr>
            <a:xfrm rot="16200000" flipV="1">
              <a:off x="6587404" y="2765121"/>
              <a:ext cx="1296230" cy="184003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5627368" y="3253302"/>
              <a:ext cx="1473642" cy="369332"/>
            </a:xfrm>
            <a:prstGeom prst="rect">
              <a:avLst/>
            </a:prstGeom>
            <a:solidFill>
              <a:srgbClr val="002060"/>
            </a:solidFill>
            <a:ln w="0">
              <a:solidFill>
                <a:srgbClr val="002060">
                  <a:alpha val="0"/>
                </a:srgbClr>
              </a:solidFill>
              <a:prstDash val="sysDot"/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sz="1400" b="1" i="0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Реализация</a:t>
              </a:r>
            </a:p>
          </p:txBody>
        </p:sp>
      </p:grp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09B3D88F-9C3F-4B5D-901B-883C2934CEFE}"/>
              </a:ext>
            </a:extLst>
          </p:cNvPr>
          <p:cNvSpPr/>
          <p:nvPr/>
        </p:nvSpPr>
        <p:spPr>
          <a:xfrm>
            <a:off x="164453" y="4345984"/>
            <a:ext cx="39385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нежелательное явление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Ценность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степень потребности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Субъект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носитель поведения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 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  планируемый   результат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Результат 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 достигнутое  состояние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 устойчивый набор  свойств</a:t>
            </a: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295B5BF9-D690-4451-9CFE-5DA322030C83}"/>
              </a:ext>
            </a:extLst>
          </p:cNvPr>
          <p:cNvSpPr/>
          <p:nvPr/>
        </p:nvSpPr>
        <p:spPr>
          <a:xfrm>
            <a:off x="164453" y="5835834"/>
            <a:ext cx="44588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предел изменения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Планирование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создание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модель будущего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Мотивация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побуждение к  поведению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Реализация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минимального продукта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147C39-B462-468B-86DA-680D7DC73FFE}"/>
              </a:ext>
            </a:extLst>
          </p:cNvPr>
          <p:cNvSpPr txBox="1"/>
          <p:nvPr/>
        </p:nvSpPr>
        <p:spPr>
          <a:xfrm>
            <a:off x="4831564" y="4923219"/>
            <a:ext cx="402455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смысл существования системы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Мировоззрение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субъективная модель мира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связь сущностей как целое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Культура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мировоззрение социума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Мир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объективная реальность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общность людей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Модель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образ системы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Паттерн  -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обобщенное решение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96D8DC-FEEE-4E05-860B-2AFE6E86E107}"/>
              </a:ext>
            </a:extLst>
          </p:cNvPr>
          <p:cNvSpPr txBox="1"/>
          <p:nvPr/>
        </p:nvSpPr>
        <p:spPr>
          <a:xfrm>
            <a:off x="84550" y="2544579"/>
            <a:ext cx="26635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Интеллект: 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Ограничение 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Модель, Паттерн 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Тест, Код 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Рефакторинг, Интерфейс </a:t>
            </a:r>
          </a:p>
        </p:txBody>
      </p:sp>
    </p:spTree>
    <p:extLst>
      <p:ext uri="{BB962C8B-B14F-4D97-AF65-F5344CB8AC3E}">
        <p14:creationId xmlns:p14="http://schemas.microsoft.com/office/powerpoint/2010/main" val="53030527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8336" y="45099"/>
            <a:ext cx="2107398" cy="364244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 Цикл Миссии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88818" y="3347858"/>
            <a:ext cx="90403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Поведение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60871" y="3863346"/>
            <a:ext cx="925570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47084" y="1395049"/>
            <a:ext cx="659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Кто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16054" y="1687771"/>
            <a:ext cx="761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Зачем?</a:t>
            </a: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87504" y="5198433"/>
            <a:ext cx="578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Где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18222" y="3334120"/>
            <a:ext cx="765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Когда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35266" y="3075677"/>
            <a:ext cx="549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02565" y="1391065"/>
            <a:ext cx="106127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Отношение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61890" y="3100135"/>
            <a:ext cx="97875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Управление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71474" y="1379995"/>
            <a:ext cx="917696" cy="307777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Ценность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17698" y="1113684"/>
            <a:ext cx="873685" cy="28994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Субъект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14444" y="1359646"/>
            <a:ext cx="582893" cy="307777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768588" y="3381320"/>
            <a:ext cx="737699" cy="298726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Способ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157719" y="3373715"/>
            <a:ext cx="892108" cy="307777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Средство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084438" y="3604993"/>
            <a:ext cx="739979" cy="28994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Время</a:t>
            </a:r>
          </a:p>
        </p:txBody>
      </p:sp>
      <p:cxnSp>
        <p:nvCxnSpPr>
          <p:cNvPr id="64" name="Соединительная линия уступом 63"/>
          <p:cNvCxnSpPr>
            <a:cxnSpLocks/>
            <a:stCxn id="4" idx="0"/>
            <a:endCxn id="52" idx="2"/>
          </p:cNvCxnSpPr>
          <p:nvPr/>
        </p:nvCxnSpPr>
        <p:spPr>
          <a:xfrm rot="16200000" flipV="1">
            <a:off x="4412025" y="1306069"/>
            <a:ext cx="664438" cy="1427843"/>
          </a:xfrm>
          <a:prstGeom prst="bentConnector3">
            <a:avLst>
              <a:gd name="adj1" fmla="val 562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64"/>
          <p:cNvCxnSpPr>
            <a:stCxn id="4" idx="0"/>
            <a:endCxn id="56" idx="2"/>
          </p:cNvCxnSpPr>
          <p:nvPr/>
        </p:nvCxnSpPr>
        <p:spPr>
          <a:xfrm rot="16200000" flipV="1">
            <a:off x="4982061" y="1876106"/>
            <a:ext cx="948585" cy="36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ная линия уступом 65"/>
          <p:cNvCxnSpPr>
            <a:cxnSpLocks/>
            <a:stCxn id="4" idx="0"/>
            <a:endCxn id="57" idx="2"/>
          </p:cNvCxnSpPr>
          <p:nvPr/>
        </p:nvCxnSpPr>
        <p:spPr>
          <a:xfrm rot="5400000" flipH="1" flipV="1">
            <a:off x="5739635" y="1385954"/>
            <a:ext cx="684787" cy="12477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оединительная линия уступом 66"/>
          <p:cNvCxnSpPr>
            <a:stCxn id="62" idx="0"/>
            <a:endCxn id="4" idx="2"/>
          </p:cNvCxnSpPr>
          <p:nvPr/>
        </p:nvCxnSpPr>
        <p:spPr>
          <a:xfrm rot="5400000" flipH="1" flipV="1">
            <a:off x="5029960" y="3176789"/>
            <a:ext cx="852673" cy="37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cxnSpLocks/>
            <a:stCxn id="61" idx="0"/>
            <a:endCxn id="85" idx="0"/>
          </p:cNvCxnSpPr>
          <p:nvPr/>
        </p:nvCxnSpPr>
        <p:spPr>
          <a:xfrm rot="16200000" flipV="1">
            <a:off x="5723144" y="2493085"/>
            <a:ext cx="618358" cy="1142901"/>
          </a:xfrm>
          <a:prstGeom prst="bentConnector3">
            <a:avLst>
              <a:gd name="adj1" fmla="val 3903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Прямоугольник 74"/>
          <p:cNvSpPr/>
          <p:nvPr/>
        </p:nvSpPr>
        <p:spPr>
          <a:xfrm>
            <a:off x="4932040" y="44624"/>
            <a:ext cx="1041106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Создатель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Мотиватор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Исполнитель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Потребитель</a:t>
            </a:r>
          </a:p>
        </p:txBody>
      </p:sp>
      <p:cxnSp>
        <p:nvCxnSpPr>
          <p:cNvPr id="77" name="Соединительная линия уступом 76"/>
          <p:cNvCxnSpPr>
            <a:cxnSpLocks/>
            <a:stCxn id="57" idx="3"/>
            <a:endCxn id="86" idx="1"/>
          </p:cNvCxnSpPr>
          <p:nvPr/>
        </p:nvCxnSpPr>
        <p:spPr>
          <a:xfrm flipV="1">
            <a:off x="6997337" y="1506434"/>
            <a:ext cx="753698" cy="71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ная линия уступом 77"/>
          <p:cNvCxnSpPr>
            <a:cxnSpLocks/>
            <a:stCxn id="89" idx="3"/>
            <a:endCxn id="52" idx="1"/>
          </p:cNvCxnSpPr>
          <p:nvPr/>
        </p:nvCxnSpPr>
        <p:spPr>
          <a:xfrm flipV="1">
            <a:off x="2440804" y="1533884"/>
            <a:ext cx="1130670" cy="35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/>
          <p:cNvSpPr/>
          <p:nvPr/>
        </p:nvSpPr>
        <p:spPr>
          <a:xfrm>
            <a:off x="7751035" y="1090935"/>
            <a:ext cx="915034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Модель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Роль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Поведение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1514501" y="1121887"/>
            <a:ext cx="926303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Бизнес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Тело</a:t>
            </a:r>
          </a:p>
        </p:txBody>
      </p:sp>
      <p:cxnSp>
        <p:nvCxnSpPr>
          <p:cNvPr id="90" name="Соединительная линия уступом 89"/>
          <p:cNvCxnSpPr>
            <a:cxnSpLocks/>
            <a:stCxn id="56" idx="0"/>
            <a:endCxn id="75" idx="2"/>
          </p:cNvCxnSpPr>
          <p:nvPr/>
        </p:nvCxnSpPr>
        <p:spPr>
          <a:xfrm rot="16200000" flipV="1">
            <a:off x="5334536" y="993679"/>
            <a:ext cx="238063" cy="194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Прямоугольник 94"/>
          <p:cNvSpPr/>
          <p:nvPr/>
        </p:nvSpPr>
        <p:spPr>
          <a:xfrm>
            <a:off x="4971490" y="4125258"/>
            <a:ext cx="963911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Дело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Транзакция</a:t>
            </a:r>
          </a:p>
        </p:txBody>
      </p:sp>
      <p:cxnSp>
        <p:nvCxnSpPr>
          <p:cNvPr id="99" name="Соединительная линия уступом 98"/>
          <p:cNvCxnSpPr>
            <a:cxnSpLocks/>
            <a:stCxn id="95" idx="0"/>
            <a:endCxn id="62" idx="2"/>
          </p:cNvCxnSpPr>
          <p:nvPr/>
        </p:nvCxnSpPr>
        <p:spPr>
          <a:xfrm rot="5400000" flipH="1" flipV="1">
            <a:off x="5338775" y="4009605"/>
            <a:ext cx="230324" cy="9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Соединительная линия уступом 102"/>
          <p:cNvCxnSpPr>
            <a:cxnSpLocks/>
            <a:stCxn id="106" idx="1"/>
            <a:endCxn id="61" idx="3"/>
          </p:cNvCxnSpPr>
          <p:nvPr/>
        </p:nvCxnSpPr>
        <p:spPr>
          <a:xfrm rot="10800000" flipV="1">
            <a:off x="7049827" y="3524436"/>
            <a:ext cx="891086" cy="31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Соединительная линия уступом 107"/>
          <p:cNvCxnSpPr>
            <a:cxnSpLocks/>
            <a:stCxn id="105" idx="3"/>
            <a:endCxn id="58" idx="1"/>
          </p:cNvCxnSpPr>
          <p:nvPr/>
        </p:nvCxnSpPr>
        <p:spPr>
          <a:xfrm>
            <a:off x="2783481" y="3527658"/>
            <a:ext cx="985107" cy="30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75962" y="1689496"/>
            <a:ext cx="100447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Убеждение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950296" y="828960"/>
            <a:ext cx="5034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Роль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962710" y="1701798"/>
            <a:ext cx="7621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Видение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19763" y="5241818"/>
            <a:ext cx="991040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Окружение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25119" y="1255971"/>
            <a:ext cx="116530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Потребность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531860" y="3879044"/>
            <a:ext cx="97167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Изменение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418222" y="840785"/>
            <a:ext cx="69722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734562" y="2388599"/>
            <a:ext cx="1213458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947338" y="2392292"/>
            <a:ext cx="1084527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</a:t>
            </a:r>
          </a:p>
        </p:txBody>
      </p:sp>
      <p:cxnSp>
        <p:nvCxnSpPr>
          <p:cNvPr id="110" name="Скругленная соединительная линия 109"/>
          <p:cNvCxnSpPr>
            <a:cxnSpLocks/>
            <a:stCxn id="112" idx="3"/>
            <a:endCxn id="81" idx="0"/>
          </p:cNvCxnSpPr>
          <p:nvPr/>
        </p:nvCxnSpPr>
        <p:spPr>
          <a:xfrm>
            <a:off x="6086379" y="2193997"/>
            <a:ext cx="403223" cy="198295"/>
          </a:xfrm>
          <a:prstGeom prst="curvedConnector2">
            <a:avLst/>
          </a:prstGeom>
          <a:ln w="25400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кругленная соединительная линия 112"/>
          <p:cNvCxnSpPr>
            <a:stCxn id="81" idx="2"/>
            <a:endCxn id="85" idx="3"/>
          </p:cNvCxnSpPr>
          <p:nvPr/>
        </p:nvCxnSpPr>
        <p:spPr>
          <a:xfrm rot="5400000">
            <a:off x="6152929" y="2572572"/>
            <a:ext cx="209177" cy="464171"/>
          </a:xfrm>
          <a:prstGeom prst="curvedConnector2">
            <a:avLst/>
          </a:prstGeom>
          <a:ln w="25400">
            <a:solidFill>
              <a:srgbClr val="FFFF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кругленная соединительная линия 115"/>
          <p:cNvCxnSpPr>
            <a:cxnSpLocks/>
          </p:cNvCxnSpPr>
          <p:nvPr/>
        </p:nvCxnSpPr>
        <p:spPr>
          <a:xfrm rot="10800000">
            <a:off x="4352161" y="2696375"/>
            <a:ext cx="578317" cy="212870"/>
          </a:xfrm>
          <a:prstGeom prst="curvedConnector2">
            <a:avLst/>
          </a:prstGeom>
          <a:ln w="25400" cap="rnd">
            <a:solidFill>
              <a:srgbClr val="FFFF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кругленная соединительная линия 116"/>
          <p:cNvCxnSpPr>
            <a:cxnSpLocks/>
            <a:stCxn id="80" idx="0"/>
            <a:endCxn id="112" idx="1"/>
          </p:cNvCxnSpPr>
          <p:nvPr/>
        </p:nvCxnSpPr>
        <p:spPr>
          <a:xfrm rot="5400000" flipH="1" flipV="1">
            <a:off x="4452146" y="2083142"/>
            <a:ext cx="194602" cy="416313"/>
          </a:xfrm>
          <a:prstGeom prst="curvedConnector2">
            <a:avLst/>
          </a:prstGeom>
          <a:ln w="25400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14345" y="2352210"/>
            <a:ext cx="1087639" cy="400110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711400" y="3103630"/>
            <a:ext cx="887367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Паттерн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846083" y="3257001"/>
            <a:ext cx="82980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455565" y="1524449"/>
            <a:ext cx="1094841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696289" y="1698479"/>
            <a:ext cx="607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Что?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2859253" y="3498778"/>
            <a:ext cx="858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Процесс</a:t>
            </a:r>
          </a:p>
        </p:txBody>
      </p:sp>
      <p:cxnSp>
        <p:nvCxnSpPr>
          <p:cNvPr id="125" name="Соединительная линия уступом 97"/>
          <p:cNvCxnSpPr>
            <a:cxnSpLocks/>
          </p:cNvCxnSpPr>
          <p:nvPr/>
        </p:nvCxnSpPr>
        <p:spPr>
          <a:xfrm rot="5400000" flipH="1" flipV="1">
            <a:off x="2764231" y="2458647"/>
            <a:ext cx="1227106" cy="394783"/>
          </a:xfrm>
          <a:prstGeom prst="bentConnector3">
            <a:avLst>
              <a:gd name="adj1" fmla="val 32234"/>
            </a:avLst>
          </a:prstGeom>
          <a:ln w="22225" cap="rnd">
            <a:solidFill>
              <a:schemeClr val="tx1"/>
            </a:solidFill>
            <a:prstDash val="sysDot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Соединительная линия уступом 97"/>
          <p:cNvCxnSpPr>
            <a:cxnSpLocks/>
          </p:cNvCxnSpPr>
          <p:nvPr/>
        </p:nvCxnSpPr>
        <p:spPr>
          <a:xfrm rot="10800000">
            <a:off x="3125084" y="1796865"/>
            <a:ext cx="430699" cy="264238"/>
          </a:xfrm>
          <a:prstGeom prst="bentConnector2">
            <a:avLst/>
          </a:prstGeom>
          <a:ln w="22225" cap="rnd">
            <a:solidFill>
              <a:schemeClr val="tx1"/>
            </a:solidFill>
            <a:prstDash val="sysDot"/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1595312-877F-4EDD-8A76-AA03C1F0D6FD}"/>
              </a:ext>
            </a:extLst>
          </p:cNvPr>
          <p:cNvSpPr txBox="1"/>
          <p:nvPr/>
        </p:nvSpPr>
        <p:spPr>
          <a:xfrm>
            <a:off x="3558276" y="2001557"/>
            <a:ext cx="1057007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Цикл миссии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(1-4) 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Скругленный прямоугольник 29">
            <a:extLst>
              <a:ext uri="{FF2B5EF4-FFF2-40B4-BE49-F238E27FC236}">
                <a16:creationId xmlns:a16="http://schemas.microsoft.com/office/drawing/2014/main" id="{D88F7BDE-6DAE-44A4-B337-30CE840E9A80}"/>
              </a:ext>
            </a:extLst>
          </p:cNvPr>
          <p:cNvSpPr/>
          <p:nvPr/>
        </p:nvSpPr>
        <p:spPr>
          <a:xfrm>
            <a:off x="2558262" y="1888146"/>
            <a:ext cx="460142" cy="180054"/>
          </a:xfrm>
          <a:prstGeom prst="roundRect">
            <a:avLst>
              <a:gd name="adj" fmla="val 5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</a:t>
            </a:r>
          </a:p>
        </p:txBody>
      </p:sp>
      <p:cxnSp>
        <p:nvCxnSpPr>
          <p:cNvPr id="92" name="Соединительная линия уступом 67">
            <a:extLst>
              <a:ext uri="{FF2B5EF4-FFF2-40B4-BE49-F238E27FC236}">
                <a16:creationId xmlns:a16="http://schemas.microsoft.com/office/drawing/2014/main" id="{51923C6A-D629-46D5-AEC2-BDE2BF1A50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08254" y="2400904"/>
            <a:ext cx="629000" cy="1320727"/>
          </a:xfrm>
          <a:prstGeom prst="bentConnector3">
            <a:avLst>
              <a:gd name="adj1" fmla="val 4133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896312" y="2755357"/>
            <a:ext cx="1129119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Реализация</a:t>
            </a:r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892E7BB8-DEFC-4E0D-A4D7-CD178DF82119}"/>
              </a:ext>
            </a:extLst>
          </p:cNvPr>
          <p:cNvSpPr/>
          <p:nvPr/>
        </p:nvSpPr>
        <p:spPr>
          <a:xfrm>
            <a:off x="1490124" y="3019826"/>
            <a:ext cx="1293357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елеполагание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Планирование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кспертиза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еализация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опровождение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B9BFE9C-2843-44E7-9A7F-EB91F4BE05FA}"/>
              </a:ext>
            </a:extLst>
          </p:cNvPr>
          <p:cNvSpPr txBox="1"/>
          <p:nvPr/>
        </p:nvSpPr>
        <p:spPr>
          <a:xfrm>
            <a:off x="7940913" y="3108938"/>
            <a:ext cx="968825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Воля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Эмоции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119192C-6B68-49B2-8D63-6FE1C4D92C96}"/>
              </a:ext>
            </a:extLst>
          </p:cNvPr>
          <p:cNvSpPr txBox="1"/>
          <p:nvPr/>
        </p:nvSpPr>
        <p:spPr>
          <a:xfrm>
            <a:off x="4757604" y="2040108"/>
            <a:ext cx="1328775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Планирование</a:t>
            </a:r>
          </a:p>
        </p:txBody>
      </p:sp>
      <p:sp>
        <p:nvSpPr>
          <p:cNvPr id="82" name="Номер слайда 2">
            <a:extLst>
              <a:ext uri="{FF2B5EF4-FFF2-40B4-BE49-F238E27FC236}">
                <a16:creationId xmlns:a16="http://schemas.microsoft.com/office/drawing/2014/main" id="{9C4D160B-4AFA-42EB-8243-51EFF92CAA50}"/>
              </a:ext>
            </a:extLst>
          </p:cNvPr>
          <p:cNvSpPr txBox="1">
            <a:spLocks/>
          </p:cNvSpPr>
          <p:nvPr/>
        </p:nvSpPr>
        <p:spPr>
          <a:xfrm>
            <a:off x="8604448" y="6448251"/>
            <a:ext cx="506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Блок-схема: узел 7">
            <a:extLst>
              <a:ext uri="{FF2B5EF4-FFF2-40B4-BE49-F238E27FC236}">
                <a16:creationId xmlns:a16="http://schemas.microsoft.com/office/drawing/2014/main" id="{0759F4E6-7204-408E-9A39-178D184DD943}"/>
              </a:ext>
            </a:extLst>
          </p:cNvPr>
          <p:cNvSpPr/>
          <p:nvPr/>
        </p:nvSpPr>
        <p:spPr>
          <a:xfrm>
            <a:off x="3599134" y="2449173"/>
            <a:ext cx="200912" cy="190703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97" name="Блок-схема: узел 96">
            <a:extLst>
              <a:ext uri="{FF2B5EF4-FFF2-40B4-BE49-F238E27FC236}">
                <a16:creationId xmlns:a16="http://schemas.microsoft.com/office/drawing/2014/main" id="{D72C077D-31C5-4B95-B1D0-6ACAAA16A5BF}"/>
              </a:ext>
            </a:extLst>
          </p:cNvPr>
          <p:cNvSpPr/>
          <p:nvPr/>
        </p:nvSpPr>
        <p:spPr>
          <a:xfrm>
            <a:off x="5354600" y="1862663"/>
            <a:ext cx="203342" cy="206587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18" name="Блок-схема: узел 117">
            <a:extLst>
              <a:ext uri="{FF2B5EF4-FFF2-40B4-BE49-F238E27FC236}">
                <a16:creationId xmlns:a16="http://schemas.microsoft.com/office/drawing/2014/main" id="{E715B3D1-7527-456D-967D-121C2CD10F3D}"/>
              </a:ext>
            </a:extLst>
          </p:cNvPr>
          <p:cNvSpPr/>
          <p:nvPr/>
        </p:nvSpPr>
        <p:spPr>
          <a:xfrm>
            <a:off x="6961781" y="2457268"/>
            <a:ext cx="186913" cy="170497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19" name="Блок-схема: узел 118">
            <a:extLst>
              <a:ext uri="{FF2B5EF4-FFF2-40B4-BE49-F238E27FC236}">
                <a16:creationId xmlns:a16="http://schemas.microsoft.com/office/drawing/2014/main" id="{ED62CB03-39AC-4403-9020-D9EEE06EC594}"/>
              </a:ext>
            </a:extLst>
          </p:cNvPr>
          <p:cNvSpPr/>
          <p:nvPr/>
        </p:nvSpPr>
        <p:spPr>
          <a:xfrm>
            <a:off x="5350205" y="3039014"/>
            <a:ext cx="207812" cy="192801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5EFD150-6AB5-4A88-982B-A5664F0F2801}"/>
              </a:ext>
            </a:extLst>
          </p:cNvPr>
          <p:cNvSpPr txBox="1"/>
          <p:nvPr/>
        </p:nvSpPr>
        <p:spPr>
          <a:xfrm>
            <a:off x="6589583" y="3055455"/>
            <a:ext cx="602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Чем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C807FF-CB1B-430E-9CD8-25117BDA7948}"/>
              </a:ext>
            </a:extLst>
          </p:cNvPr>
          <p:cNvSpPr txBox="1"/>
          <p:nvPr/>
        </p:nvSpPr>
        <p:spPr>
          <a:xfrm>
            <a:off x="5934049" y="4114049"/>
            <a:ext cx="7762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Год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Неделя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Час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Минута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EA6AD7B-0E2B-426F-BAFD-0FFE66309345}"/>
              </a:ext>
            </a:extLst>
          </p:cNvPr>
          <p:cNvSpPr txBox="1"/>
          <p:nvPr/>
        </p:nvSpPr>
        <p:spPr>
          <a:xfrm>
            <a:off x="5090367" y="5229200"/>
            <a:ext cx="721393" cy="28994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Место</a:t>
            </a:r>
          </a:p>
        </p:txBody>
      </p:sp>
      <p:cxnSp>
        <p:nvCxnSpPr>
          <p:cNvPr id="121" name="Соединительная линия уступом 66">
            <a:extLst>
              <a:ext uri="{FF2B5EF4-FFF2-40B4-BE49-F238E27FC236}">
                <a16:creationId xmlns:a16="http://schemas.microsoft.com/office/drawing/2014/main" id="{870BED1D-2525-4F50-9725-32CF9F99C711}"/>
              </a:ext>
            </a:extLst>
          </p:cNvPr>
          <p:cNvCxnSpPr>
            <a:cxnSpLocks/>
            <a:stCxn id="115" idx="0"/>
            <a:endCxn id="95" idx="2"/>
          </p:cNvCxnSpPr>
          <p:nvPr/>
        </p:nvCxnSpPr>
        <p:spPr>
          <a:xfrm rot="5400000" flipH="1" flipV="1">
            <a:off x="5315783" y="5091537"/>
            <a:ext cx="272945" cy="23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A9A4F8A-F0ED-41E2-947A-08893F16ED33}"/>
              </a:ext>
            </a:extLst>
          </p:cNvPr>
          <p:cNvSpPr txBox="1"/>
          <p:nvPr/>
        </p:nvSpPr>
        <p:spPr>
          <a:xfrm>
            <a:off x="7049199" y="3534000"/>
            <a:ext cx="9091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Сознание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7CA1809-69AC-4C76-AF2A-7187F0269203}"/>
              </a:ext>
            </a:extLst>
          </p:cNvPr>
          <p:cNvSpPr txBox="1"/>
          <p:nvPr/>
        </p:nvSpPr>
        <p:spPr>
          <a:xfrm>
            <a:off x="7126958" y="3182799"/>
            <a:ext cx="73997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F33821-87DB-433F-86BC-30E0BA85B448}"/>
              </a:ext>
            </a:extLst>
          </p:cNvPr>
          <p:cNvSpPr txBox="1"/>
          <p:nvPr/>
        </p:nvSpPr>
        <p:spPr>
          <a:xfrm>
            <a:off x="4535767" y="4941168"/>
            <a:ext cx="991040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B8EFD7A-288F-4138-B0FC-A76619B29ABD}"/>
              </a:ext>
            </a:extLst>
          </p:cNvPr>
          <p:cNvSpPr txBox="1"/>
          <p:nvPr/>
        </p:nvSpPr>
        <p:spPr>
          <a:xfrm>
            <a:off x="7069116" y="1217885"/>
            <a:ext cx="52947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37F1A1C7-C2C2-4712-BEA1-BCC404203912}"/>
              </a:ext>
            </a:extLst>
          </p:cNvPr>
          <p:cNvSpPr/>
          <p:nvPr/>
        </p:nvSpPr>
        <p:spPr>
          <a:xfrm>
            <a:off x="3672110" y="5579089"/>
            <a:ext cx="540796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  Миссия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смысл существования системы (Выживание)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Дело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движение к  цели  (Вылечить пациента)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план создания продукта (Составить план лечения)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учетная единица деятельности (Измерить температуру)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Транзакция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неделимое действие (Встряхнуть градусник)</a:t>
            </a:r>
          </a:p>
        </p:txBody>
      </p:sp>
      <p:sp>
        <p:nvSpPr>
          <p:cNvPr id="122" name="Прямоугольник 121">
            <a:extLst>
              <a:ext uri="{FF2B5EF4-FFF2-40B4-BE49-F238E27FC236}">
                <a16:creationId xmlns:a16="http://schemas.microsoft.com/office/drawing/2014/main" id="{9D85F9CC-7D03-443D-9746-7FBE19762B6E}"/>
              </a:ext>
            </a:extLst>
          </p:cNvPr>
          <p:cNvSpPr/>
          <p:nvPr/>
        </p:nvSpPr>
        <p:spPr>
          <a:xfrm>
            <a:off x="37402" y="4471204"/>
            <a:ext cx="36804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Сознание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субъективное отражение  реальности в виде идеальных образов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Реальность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  предметная область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A82DB0C-00E8-4DFD-884E-BCD9B2C22CCC}"/>
              </a:ext>
            </a:extLst>
          </p:cNvPr>
          <p:cNvSpPr txBox="1"/>
          <p:nvPr/>
        </p:nvSpPr>
        <p:spPr>
          <a:xfrm>
            <a:off x="5483118" y="4928961"/>
            <a:ext cx="797241" cy="2458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</a:t>
            </a:r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09B3D88F-9C3F-4B5D-901B-883C2934CEFE}"/>
              </a:ext>
            </a:extLst>
          </p:cNvPr>
          <p:cNvSpPr/>
          <p:nvPr/>
        </p:nvSpPr>
        <p:spPr>
          <a:xfrm>
            <a:off x="37402" y="5192916"/>
            <a:ext cx="393856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модель будущего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планируемый   результат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Этап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стадия исполнения плана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Бизнес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продукт на продажу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Результат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 достигнутое  состояние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  устойчивый набор  свойств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удовлетворение потребности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E2620A3-F19A-44C5-9FB6-09400D332144}"/>
              </a:ext>
            </a:extLst>
          </p:cNvPr>
          <p:cNvSpPr txBox="1"/>
          <p:nvPr/>
        </p:nvSpPr>
        <p:spPr>
          <a:xfrm>
            <a:off x="7009641" y="1484198"/>
            <a:ext cx="82077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Объект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10FFAA1-B2B1-4E29-A8C0-B1BD2F2EDA83}"/>
              </a:ext>
            </a:extLst>
          </p:cNvPr>
          <p:cNvSpPr txBox="1"/>
          <p:nvPr/>
        </p:nvSpPr>
        <p:spPr>
          <a:xfrm>
            <a:off x="3836908" y="4148909"/>
            <a:ext cx="11133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Создатель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Мотиватор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Исполнитель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Потребитель</a:t>
            </a:r>
          </a:p>
        </p:txBody>
      </p:sp>
    </p:spTree>
    <p:extLst>
      <p:ext uri="{BB962C8B-B14F-4D97-AF65-F5344CB8AC3E}">
        <p14:creationId xmlns:p14="http://schemas.microsoft.com/office/powerpoint/2010/main" val="423418600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90424" y="14474"/>
            <a:ext cx="2107398" cy="364244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 Цикл Миссии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00239" y="3883126"/>
            <a:ext cx="90403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Поведение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50136" y="4353238"/>
            <a:ext cx="925570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9935" y="44617"/>
            <a:ext cx="32727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 b="1">
                <a:latin typeface="Calibri" panose="020F050202020403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Миссия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смысл существования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системы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Эксперт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специалист предметной области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Статус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состояние в  иерархии  отношений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Сознание: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субъективная модель реальности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Отношение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взаимодействие в социуме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Потребность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желаемое состояние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предел изменения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Ценность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степень потребности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67737" y="42047"/>
            <a:ext cx="3076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связь сущностей как целое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устойчивый набор свойств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удовлетворение потребности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Модель: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объясняющий систему образ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Поведение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реакция на событие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Резерв: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контролируемый запас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Роль: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 поведения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Убеждение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вера в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суждение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0470" y="2572480"/>
            <a:ext cx="29789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Font typeface="Wingdings" panose="05000000000000000000" pitchFamily="2" charset="2"/>
              <a:buChar char="q"/>
              <a:defRPr sz="1200" b="1">
                <a:latin typeface="Calibri" panose="020F050202020403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Цель: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планируемое состояние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Объект: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приложение действия субъекта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Процесс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последовательность действий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Время: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форма и условие изменения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Паттерн: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обобщенное решение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58505" y="1986297"/>
            <a:ext cx="659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Кто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44488" y="2279234"/>
            <a:ext cx="761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Зачем?</a:t>
            </a: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38059" y="5910439"/>
            <a:ext cx="580097" cy="26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Где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29643" y="3869388"/>
            <a:ext cx="765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Когда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46687" y="3666925"/>
            <a:ext cx="549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07763" y="1988222"/>
            <a:ext cx="106127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Отношение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73311" y="3691383"/>
            <a:ext cx="97875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Управление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82895" y="1971243"/>
            <a:ext cx="917696" cy="307777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Ценность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29119" y="1704932"/>
            <a:ext cx="873685" cy="28994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Субъект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266196" y="1946111"/>
            <a:ext cx="588722" cy="304730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0009" y="3972568"/>
            <a:ext cx="737699" cy="298726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Способ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069140" y="3964963"/>
            <a:ext cx="892108" cy="307777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Средство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995859" y="4121791"/>
            <a:ext cx="739979" cy="252238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Время</a:t>
            </a:r>
          </a:p>
        </p:txBody>
      </p:sp>
      <p:cxnSp>
        <p:nvCxnSpPr>
          <p:cNvPr id="64" name="Соединительная линия уступом 63"/>
          <p:cNvCxnSpPr>
            <a:cxnSpLocks/>
            <a:stCxn id="4" idx="0"/>
            <a:endCxn id="52" idx="2"/>
          </p:cNvCxnSpPr>
          <p:nvPr/>
        </p:nvCxnSpPr>
        <p:spPr>
          <a:xfrm rot="16200000" flipV="1">
            <a:off x="3323446" y="1897317"/>
            <a:ext cx="664438" cy="1427843"/>
          </a:xfrm>
          <a:prstGeom prst="bentConnector3">
            <a:avLst>
              <a:gd name="adj1" fmla="val 562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64"/>
          <p:cNvCxnSpPr>
            <a:cxnSpLocks/>
          </p:cNvCxnSpPr>
          <p:nvPr/>
        </p:nvCxnSpPr>
        <p:spPr>
          <a:xfrm rot="16200000" flipV="1">
            <a:off x="3912685" y="2467353"/>
            <a:ext cx="948585" cy="36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ная линия уступом 65"/>
          <p:cNvCxnSpPr>
            <a:cxnSpLocks/>
            <a:stCxn id="4" idx="0"/>
            <a:endCxn id="57" idx="2"/>
          </p:cNvCxnSpPr>
          <p:nvPr/>
        </p:nvCxnSpPr>
        <p:spPr>
          <a:xfrm rot="5400000" flipH="1" flipV="1">
            <a:off x="4618763" y="2001665"/>
            <a:ext cx="692617" cy="1190971"/>
          </a:xfrm>
          <a:prstGeom prst="bentConnector3">
            <a:avLst>
              <a:gd name="adj1" fmla="val 5728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оединительная линия уступом 66"/>
          <p:cNvCxnSpPr>
            <a:cxnSpLocks/>
            <a:stCxn id="62" idx="0"/>
            <a:endCxn id="4" idx="2"/>
          </p:cNvCxnSpPr>
          <p:nvPr/>
        </p:nvCxnSpPr>
        <p:spPr>
          <a:xfrm rot="5400000" flipH="1" flipV="1">
            <a:off x="3978606" y="3730812"/>
            <a:ext cx="778223" cy="37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cxnSpLocks/>
            <a:stCxn id="61" idx="0"/>
            <a:endCxn id="85" idx="0"/>
          </p:cNvCxnSpPr>
          <p:nvPr/>
        </p:nvCxnSpPr>
        <p:spPr>
          <a:xfrm rot="16200000" flipV="1">
            <a:off x="4634565" y="3084333"/>
            <a:ext cx="618358" cy="1142901"/>
          </a:xfrm>
          <a:prstGeom prst="bentConnector3">
            <a:avLst>
              <a:gd name="adj1" fmla="val 3903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Прямоугольник 74"/>
          <p:cNvSpPr/>
          <p:nvPr/>
        </p:nvSpPr>
        <p:spPr>
          <a:xfrm>
            <a:off x="3838256" y="604772"/>
            <a:ext cx="1051517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Создатель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Мотиватор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Исполнитель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Потребитель</a:t>
            </a:r>
          </a:p>
        </p:txBody>
      </p:sp>
      <p:cxnSp>
        <p:nvCxnSpPr>
          <p:cNvPr id="77" name="Соединительная линия уступом 76"/>
          <p:cNvCxnSpPr>
            <a:cxnSpLocks/>
            <a:stCxn id="57" idx="3"/>
            <a:endCxn id="86" idx="1"/>
          </p:cNvCxnSpPr>
          <p:nvPr/>
        </p:nvCxnSpPr>
        <p:spPr>
          <a:xfrm flipV="1">
            <a:off x="5854918" y="2097682"/>
            <a:ext cx="898392" cy="7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ная линия уступом 77"/>
          <p:cNvCxnSpPr>
            <a:cxnSpLocks/>
            <a:stCxn id="89" idx="3"/>
            <a:endCxn id="52" idx="1"/>
          </p:cNvCxnSpPr>
          <p:nvPr/>
        </p:nvCxnSpPr>
        <p:spPr>
          <a:xfrm flipV="1">
            <a:off x="1352225" y="2125132"/>
            <a:ext cx="1130670" cy="35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/>
          <p:cNvSpPr/>
          <p:nvPr/>
        </p:nvSpPr>
        <p:spPr>
          <a:xfrm>
            <a:off x="6753310" y="1682183"/>
            <a:ext cx="915034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Модель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Статус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Резерв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425922" y="1713135"/>
            <a:ext cx="926303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Бизнес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Тело</a:t>
            </a:r>
          </a:p>
        </p:txBody>
      </p:sp>
      <p:cxnSp>
        <p:nvCxnSpPr>
          <p:cNvPr id="90" name="Соединительная линия уступом 89"/>
          <p:cNvCxnSpPr>
            <a:cxnSpLocks/>
            <a:stCxn id="56" idx="0"/>
            <a:endCxn id="75" idx="2"/>
          </p:cNvCxnSpPr>
          <p:nvPr/>
        </p:nvCxnSpPr>
        <p:spPr>
          <a:xfrm rot="16200000" flipV="1">
            <a:off x="4230408" y="1569377"/>
            <a:ext cx="269163" cy="19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Прямоугольник 94"/>
          <p:cNvSpPr/>
          <p:nvPr/>
        </p:nvSpPr>
        <p:spPr>
          <a:xfrm>
            <a:off x="3882911" y="4634567"/>
            <a:ext cx="963911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Дело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Транзакция</a:t>
            </a:r>
          </a:p>
        </p:txBody>
      </p:sp>
      <p:cxnSp>
        <p:nvCxnSpPr>
          <p:cNvPr id="99" name="Соединительная линия уступом 98"/>
          <p:cNvCxnSpPr>
            <a:cxnSpLocks/>
            <a:stCxn id="95" idx="0"/>
            <a:endCxn id="62" idx="2"/>
          </p:cNvCxnSpPr>
          <p:nvPr/>
        </p:nvCxnSpPr>
        <p:spPr>
          <a:xfrm rot="5400000" flipH="1" flipV="1">
            <a:off x="4235089" y="4503807"/>
            <a:ext cx="260538" cy="9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Соединительная линия уступом 102"/>
          <p:cNvCxnSpPr>
            <a:cxnSpLocks/>
            <a:stCxn id="106" idx="1"/>
            <a:endCxn id="61" idx="3"/>
          </p:cNvCxnSpPr>
          <p:nvPr/>
        </p:nvCxnSpPr>
        <p:spPr>
          <a:xfrm rot="10800000" flipV="1">
            <a:off x="5961249" y="4116570"/>
            <a:ext cx="904379" cy="22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Соединительная линия уступом 107"/>
          <p:cNvCxnSpPr>
            <a:cxnSpLocks/>
            <a:stCxn id="105" idx="3"/>
            <a:endCxn id="58" idx="1"/>
          </p:cNvCxnSpPr>
          <p:nvPr/>
        </p:nvCxnSpPr>
        <p:spPr>
          <a:xfrm>
            <a:off x="1747807" y="4118906"/>
            <a:ext cx="932202" cy="30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Прямоугольник 119"/>
          <p:cNvSpPr/>
          <p:nvPr/>
        </p:nvSpPr>
        <p:spPr>
          <a:xfrm>
            <a:off x="258585" y="6213212"/>
            <a:ext cx="8849919" cy="600164"/>
          </a:xfrm>
          <a:prstGeom prst="rect">
            <a:avLst/>
          </a:prstGeom>
          <a:ln w="19050" cap="rnd">
            <a:solidFill>
              <a:schemeClr val="tx1"/>
            </a:solidFill>
            <a:prstDash val="sysDot"/>
            <a:beve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Интеллект: </a:t>
            </a:r>
            <a:r>
              <a:rPr kumimoji="0" lang="ru-RU" sz="1100" b="0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UML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1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Ограничение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Модель, Паттерн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Тест, Код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Рефакторинг, Защита, Интерфейс  </a:t>
            </a:r>
            <a:r>
              <a:rPr kumimoji="0" lang="ru-RU" sz="11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Социум: </a:t>
            </a:r>
            <a:r>
              <a:rPr kumimoji="0" lang="ru-RU" sz="1100" b="0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  <a:r>
              <a:rPr kumimoji="0" 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Убеждение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Отношение, Видение, Паттерн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Поведение 4 Адаптация, Управление      </a:t>
            </a:r>
            <a:r>
              <a:rPr kumimoji="0" lang="ru-RU" sz="11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Бизнес: </a:t>
            </a:r>
            <a:r>
              <a:rPr kumimoji="0" lang="ru-RU" sz="1100" b="0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TOC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1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Доступ,  Дерево текущей реальности (ДТР)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Решение, Дерево будущей реальности (ДБР)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Переход 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Преобразование      </a:t>
            </a:r>
            <a:r>
              <a:rPr kumimoji="0" lang="ru-RU" sz="11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Тело: </a:t>
            </a:r>
            <a:r>
              <a:rPr kumimoji="0" lang="ru-RU" sz="1100" b="0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Резервы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Ограничение 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Планирование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Мотивация, 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Реализация  </a:t>
            </a:r>
            <a:endParaRPr kumimoji="0" lang="ru-RU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887383" y="2280744"/>
            <a:ext cx="100447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Убеждение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49424" y="1407455"/>
            <a:ext cx="5034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Роль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03762" y="2248833"/>
            <a:ext cx="7621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Видение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423411" y="5934585"/>
            <a:ext cx="991040" cy="26094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Окружение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5827368" y="4582363"/>
            <a:ext cx="31168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 знаний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побуждение к  поведению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Эмоция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субъективная оценка окружения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Воля: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способность к самоограничению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взаимное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приспособление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Окружение: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область  взаимодействия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Управление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руководство действием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возможность управления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336540" y="1847219"/>
            <a:ext cx="116530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Потребность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392529" y="4357351"/>
            <a:ext cx="97167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Изменение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387225" y="1404770"/>
            <a:ext cx="69722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645983" y="2979847"/>
            <a:ext cx="1213458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858759" y="2983540"/>
            <a:ext cx="1084527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824168" y="1456989"/>
            <a:ext cx="1140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Smart </a:t>
            </a:r>
            <a:r>
              <a:rPr kumimoji="0" lang="ru-RU" sz="12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</a:t>
            </a:r>
            <a:r>
              <a:rPr kumimoji="0" lang="ru-RU" sz="1200" b="1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ель</a:t>
            </a: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онкретная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змеримая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остижимая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ктуальная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нтервальная</a:t>
            </a:r>
          </a:p>
        </p:txBody>
      </p:sp>
      <p:cxnSp>
        <p:nvCxnSpPr>
          <p:cNvPr id="110" name="Скругленная соединительная линия 109"/>
          <p:cNvCxnSpPr>
            <a:cxnSpLocks/>
            <a:stCxn id="112" idx="3"/>
            <a:endCxn id="81" idx="0"/>
          </p:cNvCxnSpPr>
          <p:nvPr/>
        </p:nvCxnSpPr>
        <p:spPr>
          <a:xfrm>
            <a:off x="4997800" y="2785245"/>
            <a:ext cx="403223" cy="198295"/>
          </a:xfrm>
          <a:prstGeom prst="curvedConnector2">
            <a:avLst/>
          </a:prstGeom>
          <a:ln w="25400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кругленная соединительная линия 112"/>
          <p:cNvCxnSpPr>
            <a:stCxn id="81" idx="2"/>
            <a:endCxn id="85" idx="3"/>
          </p:cNvCxnSpPr>
          <p:nvPr/>
        </p:nvCxnSpPr>
        <p:spPr>
          <a:xfrm rot="5400000">
            <a:off x="5064350" y="3163820"/>
            <a:ext cx="209177" cy="464171"/>
          </a:xfrm>
          <a:prstGeom prst="curvedConnector2">
            <a:avLst/>
          </a:prstGeom>
          <a:ln w="25400">
            <a:solidFill>
              <a:srgbClr val="FFFF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кругленная соединительная линия 115"/>
          <p:cNvCxnSpPr>
            <a:cxnSpLocks/>
          </p:cNvCxnSpPr>
          <p:nvPr/>
        </p:nvCxnSpPr>
        <p:spPr>
          <a:xfrm rot="10800000">
            <a:off x="3263582" y="3287623"/>
            <a:ext cx="578317" cy="212870"/>
          </a:xfrm>
          <a:prstGeom prst="curvedConnector2">
            <a:avLst/>
          </a:prstGeom>
          <a:ln w="25400" cap="rnd">
            <a:solidFill>
              <a:srgbClr val="FFFF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кругленная соединительная линия 116"/>
          <p:cNvCxnSpPr>
            <a:cxnSpLocks/>
            <a:stCxn id="80" idx="0"/>
            <a:endCxn id="112" idx="1"/>
          </p:cNvCxnSpPr>
          <p:nvPr/>
        </p:nvCxnSpPr>
        <p:spPr>
          <a:xfrm rot="5400000" flipH="1" flipV="1">
            <a:off x="3363567" y="2674390"/>
            <a:ext cx="194602" cy="416313"/>
          </a:xfrm>
          <a:prstGeom prst="curvedConnector2">
            <a:avLst/>
          </a:prstGeom>
          <a:ln w="25400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25766" y="2943458"/>
            <a:ext cx="1087639" cy="400110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622821" y="3694878"/>
            <a:ext cx="887367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Паттерн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802577" y="3848249"/>
            <a:ext cx="82980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4745" y="2652493"/>
            <a:ext cx="2346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 b="1">
                <a:latin typeface="Calibri" panose="020F050202020403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НЯ: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нежелательное явление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Субъект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носитель  поведения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Действие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акт деятельности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План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модель будущего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66986" y="2115697"/>
            <a:ext cx="1094841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553841" y="2262154"/>
            <a:ext cx="607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Что?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1815747" y="4090026"/>
            <a:ext cx="858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Процесс</a:t>
            </a:r>
          </a:p>
        </p:txBody>
      </p:sp>
      <p:cxnSp>
        <p:nvCxnSpPr>
          <p:cNvPr id="125" name="Соединительная линия уступом 97"/>
          <p:cNvCxnSpPr>
            <a:cxnSpLocks/>
          </p:cNvCxnSpPr>
          <p:nvPr/>
        </p:nvCxnSpPr>
        <p:spPr>
          <a:xfrm rot="5400000" flipH="1" flipV="1">
            <a:off x="1675652" y="3049895"/>
            <a:ext cx="1227106" cy="394783"/>
          </a:xfrm>
          <a:prstGeom prst="bentConnector3">
            <a:avLst>
              <a:gd name="adj1" fmla="val 32234"/>
            </a:avLst>
          </a:prstGeom>
          <a:ln w="22225" cap="rnd">
            <a:solidFill>
              <a:schemeClr val="tx1"/>
            </a:solidFill>
            <a:prstDash val="sysDot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Соединительная линия уступом 97"/>
          <p:cNvCxnSpPr>
            <a:cxnSpLocks/>
          </p:cNvCxnSpPr>
          <p:nvPr/>
        </p:nvCxnSpPr>
        <p:spPr>
          <a:xfrm rot="10800000">
            <a:off x="2036505" y="2388113"/>
            <a:ext cx="430699" cy="264238"/>
          </a:xfrm>
          <a:prstGeom prst="bentConnector2">
            <a:avLst/>
          </a:prstGeom>
          <a:ln w="22225" cap="rnd">
            <a:solidFill>
              <a:schemeClr val="tx1"/>
            </a:solidFill>
            <a:prstDash val="sysDot"/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1595312-877F-4EDD-8A76-AA03C1F0D6FD}"/>
              </a:ext>
            </a:extLst>
          </p:cNvPr>
          <p:cNvSpPr txBox="1"/>
          <p:nvPr/>
        </p:nvSpPr>
        <p:spPr>
          <a:xfrm>
            <a:off x="2469697" y="2592805"/>
            <a:ext cx="1057007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Цикл миссии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(1-4) 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287423" y="4645871"/>
            <a:ext cx="34614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Целеполагание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определение потребности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Планирование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модели продукта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Экспертиза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согласование модели экспертами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минимального продукта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Сопровождение: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  продукта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учетная единица деятельности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Деятельность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движение к цели</a:t>
            </a:r>
          </a:p>
        </p:txBody>
      </p:sp>
      <p:sp>
        <p:nvSpPr>
          <p:cNvPr id="93" name="Скругленный прямоугольник 29">
            <a:extLst>
              <a:ext uri="{FF2B5EF4-FFF2-40B4-BE49-F238E27FC236}">
                <a16:creationId xmlns:a16="http://schemas.microsoft.com/office/drawing/2014/main" id="{D88F7BDE-6DAE-44A4-B337-30CE840E9A80}"/>
              </a:ext>
            </a:extLst>
          </p:cNvPr>
          <p:cNvSpPr/>
          <p:nvPr/>
        </p:nvSpPr>
        <p:spPr>
          <a:xfrm>
            <a:off x="1469683" y="2479394"/>
            <a:ext cx="460142" cy="180054"/>
          </a:xfrm>
          <a:prstGeom prst="roundRect">
            <a:avLst>
              <a:gd name="adj" fmla="val 5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</a:t>
            </a:r>
          </a:p>
        </p:txBody>
      </p:sp>
      <p:cxnSp>
        <p:nvCxnSpPr>
          <p:cNvPr id="92" name="Соединительная линия уступом 67">
            <a:extLst>
              <a:ext uri="{FF2B5EF4-FFF2-40B4-BE49-F238E27FC236}">
                <a16:creationId xmlns:a16="http://schemas.microsoft.com/office/drawing/2014/main" id="{51923C6A-D629-46D5-AEC2-BDE2BF1A50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19675" y="2992152"/>
            <a:ext cx="629000" cy="1320727"/>
          </a:xfrm>
          <a:prstGeom prst="bentConnector3">
            <a:avLst>
              <a:gd name="adj1" fmla="val 4133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807733" y="3346605"/>
            <a:ext cx="1129119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Реализация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BA0D119-9238-454F-8F58-54CD20BA9A96}"/>
              </a:ext>
            </a:extLst>
          </p:cNvPr>
          <p:cNvSpPr txBox="1"/>
          <p:nvPr/>
        </p:nvSpPr>
        <p:spPr>
          <a:xfrm>
            <a:off x="199815" y="5983540"/>
            <a:ext cx="24040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Циклы миссии (1-4)  в окружении </a:t>
            </a:r>
            <a:endParaRPr kumimoji="0" lang="ru-RU" sz="1400" b="0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DC7D016-1593-4824-87CA-08E251A2D34B}"/>
              </a:ext>
            </a:extLst>
          </p:cNvPr>
          <p:cNvSpPr txBox="1"/>
          <p:nvPr/>
        </p:nvSpPr>
        <p:spPr>
          <a:xfrm>
            <a:off x="7891294" y="3512072"/>
            <a:ext cx="814312" cy="1034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ет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ценка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лияние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онтроль</a:t>
            </a:r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892E7BB8-DEFC-4E0D-A4D7-CD178DF82119}"/>
              </a:ext>
            </a:extLst>
          </p:cNvPr>
          <p:cNvSpPr/>
          <p:nvPr/>
        </p:nvSpPr>
        <p:spPr>
          <a:xfrm>
            <a:off x="454450" y="3611074"/>
            <a:ext cx="1293357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елеполагание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ланирование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кспертиза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еализация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опровождение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B9BFE9C-2843-44E7-9A7F-EB91F4BE05FA}"/>
              </a:ext>
            </a:extLst>
          </p:cNvPr>
          <p:cNvSpPr txBox="1"/>
          <p:nvPr/>
        </p:nvSpPr>
        <p:spPr>
          <a:xfrm>
            <a:off x="6865627" y="3701071"/>
            <a:ext cx="968825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Эмоции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Воля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119192C-6B68-49B2-8D63-6FE1C4D92C96}"/>
              </a:ext>
            </a:extLst>
          </p:cNvPr>
          <p:cNvSpPr txBox="1"/>
          <p:nvPr/>
        </p:nvSpPr>
        <p:spPr>
          <a:xfrm>
            <a:off x="3669025" y="2631356"/>
            <a:ext cx="1328775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Планирование</a:t>
            </a:r>
          </a:p>
        </p:txBody>
      </p:sp>
      <p:sp>
        <p:nvSpPr>
          <p:cNvPr id="82" name="Номер слайда 2">
            <a:extLst>
              <a:ext uri="{FF2B5EF4-FFF2-40B4-BE49-F238E27FC236}">
                <a16:creationId xmlns:a16="http://schemas.microsoft.com/office/drawing/2014/main" id="{9C4D160B-4AFA-42EB-8243-51EFF92CAA50}"/>
              </a:ext>
            </a:extLst>
          </p:cNvPr>
          <p:cNvSpPr txBox="1">
            <a:spLocks/>
          </p:cNvSpPr>
          <p:nvPr/>
        </p:nvSpPr>
        <p:spPr>
          <a:xfrm>
            <a:off x="8604448" y="6448251"/>
            <a:ext cx="506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Блок-схема: узел 7">
            <a:extLst>
              <a:ext uri="{FF2B5EF4-FFF2-40B4-BE49-F238E27FC236}">
                <a16:creationId xmlns:a16="http://schemas.microsoft.com/office/drawing/2014/main" id="{0759F4E6-7204-408E-9A39-178D184DD943}"/>
              </a:ext>
            </a:extLst>
          </p:cNvPr>
          <p:cNvSpPr/>
          <p:nvPr/>
        </p:nvSpPr>
        <p:spPr>
          <a:xfrm>
            <a:off x="2510555" y="3040421"/>
            <a:ext cx="200912" cy="190703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97" name="Блок-схема: узел 96">
            <a:extLst>
              <a:ext uri="{FF2B5EF4-FFF2-40B4-BE49-F238E27FC236}">
                <a16:creationId xmlns:a16="http://schemas.microsoft.com/office/drawing/2014/main" id="{D72C077D-31C5-4B95-B1D0-6ACAAA16A5BF}"/>
              </a:ext>
            </a:extLst>
          </p:cNvPr>
          <p:cNvSpPr/>
          <p:nvPr/>
        </p:nvSpPr>
        <p:spPr>
          <a:xfrm>
            <a:off x="4266021" y="2453911"/>
            <a:ext cx="203342" cy="206587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18" name="Блок-схема: узел 117">
            <a:extLst>
              <a:ext uri="{FF2B5EF4-FFF2-40B4-BE49-F238E27FC236}">
                <a16:creationId xmlns:a16="http://schemas.microsoft.com/office/drawing/2014/main" id="{E715B3D1-7527-456D-967D-121C2CD10F3D}"/>
              </a:ext>
            </a:extLst>
          </p:cNvPr>
          <p:cNvSpPr/>
          <p:nvPr/>
        </p:nvSpPr>
        <p:spPr>
          <a:xfrm>
            <a:off x="5873202" y="3048516"/>
            <a:ext cx="186913" cy="170497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19" name="Блок-схема: узел 118">
            <a:extLst>
              <a:ext uri="{FF2B5EF4-FFF2-40B4-BE49-F238E27FC236}">
                <a16:creationId xmlns:a16="http://schemas.microsoft.com/office/drawing/2014/main" id="{ED62CB03-39AC-4403-9020-D9EEE06EC594}"/>
              </a:ext>
            </a:extLst>
          </p:cNvPr>
          <p:cNvSpPr/>
          <p:nvPr/>
        </p:nvSpPr>
        <p:spPr>
          <a:xfrm>
            <a:off x="4261626" y="3630262"/>
            <a:ext cx="207812" cy="192801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5EFD150-6AB5-4A88-982B-A5664F0F2801}"/>
              </a:ext>
            </a:extLst>
          </p:cNvPr>
          <p:cNvSpPr txBox="1"/>
          <p:nvPr/>
        </p:nvSpPr>
        <p:spPr>
          <a:xfrm>
            <a:off x="5501004" y="3666296"/>
            <a:ext cx="602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Чем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C807FF-CB1B-430E-9CD8-25117BDA7948}"/>
              </a:ext>
            </a:extLst>
          </p:cNvPr>
          <p:cNvSpPr txBox="1"/>
          <p:nvPr/>
        </p:nvSpPr>
        <p:spPr>
          <a:xfrm>
            <a:off x="4859324" y="4609586"/>
            <a:ext cx="776279" cy="84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Год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Неделя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Час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Минута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EA6AD7B-0E2B-426F-BAFD-0FFE66309345}"/>
              </a:ext>
            </a:extLst>
          </p:cNvPr>
          <p:cNvSpPr txBox="1"/>
          <p:nvPr/>
        </p:nvSpPr>
        <p:spPr>
          <a:xfrm>
            <a:off x="4008895" y="5648342"/>
            <a:ext cx="707178" cy="278628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Место</a:t>
            </a:r>
          </a:p>
        </p:txBody>
      </p:sp>
      <p:cxnSp>
        <p:nvCxnSpPr>
          <p:cNvPr id="121" name="Соединительная линия уступом 66">
            <a:extLst>
              <a:ext uri="{FF2B5EF4-FFF2-40B4-BE49-F238E27FC236}">
                <a16:creationId xmlns:a16="http://schemas.microsoft.com/office/drawing/2014/main" id="{870BED1D-2525-4F50-9725-32CF9F99C711}"/>
              </a:ext>
            </a:extLst>
          </p:cNvPr>
          <p:cNvCxnSpPr>
            <a:cxnSpLocks/>
            <a:stCxn id="115" idx="0"/>
            <a:endCxn id="95" idx="2"/>
          </p:cNvCxnSpPr>
          <p:nvPr/>
        </p:nvCxnSpPr>
        <p:spPr>
          <a:xfrm rot="5400000" flipH="1" flipV="1">
            <a:off x="4272286" y="5555762"/>
            <a:ext cx="182778" cy="238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A9A4F8A-F0ED-41E2-947A-08893F16ED33}"/>
              </a:ext>
            </a:extLst>
          </p:cNvPr>
          <p:cNvSpPr txBox="1"/>
          <p:nvPr/>
        </p:nvSpPr>
        <p:spPr>
          <a:xfrm>
            <a:off x="5927083" y="4097030"/>
            <a:ext cx="9091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Сознание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7CA1809-69AC-4C76-AF2A-7187F0269203}"/>
              </a:ext>
            </a:extLst>
          </p:cNvPr>
          <p:cNvSpPr txBox="1"/>
          <p:nvPr/>
        </p:nvSpPr>
        <p:spPr>
          <a:xfrm>
            <a:off x="6018085" y="3830942"/>
            <a:ext cx="73997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F33821-87DB-433F-86BC-30E0BA85B448}"/>
              </a:ext>
            </a:extLst>
          </p:cNvPr>
          <p:cNvSpPr txBox="1"/>
          <p:nvPr/>
        </p:nvSpPr>
        <p:spPr>
          <a:xfrm>
            <a:off x="3421728" y="5389462"/>
            <a:ext cx="991040" cy="26094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B8EFD7A-288F-4138-B0FC-A76619B29ABD}"/>
              </a:ext>
            </a:extLst>
          </p:cNvPr>
          <p:cNvSpPr txBox="1"/>
          <p:nvPr/>
        </p:nvSpPr>
        <p:spPr>
          <a:xfrm>
            <a:off x="6053573" y="1810744"/>
            <a:ext cx="52947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A45F6EA-C0C0-4BE4-8F14-046BCD2689C4}"/>
              </a:ext>
            </a:extLst>
          </p:cNvPr>
          <p:cNvSpPr txBox="1"/>
          <p:nvPr/>
        </p:nvSpPr>
        <p:spPr>
          <a:xfrm>
            <a:off x="5984002" y="2076406"/>
            <a:ext cx="74525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Объект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593B139-72BB-4242-AD3A-5F86FAD89F2A}"/>
              </a:ext>
            </a:extLst>
          </p:cNvPr>
          <p:cNvSpPr txBox="1"/>
          <p:nvPr/>
        </p:nvSpPr>
        <p:spPr>
          <a:xfrm>
            <a:off x="4346014" y="5391952"/>
            <a:ext cx="797241" cy="2458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D720B45-D847-4EF8-8C20-38C7D56E11E9}"/>
              </a:ext>
            </a:extLst>
          </p:cNvPr>
          <p:cNvSpPr txBox="1"/>
          <p:nvPr/>
        </p:nvSpPr>
        <p:spPr>
          <a:xfrm>
            <a:off x="3490424" y="263127"/>
            <a:ext cx="2145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Справочный материал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v.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57</a:t>
            </a:r>
          </a:p>
        </p:txBody>
      </p:sp>
      <p:cxnSp>
        <p:nvCxnSpPr>
          <p:cNvPr id="100" name="Соединительная линия уступом 64">
            <a:extLst>
              <a:ext uri="{FF2B5EF4-FFF2-40B4-BE49-F238E27FC236}">
                <a16:creationId xmlns:a16="http://schemas.microsoft.com/office/drawing/2014/main" id="{FBD8619A-AE58-4E72-B559-2C983D6E1DE0}"/>
              </a:ext>
            </a:extLst>
          </p:cNvPr>
          <p:cNvCxnSpPr>
            <a:cxnSpLocks/>
            <a:endCxn id="115" idx="2"/>
          </p:cNvCxnSpPr>
          <p:nvPr/>
        </p:nvCxnSpPr>
        <p:spPr>
          <a:xfrm rot="16200000" flipV="1">
            <a:off x="4241748" y="6047706"/>
            <a:ext cx="248574" cy="71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779380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951" y="-13394"/>
            <a:ext cx="4426033" cy="418058"/>
          </a:xfrm>
        </p:spPr>
        <p:txBody>
          <a:bodyPr/>
          <a:lstStyle/>
          <a:p>
            <a:pPr fontAlgn="ctr"/>
            <a: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  <a:t>Цикл осознания Миссии</a:t>
            </a:r>
            <a:endParaRPr lang="ru-RU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9447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2190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213908" y="4724326"/>
            <a:ext cx="3497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Цель: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планируемый  результат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7043955" y="3972793"/>
            <a:ext cx="2196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 будет , если этого не делать?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4113042" y="3274036"/>
            <a:ext cx="2026996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Чтобы что?</a:t>
            </a:r>
          </a:p>
        </p:txBody>
      </p:sp>
      <p:cxnSp>
        <p:nvCxnSpPr>
          <p:cNvPr id="22" name="Прямая соединительная линия 115"/>
          <p:cNvCxnSpPr>
            <a:stCxn id="26" idx="0"/>
            <a:endCxn id="25" idx="1"/>
          </p:cNvCxnSpPr>
          <p:nvPr/>
        </p:nvCxnSpPr>
        <p:spPr>
          <a:xfrm rot="5400000" flipH="1" flipV="1">
            <a:off x="2360137" y="255236"/>
            <a:ext cx="482139" cy="285391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Скругленный прямоугольник 24"/>
          <p:cNvSpPr/>
          <p:nvPr/>
        </p:nvSpPr>
        <p:spPr>
          <a:xfrm>
            <a:off x="4028161" y="1109425"/>
            <a:ext cx="2196244" cy="66339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Кому и для чего это нужно?</a:t>
            </a: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539552" y="1923260"/>
            <a:ext cx="1269398" cy="72753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 ещё можно?</a:t>
            </a: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7423010" y="3186200"/>
            <a:ext cx="1469469" cy="74447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 не то </a:t>
            </a:r>
            <a:b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 будет?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7417148" y="1061724"/>
            <a:ext cx="1469469" cy="7127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 что если  это будет?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4732443" y="5128139"/>
            <a:ext cx="788195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Что?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225754" y="4995439"/>
            <a:ext cx="18646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Какие еще действия нужны   для  «чтобы- что?» 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39552" y="4221088"/>
            <a:ext cx="1269398" cy="76427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 ещё нужно?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01069" y="2650790"/>
            <a:ext cx="2265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Какие есть альтернативные способы достичь «чтобы- что?» 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3507291" y="3980287"/>
            <a:ext cx="14568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Каким вы видите результат?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3917765" y="5792997"/>
            <a:ext cx="2592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Ваши  действия по достижению цели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3924132" y="440482"/>
            <a:ext cx="2318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Кто и что получит в результате?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7004192" y="393429"/>
            <a:ext cx="2196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Все ли из этого так страшно?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8" name="Прямая соединительная линия 115"/>
          <p:cNvCxnSpPr>
            <a:stCxn id="30" idx="0"/>
            <a:endCxn id="21" idx="2"/>
          </p:cNvCxnSpPr>
          <p:nvPr/>
        </p:nvCxnSpPr>
        <p:spPr>
          <a:xfrm rot="16200000" flipV="1">
            <a:off x="4484941" y="4486538"/>
            <a:ext cx="1283200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115"/>
          <p:cNvCxnSpPr>
            <a:stCxn id="32" idx="3"/>
            <a:endCxn id="21" idx="1"/>
          </p:cNvCxnSpPr>
          <p:nvPr/>
        </p:nvCxnSpPr>
        <p:spPr>
          <a:xfrm flipV="1">
            <a:off x="1808950" y="3559488"/>
            <a:ext cx="2304092" cy="104373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115"/>
          <p:cNvCxnSpPr>
            <a:stCxn id="26" idx="3"/>
            <a:endCxn id="21" idx="1"/>
          </p:cNvCxnSpPr>
          <p:nvPr/>
        </p:nvCxnSpPr>
        <p:spPr>
          <a:xfrm>
            <a:off x="1808950" y="2287026"/>
            <a:ext cx="2304092" cy="127246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115"/>
          <p:cNvCxnSpPr>
            <a:stCxn id="21" idx="3"/>
            <a:endCxn id="28" idx="1"/>
          </p:cNvCxnSpPr>
          <p:nvPr/>
        </p:nvCxnSpPr>
        <p:spPr>
          <a:xfrm flipV="1">
            <a:off x="6140038" y="3558436"/>
            <a:ext cx="1282972" cy="105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115"/>
          <p:cNvCxnSpPr>
            <a:stCxn id="28" idx="0"/>
            <a:endCxn id="29" idx="2"/>
          </p:cNvCxnSpPr>
          <p:nvPr/>
        </p:nvCxnSpPr>
        <p:spPr>
          <a:xfrm rot="16200000" flipV="1">
            <a:off x="7448954" y="2477409"/>
            <a:ext cx="1411720" cy="586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115"/>
          <p:cNvCxnSpPr>
            <a:stCxn id="21" idx="0"/>
            <a:endCxn id="25" idx="2"/>
          </p:cNvCxnSpPr>
          <p:nvPr/>
        </p:nvCxnSpPr>
        <p:spPr>
          <a:xfrm rot="16200000" flipV="1">
            <a:off x="4375802" y="2523297"/>
            <a:ext cx="1501220" cy="25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15"/>
          <p:cNvCxnSpPr>
            <a:stCxn id="21" idx="0"/>
            <a:endCxn id="21" idx="1"/>
          </p:cNvCxnSpPr>
          <p:nvPr/>
        </p:nvCxnSpPr>
        <p:spPr>
          <a:xfrm rot="16200000" flipH="1" flipV="1">
            <a:off x="4477065" y="2910013"/>
            <a:ext cx="285452" cy="1013498"/>
          </a:xfrm>
          <a:prstGeom prst="bentConnector4">
            <a:avLst>
              <a:gd name="adj1" fmla="val -262343"/>
              <a:gd name="adj2" fmla="val 14433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3707904" y="2604623"/>
            <a:ext cx="1302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Цикл миссии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47" name="Прямоугольник 10246"/>
          <p:cNvSpPr/>
          <p:nvPr/>
        </p:nvSpPr>
        <p:spPr>
          <a:xfrm>
            <a:off x="1808950" y="1545925"/>
            <a:ext cx="34944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смысл существования системы  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2872165" y="5127197"/>
            <a:ext cx="1217973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Зачем?</a:t>
            </a:r>
          </a:p>
        </p:txBody>
      </p:sp>
      <p:cxnSp>
        <p:nvCxnSpPr>
          <p:cNvPr id="36" name="Прямая соединительная линия 115"/>
          <p:cNvCxnSpPr>
            <a:stCxn id="35" idx="3"/>
            <a:endCxn id="30" idx="1"/>
          </p:cNvCxnSpPr>
          <p:nvPr/>
        </p:nvCxnSpPr>
        <p:spPr>
          <a:xfrm>
            <a:off x="4090138" y="5412649"/>
            <a:ext cx="642305" cy="94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Скругленный прямоугольник 36"/>
          <p:cNvSpPr/>
          <p:nvPr/>
        </p:nvSpPr>
        <p:spPr>
          <a:xfrm>
            <a:off x="6618914" y="5125771"/>
            <a:ext cx="1217973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sng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Почему?</a:t>
            </a:r>
          </a:p>
        </p:txBody>
      </p:sp>
      <p:cxnSp>
        <p:nvCxnSpPr>
          <p:cNvPr id="40" name="Прямая соединительная линия 115"/>
          <p:cNvCxnSpPr>
            <a:stCxn id="30" idx="3"/>
            <a:endCxn id="37" idx="1"/>
          </p:cNvCxnSpPr>
          <p:nvPr/>
        </p:nvCxnSpPr>
        <p:spPr>
          <a:xfrm flipV="1">
            <a:off x="5520638" y="5411223"/>
            <a:ext cx="1098276" cy="236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2829886" y="5713039"/>
            <a:ext cx="1302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Выбор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513384" y="5714083"/>
            <a:ext cx="1442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Оправдание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Скругленный прямоугольник 29">
            <a:extLst>
              <a:ext uri="{FF2B5EF4-FFF2-40B4-BE49-F238E27FC236}">
                <a16:creationId xmlns:a16="http://schemas.microsoft.com/office/drawing/2014/main" id="{EEFFF3FA-2ADA-4553-A313-630CA34A0C3A}"/>
              </a:ext>
            </a:extLst>
          </p:cNvPr>
          <p:cNvSpPr/>
          <p:nvPr/>
        </p:nvSpPr>
        <p:spPr>
          <a:xfrm>
            <a:off x="2116746" y="5999826"/>
            <a:ext cx="628310" cy="433558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</a:t>
            </a:r>
          </a:p>
        </p:txBody>
      </p:sp>
      <p:cxnSp>
        <p:nvCxnSpPr>
          <p:cNvPr id="49" name="Прямая соединительная линия 115">
            <a:extLst>
              <a:ext uri="{FF2B5EF4-FFF2-40B4-BE49-F238E27FC236}">
                <a16:creationId xmlns:a16="http://schemas.microsoft.com/office/drawing/2014/main" id="{A0F60221-E59D-4E9D-AED9-AAD12E027E92}"/>
              </a:ext>
            </a:extLst>
          </p:cNvPr>
          <p:cNvCxnSpPr>
            <a:cxnSpLocks/>
            <a:stCxn id="47" idx="0"/>
            <a:endCxn id="35" idx="1"/>
          </p:cNvCxnSpPr>
          <p:nvPr/>
        </p:nvCxnSpPr>
        <p:spPr>
          <a:xfrm rot="5400000" flipH="1" flipV="1">
            <a:off x="2357945" y="5485606"/>
            <a:ext cx="587177" cy="44126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224D916E-69E5-419A-83AB-9FA1828D67B0}"/>
              </a:ext>
            </a:extLst>
          </p:cNvPr>
          <p:cNvSpPr/>
          <p:nvPr/>
        </p:nvSpPr>
        <p:spPr>
          <a:xfrm>
            <a:off x="2029880" y="6433384"/>
            <a:ext cx="3356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 –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нежелательное явление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2B084E-0542-4E3E-A015-36AD99608D23}"/>
              </a:ext>
            </a:extLst>
          </p:cNvPr>
          <p:cNvSpPr txBox="1"/>
          <p:nvPr/>
        </p:nvSpPr>
        <p:spPr>
          <a:xfrm>
            <a:off x="2676724" y="6106961"/>
            <a:ext cx="1237709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5FF9E1B8-C103-4129-87C3-3D4C5AED310F}"/>
              </a:ext>
            </a:extLst>
          </p:cNvPr>
          <p:cNvSpPr/>
          <p:nvPr/>
        </p:nvSpPr>
        <p:spPr>
          <a:xfrm>
            <a:off x="6002278" y="1835121"/>
            <a:ext cx="15509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Smart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</a:t>
            </a: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ель:</a:t>
            </a: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онкретная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змеримая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остижимая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ктуальная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нтервальная</a:t>
            </a: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74E506BB-9346-4A10-89EF-7EE02F85B3F7}"/>
              </a:ext>
            </a:extLst>
          </p:cNvPr>
          <p:cNvSpPr/>
          <p:nvPr/>
        </p:nvSpPr>
        <p:spPr>
          <a:xfrm>
            <a:off x="0" y="324802"/>
            <a:ext cx="2171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Дорофеев  Максим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836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27459"/>
            <a:ext cx="2321928" cy="457698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Цикл Миссии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82" name="Номер слайда 2">
            <a:extLst>
              <a:ext uri="{FF2B5EF4-FFF2-40B4-BE49-F238E27FC236}">
                <a16:creationId xmlns:a16="http://schemas.microsoft.com/office/drawing/2014/main" id="{9C4D160B-4AFA-42EB-8243-51EFF92CAA50}"/>
              </a:ext>
            </a:extLst>
          </p:cNvPr>
          <p:cNvSpPr txBox="1">
            <a:spLocks/>
          </p:cNvSpPr>
          <p:nvPr/>
        </p:nvSpPr>
        <p:spPr>
          <a:xfrm>
            <a:off x="8460432" y="6448251"/>
            <a:ext cx="650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160B310-C088-431C-83D7-A62DA796681B}"/>
              </a:ext>
            </a:extLst>
          </p:cNvPr>
          <p:cNvSpPr txBox="1"/>
          <p:nvPr/>
        </p:nvSpPr>
        <p:spPr>
          <a:xfrm>
            <a:off x="2054529" y="42698"/>
            <a:ext cx="32727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(снятие ограничения)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F45C6F03-C3D1-482E-A4BD-615217ED7ABE}"/>
              </a:ext>
            </a:extLst>
          </p:cNvPr>
          <p:cNvGrpSpPr/>
          <p:nvPr/>
        </p:nvGrpSpPr>
        <p:grpSpPr>
          <a:xfrm>
            <a:off x="3690897" y="757670"/>
            <a:ext cx="5301506" cy="3957646"/>
            <a:chOff x="3690897" y="757670"/>
            <a:chExt cx="5301506" cy="3957646"/>
          </a:xfrm>
        </p:grpSpPr>
        <p:sp>
          <p:nvSpPr>
            <p:cNvPr id="32" name="TextBox 31"/>
            <p:cNvSpPr txBox="1"/>
            <p:nvPr/>
          </p:nvSpPr>
          <p:spPr>
            <a:xfrm>
              <a:off x="6397447" y="1338831"/>
              <a:ext cx="901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Кто</a:t>
              </a: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endPara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39137" y="1366837"/>
              <a:ext cx="1040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Зачем?</a:t>
              </a:r>
              <a:endPara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 flipH="1">
              <a:off x="6932796" y="3824830"/>
              <a:ext cx="703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Где</a:t>
              </a: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97739" y="3821261"/>
              <a:ext cx="1045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Когда</a:t>
              </a: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endPara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299274" y="3838300"/>
              <a:ext cx="750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Как</a:t>
              </a: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endPara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73454" y="761355"/>
              <a:ext cx="1285322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Ценность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699163" y="764704"/>
              <a:ext cx="1223680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Субъект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585218" y="757670"/>
              <a:ext cx="796583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Цель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690897" y="4345984"/>
              <a:ext cx="1033219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Способ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579368" y="4333252"/>
              <a:ext cx="1152334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Средство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036936" y="4338904"/>
              <a:ext cx="1036412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Время</a:t>
              </a:r>
            </a:p>
          </p:txBody>
        </p:sp>
        <p:cxnSp>
          <p:nvCxnSpPr>
            <p:cNvPr id="64" name="Соединительная линия уступом 63"/>
            <p:cNvCxnSpPr>
              <a:cxnSpLocks/>
              <a:stCxn id="4" idx="0"/>
              <a:endCxn id="52" idx="2"/>
            </p:cNvCxnSpPr>
            <p:nvPr/>
          </p:nvCxnSpPr>
          <p:spPr>
            <a:xfrm rot="16200000" flipV="1">
              <a:off x="4612697" y="934106"/>
              <a:ext cx="1506225" cy="18993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Соединительная линия уступом 64"/>
            <p:cNvCxnSpPr>
              <a:cxnSpLocks/>
              <a:stCxn id="4" idx="0"/>
              <a:endCxn id="56" idx="2"/>
            </p:cNvCxnSpPr>
            <p:nvPr/>
          </p:nvCxnSpPr>
          <p:spPr>
            <a:xfrm rot="16200000" flipV="1">
              <a:off x="5561815" y="1883224"/>
              <a:ext cx="1502876" cy="450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Соединительная линия уступом 65"/>
            <p:cNvCxnSpPr>
              <a:cxnSpLocks/>
              <a:stCxn id="4" idx="0"/>
              <a:endCxn id="57" idx="2"/>
            </p:cNvCxnSpPr>
            <p:nvPr/>
          </p:nvCxnSpPr>
          <p:spPr>
            <a:xfrm rot="5400000" flipH="1" flipV="1">
              <a:off x="6394551" y="1047954"/>
              <a:ext cx="1509910" cy="166800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Соединительная линия уступом 66"/>
            <p:cNvCxnSpPr>
              <a:cxnSpLocks/>
              <a:stCxn id="62" idx="0"/>
              <a:endCxn id="4" idx="2"/>
            </p:cNvCxnSpPr>
            <p:nvPr/>
          </p:nvCxnSpPr>
          <p:spPr>
            <a:xfrm rot="5400000" flipH="1" flipV="1">
              <a:off x="5284381" y="3307783"/>
              <a:ext cx="1301882" cy="76036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4159677" y="2680968"/>
              <a:ext cx="1583715" cy="369332"/>
            </a:xfrm>
            <a:prstGeom prst="rect">
              <a:avLst/>
            </a:prstGeom>
            <a:solidFill>
              <a:srgbClr val="002060"/>
            </a:solidFill>
            <a:ln w="0">
              <a:solidFill>
                <a:srgbClr val="002060">
                  <a:alpha val="0"/>
                </a:srgbClr>
              </a:solidFill>
              <a:prstDash val="sysDot"/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sz="1400" b="1" i="0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Ограничение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945483" y="2668527"/>
              <a:ext cx="1415444" cy="369332"/>
            </a:xfrm>
            <a:prstGeom prst="rect">
              <a:avLst/>
            </a:prstGeom>
            <a:solidFill>
              <a:srgbClr val="002060"/>
            </a:solidFill>
            <a:ln w="0">
              <a:solidFill>
                <a:srgbClr val="002060">
                  <a:alpha val="0"/>
                </a:srgbClr>
              </a:solidFill>
              <a:prstDash val="sysDot"/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sz="1400" b="1" i="0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Мотивация</a:t>
              </a:r>
            </a:p>
          </p:txBody>
        </p:sp>
        <p:cxnSp>
          <p:nvCxnSpPr>
            <p:cNvPr id="110" name="Скругленная соединительная линия 109"/>
            <p:cNvCxnSpPr>
              <a:cxnSpLocks/>
              <a:stCxn id="112" idx="3"/>
              <a:endCxn id="81" idx="0"/>
            </p:cNvCxnSpPr>
            <p:nvPr/>
          </p:nvCxnSpPr>
          <p:spPr>
            <a:xfrm>
              <a:off x="7247420" y="2218793"/>
              <a:ext cx="405785" cy="449734"/>
            </a:xfrm>
            <a:prstGeom prst="curvedConnector2">
              <a:avLst/>
            </a:prstGeom>
            <a:ln w="25400">
              <a:solidFill>
                <a:srgbClr val="FFFF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Скругленная соединительная линия 112"/>
            <p:cNvCxnSpPr>
              <a:cxnSpLocks/>
              <a:stCxn id="81" idx="2"/>
              <a:endCxn id="85" idx="3"/>
            </p:cNvCxnSpPr>
            <p:nvPr/>
          </p:nvCxnSpPr>
          <p:spPr>
            <a:xfrm rot="5400000">
              <a:off x="7177054" y="2961816"/>
              <a:ext cx="400109" cy="552195"/>
            </a:xfrm>
            <a:prstGeom prst="curvedConnector2">
              <a:avLst/>
            </a:prstGeom>
            <a:ln w="25400">
              <a:solidFill>
                <a:srgbClr val="FFFF00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Скругленная соединительная линия 115"/>
            <p:cNvCxnSpPr>
              <a:cxnSpLocks/>
              <a:stCxn id="85" idx="1"/>
              <a:endCxn id="80" idx="2"/>
            </p:cNvCxnSpPr>
            <p:nvPr/>
          </p:nvCxnSpPr>
          <p:spPr>
            <a:xfrm rot="10800000">
              <a:off x="4951536" y="3050300"/>
              <a:ext cx="675833" cy="387668"/>
            </a:xfrm>
            <a:prstGeom prst="curvedConnector2">
              <a:avLst/>
            </a:prstGeom>
            <a:ln w="25400" cap="rnd">
              <a:solidFill>
                <a:srgbClr val="FFFF00"/>
              </a:solidFill>
              <a:prstDash val="sysDot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Скругленная соединительная линия 116"/>
            <p:cNvCxnSpPr>
              <a:cxnSpLocks/>
              <a:stCxn id="80" idx="0"/>
              <a:endCxn id="112" idx="1"/>
            </p:cNvCxnSpPr>
            <p:nvPr/>
          </p:nvCxnSpPr>
          <p:spPr>
            <a:xfrm rot="5400000" flipH="1" flipV="1">
              <a:off x="5001281" y="2169048"/>
              <a:ext cx="462175" cy="561667"/>
            </a:xfrm>
            <a:prstGeom prst="curvedConnector2">
              <a:avLst/>
            </a:prstGeom>
            <a:ln w="25400">
              <a:solidFill>
                <a:srgbClr val="FFFF00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5771683" y="2636912"/>
              <a:ext cx="1087639" cy="400110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Миссия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045090" y="1353258"/>
              <a:ext cx="830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Что?</a:t>
              </a:r>
            </a:p>
          </p:txBody>
        </p:sp>
        <p:sp>
          <p:nvSpPr>
            <p:cNvPr id="93" name="Скругленный прямоугольник 29">
              <a:extLst>
                <a:ext uri="{FF2B5EF4-FFF2-40B4-BE49-F238E27FC236}">
                  <a16:creationId xmlns:a16="http://schemas.microsoft.com/office/drawing/2014/main" id="{D88F7BDE-6DAE-44A4-B337-30CE840E9A80}"/>
                </a:ext>
              </a:extLst>
            </p:cNvPr>
            <p:cNvSpPr/>
            <p:nvPr/>
          </p:nvSpPr>
          <p:spPr>
            <a:xfrm>
              <a:off x="4090853" y="2238070"/>
              <a:ext cx="740711" cy="265389"/>
            </a:xfrm>
            <a:prstGeom prst="roundRect">
              <a:avLst>
                <a:gd name="adj" fmla="val 50000"/>
              </a:avLst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НЯ</a:t>
              </a:r>
            </a:p>
          </p:txBody>
        </p:sp>
        <p:cxnSp>
          <p:nvCxnSpPr>
            <p:cNvPr id="92" name="Соединительная линия уступом 67">
              <a:extLst>
                <a:ext uri="{FF2B5EF4-FFF2-40B4-BE49-F238E27FC236}">
                  <a16:creationId xmlns:a16="http://schemas.microsoft.com/office/drawing/2014/main" id="{51923C6A-D629-46D5-AEC2-BDE2BF1A50C1}"/>
                </a:ext>
              </a:extLst>
            </p:cNvPr>
            <p:cNvCxnSpPr>
              <a:cxnSpLocks/>
              <a:stCxn id="58" idx="0"/>
              <a:endCxn id="4" idx="2"/>
            </p:cNvCxnSpPr>
            <p:nvPr/>
          </p:nvCxnSpPr>
          <p:spPr>
            <a:xfrm rot="5400000" flipH="1" flipV="1">
              <a:off x="4607024" y="2637505"/>
              <a:ext cx="1308962" cy="210799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119192C-6B68-49B2-8D63-6FE1C4D92C96}"/>
                </a:ext>
              </a:extLst>
            </p:cNvPr>
            <p:cNvSpPr txBox="1"/>
            <p:nvPr/>
          </p:nvSpPr>
          <p:spPr>
            <a:xfrm>
              <a:off x="5513202" y="2034127"/>
              <a:ext cx="1734218" cy="369332"/>
            </a:xfrm>
            <a:prstGeom prst="rect">
              <a:avLst/>
            </a:prstGeom>
            <a:solidFill>
              <a:srgbClr val="002060"/>
            </a:solidFill>
            <a:ln w="0">
              <a:solidFill>
                <a:srgbClr val="002060">
                  <a:alpha val="0"/>
                </a:srgbClr>
              </a:solidFill>
              <a:prstDash val="sysDot"/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sz="1200" b="1" i="1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Планирование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5EFD150-6AB5-4A88-982B-A5664F0F2801}"/>
                </a:ext>
              </a:extLst>
            </p:cNvPr>
            <p:cNvSpPr txBox="1"/>
            <p:nvPr/>
          </p:nvSpPr>
          <p:spPr>
            <a:xfrm>
              <a:off x="8240466" y="3792612"/>
              <a:ext cx="7519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Чем</a:t>
              </a: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?</a:t>
              </a:r>
              <a:r>
                <a:rPr kumimoji="0" lang="ru-RU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EA6AD7B-0E2B-426F-BAFD-0FFE66309345}"/>
                </a:ext>
              </a:extLst>
            </p:cNvPr>
            <p:cNvSpPr txBox="1"/>
            <p:nvPr/>
          </p:nvSpPr>
          <p:spPr>
            <a:xfrm>
              <a:off x="6348317" y="4333260"/>
              <a:ext cx="1010381" cy="369332"/>
            </a:xfrm>
            <a:prstGeom prst="rect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>
                <a:defRPr sz="1400" b="1"/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Место</a:t>
              </a:r>
            </a:p>
          </p:txBody>
        </p:sp>
        <p:cxnSp>
          <p:nvCxnSpPr>
            <p:cNvPr id="121" name="Соединительная линия уступом 66">
              <a:extLst>
                <a:ext uri="{FF2B5EF4-FFF2-40B4-BE49-F238E27FC236}">
                  <a16:creationId xmlns:a16="http://schemas.microsoft.com/office/drawing/2014/main" id="{870BED1D-2525-4F50-9725-32CF9F99C711}"/>
                </a:ext>
              </a:extLst>
            </p:cNvPr>
            <p:cNvCxnSpPr>
              <a:cxnSpLocks/>
              <a:stCxn id="115" idx="0"/>
              <a:endCxn id="4" idx="2"/>
            </p:cNvCxnSpPr>
            <p:nvPr/>
          </p:nvCxnSpPr>
          <p:spPr>
            <a:xfrm rot="16200000" flipV="1">
              <a:off x="5936387" y="3416138"/>
              <a:ext cx="1296238" cy="53800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Соединительная линия уступом 67">
              <a:extLst>
                <a:ext uri="{FF2B5EF4-FFF2-40B4-BE49-F238E27FC236}">
                  <a16:creationId xmlns:a16="http://schemas.microsoft.com/office/drawing/2014/main" id="{3C9FD534-B5DE-4026-860A-FC1632EB4875}"/>
                </a:ext>
              </a:extLst>
            </p:cNvPr>
            <p:cNvCxnSpPr>
              <a:cxnSpLocks/>
              <a:stCxn id="61" idx="0"/>
              <a:endCxn id="4" idx="2"/>
            </p:cNvCxnSpPr>
            <p:nvPr/>
          </p:nvCxnSpPr>
          <p:spPr>
            <a:xfrm rot="16200000" flipV="1">
              <a:off x="6587404" y="2765121"/>
              <a:ext cx="1296230" cy="184003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5627368" y="3253302"/>
              <a:ext cx="1473642" cy="369332"/>
            </a:xfrm>
            <a:prstGeom prst="rect">
              <a:avLst/>
            </a:prstGeom>
            <a:solidFill>
              <a:srgbClr val="002060"/>
            </a:solidFill>
            <a:ln w="0">
              <a:solidFill>
                <a:srgbClr val="002060">
                  <a:alpha val="0"/>
                </a:srgbClr>
              </a:solidFill>
              <a:prstDash val="sysDot"/>
            </a:ln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sz="1400" b="1" i="0">
                  <a:solidFill>
                    <a:srgbClr val="FFFFFF"/>
                  </a:solidFill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Реализация</a:t>
              </a:r>
            </a:p>
          </p:txBody>
        </p:sp>
      </p:grp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09B3D88F-9C3F-4B5D-901B-883C2934CEFE}"/>
              </a:ext>
            </a:extLst>
          </p:cNvPr>
          <p:cNvSpPr/>
          <p:nvPr/>
        </p:nvSpPr>
        <p:spPr>
          <a:xfrm>
            <a:off x="164453" y="4345984"/>
            <a:ext cx="39385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нежелательное явление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Ценность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степень потребности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Субъект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носитель поведения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 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  планируемый   результат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Результат 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 достигнутое  состояние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 устойчивый набор  свойств</a:t>
            </a: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295B5BF9-D690-4451-9CFE-5DA322030C83}"/>
              </a:ext>
            </a:extLst>
          </p:cNvPr>
          <p:cNvSpPr/>
          <p:nvPr/>
        </p:nvSpPr>
        <p:spPr>
          <a:xfrm>
            <a:off x="164453" y="5835834"/>
            <a:ext cx="44588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предел изменения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Планирование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создание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модель будущего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Мотивация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побуждение к  поведению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Реализация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минимального продукта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147C39-B462-468B-86DA-680D7DC73FFE}"/>
              </a:ext>
            </a:extLst>
          </p:cNvPr>
          <p:cNvSpPr txBox="1"/>
          <p:nvPr/>
        </p:nvSpPr>
        <p:spPr>
          <a:xfrm>
            <a:off x="4831564" y="4923219"/>
            <a:ext cx="402455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смысл существования системы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Мировоззрение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субъективная модель мира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связь сущностей как целое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Культура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мировоззрение социума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Мир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объективная реальность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общность людей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Модель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образ системы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Паттерн  -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обобщенное решение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96D8DC-FEEE-4E05-860B-2AFE6E86E107}"/>
              </a:ext>
            </a:extLst>
          </p:cNvPr>
          <p:cNvSpPr txBox="1"/>
          <p:nvPr/>
        </p:nvSpPr>
        <p:spPr>
          <a:xfrm>
            <a:off x="84550" y="2544579"/>
            <a:ext cx="26635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Интеллект: 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Ограничение 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Модель, Паттерн 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Тест, Код </a:t>
            </a:r>
            <a:b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Рефакторинг, Интерфейс </a:t>
            </a:r>
          </a:p>
        </p:txBody>
      </p:sp>
    </p:spTree>
    <p:extLst>
      <p:ext uri="{BB962C8B-B14F-4D97-AF65-F5344CB8AC3E}">
        <p14:creationId xmlns:p14="http://schemas.microsoft.com/office/powerpoint/2010/main" val="3992365069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8336" y="45099"/>
            <a:ext cx="2107398" cy="364244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 Цикл Миссии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88818" y="3347858"/>
            <a:ext cx="90403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Поведение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60871" y="3863346"/>
            <a:ext cx="925570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47084" y="1395049"/>
            <a:ext cx="659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Кто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16054" y="1687771"/>
            <a:ext cx="761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Зачем?</a:t>
            </a: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87504" y="5198433"/>
            <a:ext cx="578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Где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18222" y="3334120"/>
            <a:ext cx="765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Когда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35266" y="3075677"/>
            <a:ext cx="549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02565" y="1391065"/>
            <a:ext cx="106127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Отношение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61890" y="3100135"/>
            <a:ext cx="97875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Управление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71474" y="1379995"/>
            <a:ext cx="917696" cy="307777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Ценность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17698" y="1113684"/>
            <a:ext cx="873685" cy="28994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Субъект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14444" y="1359646"/>
            <a:ext cx="582893" cy="307777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768588" y="3381320"/>
            <a:ext cx="737699" cy="298726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Способ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157719" y="3373715"/>
            <a:ext cx="892108" cy="307777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Средство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084438" y="3604993"/>
            <a:ext cx="739979" cy="28994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Время</a:t>
            </a:r>
          </a:p>
        </p:txBody>
      </p:sp>
      <p:cxnSp>
        <p:nvCxnSpPr>
          <p:cNvPr id="64" name="Соединительная линия уступом 63"/>
          <p:cNvCxnSpPr>
            <a:cxnSpLocks/>
            <a:stCxn id="4" idx="0"/>
            <a:endCxn id="52" idx="2"/>
          </p:cNvCxnSpPr>
          <p:nvPr/>
        </p:nvCxnSpPr>
        <p:spPr>
          <a:xfrm rot="16200000" flipV="1">
            <a:off x="4412025" y="1306069"/>
            <a:ext cx="664438" cy="1427843"/>
          </a:xfrm>
          <a:prstGeom prst="bentConnector3">
            <a:avLst>
              <a:gd name="adj1" fmla="val 562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64"/>
          <p:cNvCxnSpPr>
            <a:stCxn id="4" idx="0"/>
            <a:endCxn id="56" idx="2"/>
          </p:cNvCxnSpPr>
          <p:nvPr/>
        </p:nvCxnSpPr>
        <p:spPr>
          <a:xfrm rot="16200000" flipV="1">
            <a:off x="4982061" y="1876106"/>
            <a:ext cx="948585" cy="36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ная линия уступом 65"/>
          <p:cNvCxnSpPr>
            <a:cxnSpLocks/>
            <a:stCxn id="4" idx="0"/>
            <a:endCxn id="57" idx="2"/>
          </p:cNvCxnSpPr>
          <p:nvPr/>
        </p:nvCxnSpPr>
        <p:spPr>
          <a:xfrm rot="5400000" flipH="1" flipV="1">
            <a:off x="5739635" y="1385954"/>
            <a:ext cx="684787" cy="12477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оединительная линия уступом 66"/>
          <p:cNvCxnSpPr>
            <a:stCxn id="62" idx="0"/>
            <a:endCxn id="4" idx="2"/>
          </p:cNvCxnSpPr>
          <p:nvPr/>
        </p:nvCxnSpPr>
        <p:spPr>
          <a:xfrm rot="5400000" flipH="1" flipV="1">
            <a:off x="5029960" y="3176789"/>
            <a:ext cx="852673" cy="37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cxnSpLocks/>
            <a:stCxn id="61" idx="0"/>
            <a:endCxn id="85" idx="0"/>
          </p:cNvCxnSpPr>
          <p:nvPr/>
        </p:nvCxnSpPr>
        <p:spPr>
          <a:xfrm rot="16200000" flipV="1">
            <a:off x="5723144" y="2493085"/>
            <a:ext cx="618358" cy="1142901"/>
          </a:xfrm>
          <a:prstGeom prst="bentConnector3">
            <a:avLst>
              <a:gd name="adj1" fmla="val 3903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Прямоугольник 74"/>
          <p:cNvSpPr/>
          <p:nvPr/>
        </p:nvSpPr>
        <p:spPr>
          <a:xfrm>
            <a:off x="4932040" y="44624"/>
            <a:ext cx="1041106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Создатель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Мотиватор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Исполнитель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Потребитель</a:t>
            </a:r>
          </a:p>
        </p:txBody>
      </p:sp>
      <p:cxnSp>
        <p:nvCxnSpPr>
          <p:cNvPr id="77" name="Соединительная линия уступом 76"/>
          <p:cNvCxnSpPr>
            <a:cxnSpLocks/>
            <a:stCxn id="57" idx="3"/>
            <a:endCxn id="86" idx="1"/>
          </p:cNvCxnSpPr>
          <p:nvPr/>
        </p:nvCxnSpPr>
        <p:spPr>
          <a:xfrm flipV="1">
            <a:off x="6997337" y="1506434"/>
            <a:ext cx="753698" cy="71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ная линия уступом 77"/>
          <p:cNvCxnSpPr>
            <a:cxnSpLocks/>
            <a:stCxn id="89" idx="3"/>
            <a:endCxn id="52" idx="1"/>
          </p:cNvCxnSpPr>
          <p:nvPr/>
        </p:nvCxnSpPr>
        <p:spPr>
          <a:xfrm flipV="1">
            <a:off x="2440804" y="1533884"/>
            <a:ext cx="1130670" cy="35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/>
          <p:cNvSpPr/>
          <p:nvPr/>
        </p:nvSpPr>
        <p:spPr>
          <a:xfrm>
            <a:off x="7751035" y="1090935"/>
            <a:ext cx="915034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Модель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Роль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Поведение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1514501" y="1121887"/>
            <a:ext cx="926303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Бизнес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Тело</a:t>
            </a:r>
          </a:p>
        </p:txBody>
      </p:sp>
      <p:cxnSp>
        <p:nvCxnSpPr>
          <p:cNvPr id="90" name="Соединительная линия уступом 89"/>
          <p:cNvCxnSpPr>
            <a:cxnSpLocks/>
            <a:stCxn id="56" idx="0"/>
            <a:endCxn id="75" idx="2"/>
          </p:cNvCxnSpPr>
          <p:nvPr/>
        </p:nvCxnSpPr>
        <p:spPr>
          <a:xfrm rot="16200000" flipV="1">
            <a:off x="5334536" y="993679"/>
            <a:ext cx="238063" cy="194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Прямоугольник 94"/>
          <p:cNvSpPr/>
          <p:nvPr/>
        </p:nvSpPr>
        <p:spPr>
          <a:xfrm>
            <a:off x="4971490" y="4125258"/>
            <a:ext cx="963911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Дело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Транзакция</a:t>
            </a:r>
          </a:p>
        </p:txBody>
      </p:sp>
      <p:cxnSp>
        <p:nvCxnSpPr>
          <p:cNvPr id="99" name="Соединительная линия уступом 98"/>
          <p:cNvCxnSpPr>
            <a:cxnSpLocks/>
            <a:stCxn id="95" idx="0"/>
            <a:endCxn id="62" idx="2"/>
          </p:cNvCxnSpPr>
          <p:nvPr/>
        </p:nvCxnSpPr>
        <p:spPr>
          <a:xfrm rot="5400000" flipH="1" flipV="1">
            <a:off x="5338775" y="4009605"/>
            <a:ext cx="230324" cy="9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Соединительная линия уступом 102"/>
          <p:cNvCxnSpPr>
            <a:cxnSpLocks/>
            <a:stCxn id="106" idx="1"/>
            <a:endCxn id="61" idx="3"/>
          </p:cNvCxnSpPr>
          <p:nvPr/>
        </p:nvCxnSpPr>
        <p:spPr>
          <a:xfrm rot="10800000" flipV="1">
            <a:off x="7049827" y="3524436"/>
            <a:ext cx="891086" cy="31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Соединительная линия уступом 107"/>
          <p:cNvCxnSpPr>
            <a:cxnSpLocks/>
            <a:stCxn id="105" idx="3"/>
            <a:endCxn id="58" idx="1"/>
          </p:cNvCxnSpPr>
          <p:nvPr/>
        </p:nvCxnSpPr>
        <p:spPr>
          <a:xfrm>
            <a:off x="2783481" y="3527658"/>
            <a:ext cx="985107" cy="30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975962" y="1689496"/>
            <a:ext cx="100447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Убеждение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950296" y="828960"/>
            <a:ext cx="5034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Роль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962710" y="1701798"/>
            <a:ext cx="7621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Видение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119763" y="5241818"/>
            <a:ext cx="991040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Окружение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25119" y="1255971"/>
            <a:ext cx="116530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Потребность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531860" y="3879044"/>
            <a:ext cx="97167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Изменение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418222" y="840785"/>
            <a:ext cx="69722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734562" y="2388599"/>
            <a:ext cx="1213458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947338" y="2392292"/>
            <a:ext cx="1084527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</a:t>
            </a:r>
          </a:p>
        </p:txBody>
      </p:sp>
      <p:cxnSp>
        <p:nvCxnSpPr>
          <p:cNvPr id="110" name="Скругленная соединительная линия 109"/>
          <p:cNvCxnSpPr>
            <a:cxnSpLocks/>
            <a:stCxn id="112" idx="3"/>
            <a:endCxn id="81" idx="0"/>
          </p:cNvCxnSpPr>
          <p:nvPr/>
        </p:nvCxnSpPr>
        <p:spPr>
          <a:xfrm>
            <a:off x="6086379" y="2193997"/>
            <a:ext cx="403223" cy="198295"/>
          </a:xfrm>
          <a:prstGeom prst="curvedConnector2">
            <a:avLst/>
          </a:prstGeom>
          <a:ln w="25400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кругленная соединительная линия 112"/>
          <p:cNvCxnSpPr>
            <a:stCxn id="81" idx="2"/>
            <a:endCxn id="85" idx="3"/>
          </p:cNvCxnSpPr>
          <p:nvPr/>
        </p:nvCxnSpPr>
        <p:spPr>
          <a:xfrm rot="5400000">
            <a:off x="6152929" y="2572572"/>
            <a:ext cx="209177" cy="464171"/>
          </a:xfrm>
          <a:prstGeom prst="curvedConnector2">
            <a:avLst/>
          </a:prstGeom>
          <a:ln w="25400">
            <a:solidFill>
              <a:srgbClr val="FFFF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кругленная соединительная линия 115"/>
          <p:cNvCxnSpPr>
            <a:cxnSpLocks/>
          </p:cNvCxnSpPr>
          <p:nvPr/>
        </p:nvCxnSpPr>
        <p:spPr>
          <a:xfrm rot="10800000">
            <a:off x="4352161" y="2696375"/>
            <a:ext cx="578317" cy="212870"/>
          </a:xfrm>
          <a:prstGeom prst="curvedConnector2">
            <a:avLst/>
          </a:prstGeom>
          <a:ln w="25400" cap="rnd">
            <a:solidFill>
              <a:srgbClr val="FFFF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кругленная соединительная линия 116"/>
          <p:cNvCxnSpPr>
            <a:cxnSpLocks/>
            <a:stCxn id="80" idx="0"/>
            <a:endCxn id="112" idx="1"/>
          </p:cNvCxnSpPr>
          <p:nvPr/>
        </p:nvCxnSpPr>
        <p:spPr>
          <a:xfrm rot="5400000" flipH="1" flipV="1">
            <a:off x="4452146" y="2083142"/>
            <a:ext cx="194602" cy="416313"/>
          </a:xfrm>
          <a:prstGeom prst="curvedConnector2">
            <a:avLst/>
          </a:prstGeom>
          <a:ln w="25400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14345" y="2352210"/>
            <a:ext cx="1087639" cy="400110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711400" y="3103630"/>
            <a:ext cx="887367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Паттерн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846083" y="3257001"/>
            <a:ext cx="82980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455565" y="1524449"/>
            <a:ext cx="1094841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696289" y="1698479"/>
            <a:ext cx="607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Что?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2859253" y="3498778"/>
            <a:ext cx="858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Процесс</a:t>
            </a:r>
          </a:p>
        </p:txBody>
      </p:sp>
      <p:cxnSp>
        <p:nvCxnSpPr>
          <p:cNvPr id="125" name="Соединительная линия уступом 97"/>
          <p:cNvCxnSpPr>
            <a:cxnSpLocks/>
          </p:cNvCxnSpPr>
          <p:nvPr/>
        </p:nvCxnSpPr>
        <p:spPr>
          <a:xfrm rot="5400000" flipH="1" flipV="1">
            <a:off x="2764231" y="2458647"/>
            <a:ext cx="1227106" cy="394783"/>
          </a:xfrm>
          <a:prstGeom prst="bentConnector3">
            <a:avLst>
              <a:gd name="adj1" fmla="val 32234"/>
            </a:avLst>
          </a:prstGeom>
          <a:ln w="22225" cap="rnd">
            <a:solidFill>
              <a:schemeClr val="tx1"/>
            </a:solidFill>
            <a:prstDash val="sysDot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Соединительная линия уступом 97"/>
          <p:cNvCxnSpPr>
            <a:cxnSpLocks/>
          </p:cNvCxnSpPr>
          <p:nvPr/>
        </p:nvCxnSpPr>
        <p:spPr>
          <a:xfrm rot="10800000">
            <a:off x="3125084" y="1796865"/>
            <a:ext cx="430699" cy="264238"/>
          </a:xfrm>
          <a:prstGeom prst="bentConnector2">
            <a:avLst/>
          </a:prstGeom>
          <a:ln w="22225" cap="rnd">
            <a:solidFill>
              <a:schemeClr val="tx1"/>
            </a:solidFill>
            <a:prstDash val="sysDot"/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1595312-877F-4EDD-8A76-AA03C1F0D6FD}"/>
              </a:ext>
            </a:extLst>
          </p:cNvPr>
          <p:cNvSpPr txBox="1"/>
          <p:nvPr/>
        </p:nvSpPr>
        <p:spPr>
          <a:xfrm>
            <a:off x="3558276" y="2001557"/>
            <a:ext cx="1057007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Цикл миссии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(1-4) 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Скругленный прямоугольник 29">
            <a:extLst>
              <a:ext uri="{FF2B5EF4-FFF2-40B4-BE49-F238E27FC236}">
                <a16:creationId xmlns:a16="http://schemas.microsoft.com/office/drawing/2014/main" id="{D88F7BDE-6DAE-44A4-B337-30CE840E9A80}"/>
              </a:ext>
            </a:extLst>
          </p:cNvPr>
          <p:cNvSpPr/>
          <p:nvPr/>
        </p:nvSpPr>
        <p:spPr>
          <a:xfrm>
            <a:off x="2558262" y="1888146"/>
            <a:ext cx="460142" cy="180054"/>
          </a:xfrm>
          <a:prstGeom prst="roundRect">
            <a:avLst>
              <a:gd name="adj" fmla="val 5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</a:t>
            </a:r>
          </a:p>
        </p:txBody>
      </p:sp>
      <p:cxnSp>
        <p:nvCxnSpPr>
          <p:cNvPr id="92" name="Соединительная линия уступом 67">
            <a:extLst>
              <a:ext uri="{FF2B5EF4-FFF2-40B4-BE49-F238E27FC236}">
                <a16:creationId xmlns:a16="http://schemas.microsoft.com/office/drawing/2014/main" id="{51923C6A-D629-46D5-AEC2-BDE2BF1A50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08254" y="2400904"/>
            <a:ext cx="629000" cy="1320727"/>
          </a:xfrm>
          <a:prstGeom prst="bentConnector3">
            <a:avLst>
              <a:gd name="adj1" fmla="val 4133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896312" y="2755357"/>
            <a:ext cx="1129119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Реализация</a:t>
            </a:r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892E7BB8-DEFC-4E0D-A4D7-CD178DF82119}"/>
              </a:ext>
            </a:extLst>
          </p:cNvPr>
          <p:cNvSpPr/>
          <p:nvPr/>
        </p:nvSpPr>
        <p:spPr>
          <a:xfrm>
            <a:off x="1490124" y="3019826"/>
            <a:ext cx="1293357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елеполагание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Планирование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кспертиза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еализация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опровождение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B9BFE9C-2843-44E7-9A7F-EB91F4BE05FA}"/>
              </a:ext>
            </a:extLst>
          </p:cNvPr>
          <p:cNvSpPr txBox="1"/>
          <p:nvPr/>
        </p:nvSpPr>
        <p:spPr>
          <a:xfrm>
            <a:off x="7940913" y="3108938"/>
            <a:ext cx="968825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Воля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Эмоции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119192C-6B68-49B2-8D63-6FE1C4D92C96}"/>
              </a:ext>
            </a:extLst>
          </p:cNvPr>
          <p:cNvSpPr txBox="1"/>
          <p:nvPr/>
        </p:nvSpPr>
        <p:spPr>
          <a:xfrm>
            <a:off x="4757604" y="2040108"/>
            <a:ext cx="1328775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Планирование</a:t>
            </a:r>
          </a:p>
        </p:txBody>
      </p:sp>
      <p:sp>
        <p:nvSpPr>
          <p:cNvPr id="82" name="Номер слайда 2">
            <a:extLst>
              <a:ext uri="{FF2B5EF4-FFF2-40B4-BE49-F238E27FC236}">
                <a16:creationId xmlns:a16="http://schemas.microsoft.com/office/drawing/2014/main" id="{9C4D160B-4AFA-42EB-8243-51EFF92CAA50}"/>
              </a:ext>
            </a:extLst>
          </p:cNvPr>
          <p:cNvSpPr txBox="1">
            <a:spLocks/>
          </p:cNvSpPr>
          <p:nvPr/>
        </p:nvSpPr>
        <p:spPr>
          <a:xfrm>
            <a:off x="8604448" y="6448251"/>
            <a:ext cx="506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Блок-схема: узел 7">
            <a:extLst>
              <a:ext uri="{FF2B5EF4-FFF2-40B4-BE49-F238E27FC236}">
                <a16:creationId xmlns:a16="http://schemas.microsoft.com/office/drawing/2014/main" id="{0759F4E6-7204-408E-9A39-178D184DD943}"/>
              </a:ext>
            </a:extLst>
          </p:cNvPr>
          <p:cNvSpPr/>
          <p:nvPr/>
        </p:nvSpPr>
        <p:spPr>
          <a:xfrm>
            <a:off x="3599134" y="2449173"/>
            <a:ext cx="200912" cy="190703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97" name="Блок-схема: узел 96">
            <a:extLst>
              <a:ext uri="{FF2B5EF4-FFF2-40B4-BE49-F238E27FC236}">
                <a16:creationId xmlns:a16="http://schemas.microsoft.com/office/drawing/2014/main" id="{D72C077D-31C5-4B95-B1D0-6ACAAA16A5BF}"/>
              </a:ext>
            </a:extLst>
          </p:cNvPr>
          <p:cNvSpPr/>
          <p:nvPr/>
        </p:nvSpPr>
        <p:spPr>
          <a:xfrm>
            <a:off x="5354600" y="1862663"/>
            <a:ext cx="203342" cy="206587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18" name="Блок-схема: узел 117">
            <a:extLst>
              <a:ext uri="{FF2B5EF4-FFF2-40B4-BE49-F238E27FC236}">
                <a16:creationId xmlns:a16="http://schemas.microsoft.com/office/drawing/2014/main" id="{E715B3D1-7527-456D-967D-121C2CD10F3D}"/>
              </a:ext>
            </a:extLst>
          </p:cNvPr>
          <p:cNvSpPr/>
          <p:nvPr/>
        </p:nvSpPr>
        <p:spPr>
          <a:xfrm>
            <a:off x="6961781" y="2457268"/>
            <a:ext cx="186913" cy="170497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19" name="Блок-схема: узел 118">
            <a:extLst>
              <a:ext uri="{FF2B5EF4-FFF2-40B4-BE49-F238E27FC236}">
                <a16:creationId xmlns:a16="http://schemas.microsoft.com/office/drawing/2014/main" id="{ED62CB03-39AC-4403-9020-D9EEE06EC594}"/>
              </a:ext>
            </a:extLst>
          </p:cNvPr>
          <p:cNvSpPr/>
          <p:nvPr/>
        </p:nvSpPr>
        <p:spPr>
          <a:xfrm>
            <a:off x="5350205" y="3039014"/>
            <a:ext cx="207812" cy="192801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5EFD150-6AB5-4A88-982B-A5664F0F2801}"/>
              </a:ext>
            </a:extLst>
          </p:cNvPr>
          <p:cNvSpPr txBox="1"/>
          <p:nvPr/>
        </p:nvSpPr>
        <p:spPr>
          <a:xfrm>
            <a:off x="6589583" y="3055455"/>
            <a:ext cx="602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Чем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C807FF-CB1B-430E-9CD8-25117BDA7948}"/>
              </a:ext>
            </a:extLst>
          </p:cNvPr>
          <p:cNvSpPr txBox="1"/>
          <p:nvPr/>
        </p:nvSpPr>
        <p:spPr>
          <a:xfrm>
            <a:off x="5934049" y="4114049"/>
            <a:ext cx="7762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Год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Неделя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Час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Минута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EA6AD7B-0E2B-426F-BAFD-0FFE66309345}"/>
              </a:ext>
            </a:extLst>
          </p:cNvPr>
          <p:cNvSpPr txBox="1"/>
          <p:nvPr/>
        </p:nvSpPr>
        <p:spPr>
          <a:xfrm>
            <a:off x="5090367" y="5229200"/>
            <a:ext cx="721393" cy="28994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Место</a:t>
            </a:r>
          </a:p>
        </p:txBody>
      </p:sp>
      <p:cxnSp>
        <p:nvCxnSpPr>
          <p:cNvPr id="121" name="Соединительная линия уступом 66">
            <a:extLst>
              <a:ext uri="{FF2B5EF4-FFF2-40B4-BE49-F238E27FC236}">
                <a16:creationId xmlns:a16="http://schemas.microsoft.com/office/drawing/2014/main" id="{870BED1D-2525-4F50-9725-32CF9F99C711}"/>
              </a:ext>
            </a:extLst>
          </p:cNvPr>
          <p:cNvCxnSpPr>
            <a:cxnSpLocks/>
            <a:stCxn id="115" idx="0"/>
            <a:endCxn id="95" idx="2"/>
          </p:cNvCxnSpPr>
          <p:nvPr/>
        </p:nvCxnSpPr>
        <p:spPr>
          <a:xfrm rot="5400000" flipH="1" flipV="1">
            <a:off x="5315783" y="5091537"/>
            <a:ext cx="272945" cy="23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A9A4F8A-F0ED-41E2-947A-08893F16ED33}"/>
              </a:ext>
            </a:extLst>
          </p:cNvPr>
          <p:cNvSpPr txBox="1"/>
          <p:nvPr/>
        </p:nvSpPr>
        <p:spPr>
          <a:xfrm>
            <a:off x="7049199" y="3534000"/>
            <a:ext cx="9091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Сознание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7CA1809-69AC-4C76-AF2A-7187F0269203}"/>
              </a:ext>
            </a:extLst>
          </p:cNvPr>
          <p:cNvSpPr txBox="1"/>
          <p:nvPr/>
        </p:nvSpPr>
        <p:spPr>
          <a:xfrm>
            <a:off x="7126958" y="3182799"/>
            <a:ext cx="73997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F33821-87DB-433F-86BC-30E0BA85B448}"/>
              </a:ext>
            </a:extLst>
          </p:cNvPr>
          <p:cNvSpPr txBox="1"/>
          <p:nvPr/>
        </p:nvSpPr>
        <p:spPr>
          <a:xfrm>
            <a:off x="4535767" y="4941168"/>
            <a:ext cx="991040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B8EFD7A-288F-4138-B0FC-A76619B29ABD}"/>
              </a:ext>
            </a:extLst>
          </p:cNvPr>
          <p:cNvSpPr txBox="1"/>
          <p:nvPr/>
        </p:nvSpPr>
        <p:spPr>
          <a:xfrm>
            <a:off x="7069116" y="1217885"/>
            <a:ext cx="52947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37F1A1C7-C2C2-4712-BEA1-BCC404203912}"/>
              </a:ext>
            </a:extLst>
          </p:cNvPr>
          <p:cNvSpPr/>
          <p:nvPr/>
        </p:nvSpPr>
        <p:spPr>
          <a:xfrm>
            <a:off x="3672110" y="5579089"/>
            <a:ext cx="540796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  Миссия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смысл существования системы (Выживание)</a:t>
            </a: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Дело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движение к  цели  (Вылечить пациента)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план создания продукта (Составить план лечения)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учетная единица деятельности (Измерить температуру)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Транзакция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неделимое действие (Встряхнуть градусник)</a:t>
            </a:r>
          </a:p>
        </p:txBody>
      </p:sp>
      <p:sp>
        <p:nvSpPr>
          <p:cNvPr id="122" name="Прямоугольник 121">
            <a:extLst>
              <a:ext uri="{FF2B5EF4-FFF2-40B4-BE49-F238E27FC236}">
                <a16:creationId xmlns:a16="http://schemas.microsoft.com/office/drawing/2014/main" id="{9D85F9CC-7D03-443D-9746-7FBE19762B6E}"/>
              </a:ext>
            </a:extLst>
          </p:cNvPr>
          <p:cNvSpPr/>
          <p:nvPr/>
        </p:nvSpPr>
        <p:spPr>
          <a:xfrm>
            <a:off x="37402" y="4471204"/>
            <a:ext cx="36804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Сознание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субъективное отражение  реальности в виде идеальных образов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Реальность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  предметная область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A82DB0C-00E8-4DFD-884E-BCD9B2C22CCC}"/>
              </a:ext>
            </a:extLst>
          </p:cNvPr>
          <p:cNvSpPr txBox="1"/>
          <p:nvPr/>
        </p:nvSpPr>
        <p:spPr>
          <a:xfrm>
            <a:off x="5483118" y="4928961"/>
            <a:ext cx="797241" cy="2458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</a:t>
            </a:r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09B3D88F-9C3F-4B5D-901B-883C2934CEFE}"/>
              </a:ext>
            </a:extLst>
          </p:cNvPr>
          <p:cNvSpPr/>
          <p:nvPr/>
        </p:nvSpPr>
        <p:spPr>
          <a:xfrm>
            <a:off x="37402" y="5192916"/>
            <a:ext cx="393856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модель будущего</a:t>
            </a:r>
            <a:endParaRPr kumimoji="0" lang="ru-RU" sz="1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планируемый   результат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Этап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стадия исполнения плана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Бизнес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продукт на продажу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Результат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 достигнутое  состояние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  устойчивый набор  свойств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удовлетворение потребности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E2620A3-F19A-44C5-9FB6-09400D332144}"/>
              </a:ext>
            </a:extLst>
          </p:cNvPr>
          <p:cNvSpPr txBox="1"/>
          <p:nvPr/>
        </p:nvSpPr>
        <p:spPr>
          <a:xfrm>
            <a:off x="7009641" y="1484198"/>
            <a:ext cx="82077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Объект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10FFAA1-B2B1-4E29-A8C0-B1BD2F2EDA83}"/>
              </a:ext>
            </a:extLst>
          </p:cNvPr>
          <p:cNvSpPr txBox="1"/>
          <p:nvPr/>
        </p:nvSpPr>
        <p:spPr>
          <a:xfrm>
            <a:off x="3836908" y="4148909"/>
            <a:ext cx="11133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Создатель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Мотиватор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Исполнитель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Потребитель</a:t>
            </a:r>
          </a:p>
        </p:txBody>
      </p:sp>
    </p:spTree>
    <p:extLst>
      <p:ext uri="{BB962C8B-B14F-4D97-AF65-F5344CB8AC3E}">
        <p14:creationId xmlns:p14="http://schemas.microsoft.com/office/powerpoint/2010/main" val="2067874050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490424" y="14474"/>
            <a:ext cx="2107398" cy="364244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 Цикл Миссии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00239" y="3883126"/>
            <a:ext cx="90403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Поведение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50136" y="4353238"/>
            <a:ext cx="925570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9935" y="44617"/>
            <a:ext cx="32727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 b="1">
                <a:latin typeface="Calibri" panose="020F050202020403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Миссия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смысл существования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системы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Эксперт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специалист предметной области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Статус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состояние в  иерархии  отношений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Сознание: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субъективная модель реальности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Отношение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взаимодействие в социуме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Потребность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желаемое состояние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предел изменения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Ценность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степень потребности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67737" y="42047"/>
            <a:ext cx="3076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связь сущностей как целое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устойчивый набор свойств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удовлетворение потребности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Модель: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объясняющий систему образ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Поведение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реакция на событие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Резерв: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контролируемый запас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Роль: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 поведения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Убеждение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вера в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суждение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50470" y="2572480"/>
            <a:ext cx="29789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171450" indent="-171450">
              <a:buFont typeface="Wingdings" panose="05000000000000000000" pitchFamily="2" charset="2"/>
              <a:buChar char="q"/>
              <a:defRPr sz="1200" b="1">
                <a:latin typeface="Calibri" panose="020F050202020403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Цель: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планируемое состояние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Объект: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приложение действия субъекта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Процесс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последовательность действий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Время: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форма и условие изменения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Паттерн: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обобщенное решение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358505" y="1986297"/>
            <a:ext cx="659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Кто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44488" y="2279234"/>
            <a:ext cx="761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Зачем?</a:t>
            </a: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38059" y="5910439"/>
            <a:ext cx="580097" cy="26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Где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29643" y="3869388"/>
            <a:ext cx="765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Когда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46687" y="3666925"/>
            <a:ext cx="549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07763" y="1988222"/>
            <a:ext cx="106127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Отношение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73311" y="3691383"/>
            <a:ext cx="97875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Управление</a:t>
            </a:r>
            <a:endParaRPr kumimoji="0" lang="ru-RU" sz="14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482895" y="1971243"/>
            <a:ext cx="917696" cy="307777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  <a:effectLst>
            <a:softEdge rad="0"/>
          </a:effectLst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Ценность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29119" y="1704932"/>
            <a:ext cx="873685" cy="289941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Субъект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266196" y="1946111"/>
            <a:ext cx="588722" cy="304730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80009" y="3972568"/>
            <a:ext cx="737699" cy="298726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Способ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069140" y="3964963"/>
            <a:ext cx="892108" cy="307777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Средство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995859" y="4121791"/>
            <a:ext cx="739979" cy="252238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Время</a:t>
            </a:r>
          </a:p>
        </p:txBody>
      </p:sp>
      <p:cxnSp>
        <p:nvCxnSpPr>
          <p:cNvPr id="64" name="Соединительная линия уступом 63"/>
          <p:cNvCxnSpPr>
            <a:cxnSpLocks/>
            <a:stCxn id="4" idx="0"/>
            <a:endCxn id="52" idx="2"/>
          </p:cNvCxnSpPr>
          <p:nvPr/>
        </p:nvCxnSpPr>
        <p:spPr>
          <a:xfrm rot="16200000" flipV="1">
            <a:off x="3323446" y="1897317"/>
            <a:ext cx="664438" cy="1427843"/>
          </a:xfrm>
          <a:prstGeom prst="bentConnector3">
            <a:avLst>
              <a:gd name="adj1" fmla="val 562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64"/>
          <p:cNvCxnSpPr>
            <a:cxnSpLocks/>
          </p:cNvCxnSpPr>
          <p:nvPr/>
        </p:nvCxnSpPr>
        <p:spPr>
          <a:xfrm rot="16200000" flipV="1">
            <a:off x="3912685" y="2467353"/>
            <a:ext cx="948585" cy="36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ная линия уступом 65"/>
          <p:cNvCxnSpPr>
            <a:cxnSpLocks/>
            <a:stCxn id="4" idx="0"/>
            <a:endCxn id="57" idx="2"/>
          </p:cNvCxnSpPr>
          <p:nvPr/>
        </p:nvCxnSpPr>
        <p:spPr>
          <a:xfrm rot="5400000" flipH="1" flipV="1">
            <a:off x="4618763" y="2001665"/>
            <a:ext cx="692617" cy="1190971"/>
          </a:xfrm>
          <a:prstGeom prst="bentConnector3">
            <a:avLst>
              <a:gd name="adj1" fmla="val 5728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оединительная линия уступом 66"/>
          <p:cNvCxnSpPr>
            <a:cxnSpLocks/>
            <a:stCxn id="62" idx="0"/>
            <a:endCxn id="4" idx="2"/>
          </p:cNvCxnSpPr>
          <p:nvPr/>
        </p:nvCxnSpPr>
        <p:spPr>
          <a:xfrm rot="5400000" flipH="1" flipV="1">
            <a:off x="3978606" y="3730812"/>
            <a:ext cx="778223" cy="37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cxnSpLocks/>
            <a:stCxn id="61" idx="0"/>
            <a:endCxn id="85" idx="0"/>
          </p:cNvCxnSpPr>
          <p:nvPr/>
        </p:nvCxnSpPr>
        <p:spPr>
          <a:xfrm rot="16200000" flipV="1">
            <a:off x="4634565" y="3084333"/>
            <a:ext cx="618358" cy="1142901"/>
          </a:xfrm>
          <a:prstGeom prst="bentConnector3">
            <a:avLst>
              <a:gd name="adj1" fmla="val 3903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Прямоугольник 74"/>
          <p:cNvSpPr/>
          <p:nvPr/>
        </p:nvSpPr>
        <p:spPr>
          <a:xfrm>
            <a:off x="3838256" y="604772"/>
            <a:ext cx="1051517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Создатель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Мотиватор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Исполнитель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Потребитель</a:t>
            </a:r>
          </a:p>
        </p:txBody>
      </p:sp>
      <p:cxnSp>
        <p:nvCxnSpPr>
          <p:cNvPr id="77" name="Соединительная линия уступом 76"/>
          <p:cNvCxnSpPr>
            <a:cxnSpLocks/>
            <a:stCxn id="57" idx="3"/>
            <a:endCxn id="86" idx="1"/>
          </p:cNvCxnSpPr>
          <p:nvPr/>
        </p:nvCxnSpPr>
        <p:spPr>
          <a:xfrm flipV="1">
            <a:off x="5854918" y="2097682"/>
            <a:ext cx="898392" cy="7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ная линия уступом 77"/>
          <p:cNvCxnSpPr>
            <a:cxnSpLocks/>
            <a:stCxn id="89" idx="3"/>
            <a:endCxn id="52" idx="1"/>
          </p:cNvCxnSpPr>
          <p:nvPr/>
        </p:nvCxnSpPr>
        <p:spPr>
          <a:xfrm flipV="1">
            <a:off x="1352225" y="2125132"/>
            <a:ext cx="1130670" cy="350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/>
          <p:cNvSpPr/>
          <p:nvPr/>
        </p:nvSpPr>
        <p:spPr>
          <a:xfrm>
            <a:off x="6753310" y="1682183"/>
            <a:ext cx="915034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Модель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Статус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Резерв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425922" y="1713135"/>
            <a:ext cx="926303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Бизнес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Тело</a:t>
            </a:r>
          </a:p>
        </p:txBody>
      </p:sp>
      <p:cxnSp>
        <p:nvCxnSpPr>
          <p:cNvPr id="90" name="Соединительная линия уступом 89"/>
          <p:cNvCxnSpPr>
            <a:cxnSpLocks/>
            <a:stCxn id="56" idx="0"/>
            <a:endCxn id="75" idx="2"/>
          </p:cNvCxnSpPr>
          <p:nvPr/>
        </p:nvCxnSpPr>
        <p:spPr>
          <a:xfrm rot="16200000" flipV="1">
            <a:off x="4230408" y="1569377"/>
            <a:ext cx="269163" cy="19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Прямоугольник 94"/>
          <p:cNvSpPr/>
          <p:nvPr/>
        </p:nvSpPr>
        <p:spPr>
          <a:xfrm>
            <a:off x="3882911" y="4634567"/>
            <a:ext cx="963911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Дело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</a:t>
            </a:r>
            <a:b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Транзакция</a:t>
            </a:r>
          </a:p>
        </p:txBody>
      </p:sp>
      <p:cxnSp>
        <p:nvCxnSpPr>
          <p:cNvPr id="99" name="Соединительная линия уступом 98"/>
          <p:cNvCxnSpPr>
            <a:cxnSpLocks/>
            <a:stCxn id="95" idx="0"/>
            <a:endCxn id="62" idx="2"/>
          </p:cNvCxnSpPr>
          <p:nvPr/>
        </p:nvCxnSpPr>
        <p:spPr>
          <a:xfrm rot="5400000" flipH="1" flipV="1">
            <a:off x="4235089" y="4503807"/>
            <a:ext cx="260538" cy="9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Соединительная линия уступом 102"/>
          <p:cNvCxnSpPr>
            <a:cxnSpLocks/>
            <a:stCxn id="106" idx="1"/>
            <a:endCxn id="61" idx="3"/>
          </p:cNvCxnSpPr>
          <p:nvPr/>
        </p:nvCxnSpPr>
        <p:spPr>
          <a:xfrm rot="10800000" flipV="1">
            <a:off x="5961249" y="4116570"/>
            <a:ext cx="904379" cy="228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Соединительная линия уступом 107"/>
          <p:cNvCxnSpPr>
            <a:cxnSpLocks/>
            <a:stCxn id="105" idx="3"/>
            <a:endCxn id="58" idx="1"/>
          </p:cNvCxnSpPr>
          <p:nvPr/>
        </p:nvCxnSpPr>
        <p:spPr>
          <a:xfrm>
            <a:off x="1747807" y="4118906"/>
            <a:ext cx="932202" cy="30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Прямоугольник 119"/>
          <p:cNvSpPr/>
          <p:nvPr/>
        </p:nvSpPr>
        <p:spPr>
          <a:xfrm>
            <a:off x="258585" y="6213212"/>
            <a:ext cx="8849919" cy="600164"/>
          </a:xfrm>
          <a:prstGeom prst="rect">
            <a:avLst/>
          </a:prstGeom>
          <a:ln w="19050" cap="rnd">
            <a:solidFill>
              <a:schemeClr val="tx1"/>
            </a:solidFill>
            <a:prstDash val="sysDot"/>
            <a:beve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Интеллект: </a:t>
            </a:r>
            <a:r>
              <a:rPr kumimoji="0" lang="ru-RU" sz="1100" b="0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UML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1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Ограничение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Модель, Паттерн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Тест, Код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Рефакторинг, Защита, Интерфейс  </a:t>
            </a:r>
            <a:r>
              <a:rPr kumimoji="0" lang="ru-RU" sz="11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Социум: </a:t>
            </a:r>
            <a:r>
              <a:rPr kumimoji="0" lang="ru-RU" sz="1100" b="0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  <a:r>
              <a:rPr kumimoji="0" 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Убеждение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Отношение, Видение, Паттерн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Поведение 4 Адаптация, Управление      </a:t>
            </a:r>
            <a:r>
              <a:rPr kumimoji="0" lang="ru-RU" sz="11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Бизнес: </a:t>
            </a:r>
            <a:r>
              <a:rPr kumimoji="0" lang="ru-RU" sz="1100" b="0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TOC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1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Доступ,  Дерево текущей реальности (ДТР)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Решение, Дерево будущей реальности (ДБР)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Переход 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Преобразование      </a:t>
            </a:r>
            <a:r>
              <a:rPr kumimoji="0" lang="ru-RU" sz="11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Тело: </a:t>
            </a:r>
            <a:r>
              <a:rPr kumimoji="0" lang="ru-RU" sz="1100" b="0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Резервы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Ограничение 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Планирование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Мотивация,  </a:t>
            </a:r>
            <a:r>
              <a:rPr kumimoji="0" lang="ru-RU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ru-RU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Реализация  </a:t>
            </a:r>
            <a:endParaRPr kumimoji="0" lang="ru-RU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887383" y="2280744"/>
            <a:ext cx="100447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Убеждение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49424" y="1407455"/>
            <a:ext cx="5034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Роль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03762" y="2248833"/>
            <a:ext cx="76210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Видение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423411" y="5934585"/>
            <a:ext cx="991040" cy="26094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Окружение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5827368" y="4582363"/>
            <a:ext cx="31168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 знаний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побуждение к  поведению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Эмоция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субъективная оценка окружения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Воля: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способность к самоограничению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взаимное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приспособление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Окружение: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область  взаимодействия</a:t>
            </a:r>
            <a:endParaRPr kumimoji="0" lang="ru-RU" sz="1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Управление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руководство действием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возможность управления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336540" y="1847219"/>
            <a:ext cx="116530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Потребность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392529" y="4357351"/>
            <a:ext cx="97167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Изменение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387225" y="1404770"/>
            <a:ext cx="69722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Социум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645983" y="2979847"/>
            <a:ext cx="1213458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858759" y="2983540"/>
            <a:ext cx="1084527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824168" y="1456989"/>
            <a:ext cx="1140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Smart </a:t>
            </a:r>
            <a:r>
              <a:rPr kumimoji="0" lang="ru-RU" sz="1200" b="1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</a:t>
            </a:r>
            <a:r>
              <a:rPr kumimoji="0" lang="ru-RU" sz="1200" b="1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ель</a:t>
            </a: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онкретная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змеримая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остижимая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ктуальная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нтервальная</a:t>
            </a:r>
          </a:p>
        </p:txBody>
      </p:sp>
      <p:cxnSp>
        <p:nvCxnSpPr>
          <p:cNvPr id="110" name="Скругленная соединительная линия 109"/>
          <p:cNvCxnSpPr>
            <a:cxnSpLocks/>
            <a:stCxn id="112" idx="3"/>
            <a:endCxn id="81" idx="0"/>
          </p:cNvCxnSpPr>
          <p:nvPr/>
        </p:nvCxnSpPr>
        <p:spPr>
          <a:xfrm>
            <a:off x="4997800" y="2785245"/>
            <a:ext cx="403223" cy="198295"/>
          </a:xfrm>
          <a:prstGeom prst="curvedConnector2">
            <a:avLst/>
          </a:prstGeom>
          <a:ln w="25400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кругленная соединительная линия 112"/>
          <p:cNvCxnSpPr>
            <a:stCxn id="81" idx="2"/>
            <a:endCxn id="85" idx="3"/>
          </p:cNvCxnSpPr>
          <p:nvPr/>
        </p:nvCxnSpPr>
        <p:spPr>
          <a:xfrm rot="5400000">
            <a:off x="5064350" y="3163820"/>
            <a:ext cx="209177" cy="464171"/>
          </a:xfrm>
          <a:prstGeom prst="curvedConnector2">
            <a:avLst/>
          </a:prstGeom>
          <a:ln w="25400">
            <a:solidFill>
              <a:srgbClr val="FFFF00"/>
            </a:solidFill>
            <a:headEnd w="lg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кругленная соединительная линия 115"/>
          <p:cNvCxnSpPr>
            <a:cxnSpLocks/>
          </p:cNvCxnSpPr>
          <p:nvPr/>
        </p:nvCxnSpPr>
        <p:spPr>
          <a:xfrm rot="10800000">
            <a:off x="3263582" y="3287623"/>
            <a:ext cx="578317" cy="212870"/>
          </a:xfrm>
          <a:prstGeom prst="curvedConnector2">
            <a:avLst/>
          </a:prstGeom>
          <a:ln w="25400" cap="rnd">
            <a:solidFill>
              <a:srgbClr val="FFFF00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кругленная соединительная линия 116"/>
          <p:cNvCxnSpPr>
            <a:cxnSpLocks/>
            <a:stCxn id="80" idx="0"/>
            <a:endCxn id="112" idx="1"/>
          </p:cNvCxnSpPr>
          <p:nvPr/>
        </p:nvCxnSpPr>
        <p:spPr>
          <a:xfrm rot="5400000" flipH="1" flipV="1">
            <a:off x="3363567" y="2674390"/>
            <a:ext cx="194602" cy="416313"/>
          </a:xfrm>
          <a:prstGeom prst="curvedConnector2">
            <a:avLst/>
          </a:prstGeom>
          <a:ln w="25400">
            <a:solidFill>
              <a:srgbClr val="FFFF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25766" y="2943458"/>
            <a:ext cx="1087639" cy="400110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622821" y="3694878"/>
            <a:ext cx="887367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Паттерн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802577" y="3848249"/>
            <a:ext cx="829806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Продукт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4745" y="2652493"/>
            <a:ext cx="2346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100" b="1">
                <a:latin typeface="Calibri" panose="020F0502020204030204" pitchFamily="34" charset="0"/>
              </a:defRPr>
            </a:lvl1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НЯ: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нежелательное явление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Субъект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носитель  поведения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Действие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акт деятельности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План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модель будущего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66986" y="2115697"/>
            <a:ext cx="1094841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553841" y="2262154"/>
            <a:ext cx="607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Что?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1815747" y="4090026"/>
            <a:ext cx="858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Процесс</a:t>
            </a:r>
          </a:p>
        </p:txBody>
      </p:sp>
      <p:cxnSp>
        <p:nvCxnSpPr>
          <p:cNvPr id="125" name="Соединительная линия уступом 97"/>
          <p:cNvCxnSpPr>
            <a:cxnSpLocks/>
          </p:cNvCxnSpPr>
          <p:nvPr/>
        </p:nvCxnSpPr>
        <p:spPr>
          <a:xfrm rot="5400000" flipH="1" flipV="1">
            <a:off x="1675652" y="3049895"/>
            <a:ext cx="1227106" cy="394783"/>
          </a:xfrm>
          <a:prstGeom prst="bentConnector3">
            <a:avLst>
              <a:gd name="adj1" fmla="val 32234"/>
            </a:avLst>
          </a:prstGeom>
          <a:ln w="22225" cap="rnd">
            <a:solidFill>
              <a:schemeClr val="tx1"/>
            </a:solidFill>
            <a:prstDash val="sysDot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Соединительная линия уступом 97"/>
          <p:cNvCxnSpPr>
            <a:cxnSpLocks/>
          </p:cNvCxnSpPr>
          <p:nvPr/>
        </p:nvCxnSpPr>
        <p:spPr>
          <a:xfrm rot="10800000">
            <a:off x="2036505" y="2388113"/>
            <a:ext cx="430699" cy="264238"/>
          </a:xfrm>
          <a:prstGeom prst="bentConnector2">
            <a:avLst/>
          </a:prstGeom>
          <a:ln w="22225" cap="rnd">
            <a:solidFill>
              <a:schemeClr val="tx1"/>
            </a:solidFill>
            <a:prstDash val="sysDot"/>
            <a:round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1595312-877F-4EDD-8A76-AA03C1F0D6FD}"/>
              </a:ext>
            </a:extLst>
          </p:cNvPr>
          <p:cNvSpPr txBox="1"/>
          <p:nvPr/>
        </p:nvSpPr>
        <p:spPr>
          <a:xfrm>
            <a:off x="2469697" y="2592805"/>
            <a:ext cx="1057007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Цикл миссии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(1-4) 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287423" y="4645871"/>
            <a:ext cx="34614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Целеполагание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определение потребности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Планирование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модели продукта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Экспертиза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согласование модели экспертами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Реализация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минимального продукта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Сопровождение: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  продукта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Задача: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учетная единица деятельности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Деятельность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движение к цели</a:t>
            </a:r>
          </a:p>
        </p:txBody>
      </p:sp>
      <p:sp>
        <p:nvSpPr>
          <p:cNvPr id="93" name="Скругленный прямоугольник 29">
            <a:extLst>
              <a:ext uri="{FF2B5EF4-FFF2-40B4-BE49-F238E27FC236}">
                <a16:creationId xmlns:a16="http://schemas.microsoft.com/office/drawing/2014/main" id="{D88F7BDE-6DAE-44A4-B337-30CE840E9A80}"/>
              </a:ext>
            </a:extLst>
          </p:cNvPr>
          <p:cNvSpPr/>
          <p:nvPr/>
        </p:nvSpPr>
        <p:spPr>
          <a:xfrm>
            <a:off x="1469683" y="2479394"/>
            <a:ext cx="460142" cy="180054"/>
          </a:xfrm>
          <a:prstGeom prst="roundRect">
            <a:avLst>
              <a:gd name="adj" fmla="val 5000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</a:t>
            </a:r>
          </a:p>
        </p:txBody>
      </p:sp>
      <p:cxnSp>
        <p:nvCxnSpPr>
          <p:cNvPr id="92" name="Соединительная линия уступом 67">
            <a:extLst>
              <a:ext uri="{FF2B5EF4-FFF2-40B4-BE49-F238E27FC236}">
                <a16:creationId xmlns:a16="http://schemas.microsoft.com/office/drawing/2014/main" id="{51923C6A-D629-46D5-AEC2-BDE2BF1A50C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19675" y="2992152"/>
            <a:ext cx="629000" cy="1320727"/>
          </a:xfrm>
          <a:prstGeom prst="bentConnector3">
            <a:avLst>
              <a:gd name="adj1" fmla="val 4133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3807733" y="3346605"/>
            <a:ext cx="1129119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400" b="1" i="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Реализация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BA0D119-9238-454F-8F58-54CD20BA9A96}"/>
              </a:ext>
            </a:extLst>
          </p:cNvPr>
          <p:cNvSpPr txBox="1"/>
          <p:nvPr/>
        </p:nvSpPr>
        <p:spPr>
          <a:xfrm>
            <a:off x="199815" y="5983540"/>
            <a:ext cx="24040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Циклы миссии (1-4)  в окружении </a:t>
            </a:r>
            <a:endParaRPr kumimoji="0" lang="ru-RU" sz="1400" b="0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DC7D016-1593-4824-87CA-08E251A2D34B}"/>
              </a:ext>
            </a:extLst>
          </p:cNvPr>
          <p:cNvSpPr txBox="1"/>
          <p:nvPr/>
        </p:nvSpPr>
        <p:spPr>
          <a:xfrm>
            <a:off x="7891294" y="3512072"/>
            <a:ext cx="814312" cy="1034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ет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ценка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лияние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онтроль</a:t>
            </a:r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892E7BB8-DEFC-4E0D-A4D7-CD178DF82119}"/>
              </a:ext>
            </a:extLst>
          </p:cNvPr>
          <p:cNvSpPr/>
          <p:nvPr/>
        </p:nvSpPr>
        <p:spPr>
          <a:xfrm>
            <a:off x="454450" y="3611074"/>
            <a:ext cx="1293357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елеполагание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ланирование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кспертиза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еализация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опровождение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B9BFE9C-2843-44E7-9A7F-EB91F4BE05FA}"/>
              </a:ext>
            </a:extLst>
          </p:cNvPr>
          <p:cNvSpPr txBox="1"/>
          <p:nvPr/>
        </p:nvSpPr>
        <p:spPr>
          <a:xfrm>
            <a:off x="6865627" y="3701071"/>
            <a:ext cx="968825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Эмоции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Воля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119192C-6B68-49B2-8D63-6FE1C4D92C96}"/>
              </a:ext>
            </a:extLst>
          </p:cNvPr>
          <p:cNvSpPr txBox="1"/>
          <p:nvPr/>
        </p:nvSpPr>
        <p:spPr>
          <a:xfrm>
            <a:off x="3669025" y="2631356"/>
            <a:ext cx="1328775" cy="307777"/>
          </a:xfrm>
          <a:prstGeom prst="rect">
            <a:avLst/>
          </a:prstGeom>
          <a:solidFill>
            <a:srgbClr val="002060"/>
          </a:solidFill>
          <a:ln w="0">
            <a:solidFill>
              <a:srgbClr val="002060">
                <a:alpha val="0"/>
              </a:srgbClr>
            </a:solidFill>
            <a:prstDash val="sysDot"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Планирование</a:t>
            </a:r>
          </a:p>
        </p:txBody>
      </p:sp>
      <p:sp>
        <p:nvSpPr>
          <p:cNvPr id="82" name="Номер слайда 2">
            <a:extLst>
              <a:ext uri="{FF2B5EF4-FFF2-40B4-BE49-F238E27FC236}">
                <a16:creationId xmlns:a16="http://schemas.microsoft.com/office/drawing/2014/main" id="{9C4D160B-4AFA-42EB-8243-51EFF92CAA50}"/>
              </a:ext>
            </a:extLst>
          </p:cNvPr>
          <p:cNvSpPr txBox="1">
            <a:spLocks/>
          </p:cNvSpPr>
          <p:nvPr/>
        </p:nvSpPr>
        <p:spPr>
          <a:xfrm>
            <a:off x="8604448" y="6448251"/>
            <a:ext cx="506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Блок-схема: узел 7">
            <a:extLst>
              <a:ext uri="{FF2B5EF4-FFF2-40B4-BE49-F238E27FC236}">
                <a16:creationId xmlns:a16="http://schemas.microsoft.com/office/drawing/2014/main" id="{0759F4E6-7204-408E-9A39-178D184DD943}"/>
              </a:ext>
            </a:extLst>
          </p:cNvPr>
          <p:cNvSpPr/>
          <p:nvPr/>
        </p:nvSpPr>
        <p:spPr>
          <a:xfrm>
            <a:off x="2510555" y="3040421"/>
            <a:ext cx="200912" cy="190703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97" name="Блок-схема: узел 96">
            <a:extLst>
              <a:ext uri="{FF2B5EF4-FFF2-40B4-BE49-F238E27FC236}">
                <a16:creationId xmlns:a16="http://schemas.microsoft.com/office/drawing/2014/main" id="{D72C077D-31C5-4B95-B1D0-6ACAAA16A5BF}"/>
              </a:ext>
            </a:extLst>
          </p:cNvPr>
          <p:cNvSpPr/>
          <p:nvPr/>
        </p:nvSpPr>
        <p:spPr>
          <a:xfrm>
            <a:off x="4266021" y="2453911"/>
            <a:ext cx="203342" cy="206587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118" name="Блок-схема: узел 117">
            <a:extLst>
              <a:ext uri="{FF2B5EF4-FFF2-40B4-BE49-F238E27FC236}">
                <a16:creationId xmlns:a16="http://schemas.microsoft.com/office/drawing/2014/main" id="{E715B3D1-7527-456D-967D-121C2CD10F3D}"/>
              </a:ext>
            </a:extLst>
          </p:cNvPr>
          <p:cNvSpPr/>
          <p:nvPr/>
        </p:nvSpPr>
        <p:spPr>
          <a:xfrm>
            <a:off x="5873202" y="3048516"/>
            <a:ext cx="186913" cy="170497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19" name="Блок-схема: узел 118">
            <a:extLst>
              <a:ext uri="{FF2B5EF4-FFF2-40B4-BE49-F238E27FC236}">
                <a16:creationId xmlns:a16="http://schemas.microsoft.com/office/drawing/2014/main" id="{ED62CB03-39AC-4403-9020-D9EEE06EC594}"/>
              </a:ext>
            </a:extLst>
          </p:cNvPr>
          <p:cNvSpPr/>
          <p:nvPr/>
        </p:nvSpPr>
        <p:spPr>
          <a:xfrm>
            <a:off x="4261626" y="3630262"/>
            <a:ext cx="207812" cy="192801"/>
          </a:xfrm>
          <a:prstGeom prst="flowChartConnector">
            <a:avLst/>
          </a:prstGeom>
          <a:solidFill>
            <a:srgbClr val="7030A0"/>
          </a:solidFill>
          <a:ln w="12700">
            <a:solidFill>
              <a:srgbClr val="FFFF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5EFD150-6AB5-4A88-982B-A5664F0F2801}"/>
              </a:ext>
            </a:extLst>
          </p:cNvPr>
          <p:cNvSpPr txBox="1"/>
          <p:nvPr/>
        </p:nvSpPr>
        <p:spPr>
          <a:xfrm>
            <a:off x="5501004" y="3666296"/>
            <a:ext cx="602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Чем</a:t>
            </a: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9C807FF-CB1B-430E-9CD8-25117BDA7948}"/>
              </a:ext>
            </a:extLst>
          </p:cNvPr>
          <p:cNvSpPr txBox="1"/>
          <p:nvPr/>
        </p:nvSpPr>
        <p:spPr>
          <a:xfrm>
            <a:off x="4859324" y="4609586"/>
            <a:ext cx="776279" cy="84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Год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Неделя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Час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Минута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EA6AD7B-0E2B-426F-BAFD-0FFE66309345}"/>
              </a:ext>
            </a:extLst>
          </p:cNvPr>
          <p:cNvSpPr txBox="1"/>
          <p:nvPr/>
        </p:nvSpPr>
        <p:spPr>
          <a:xfrm>
            <a:off x="4008895" y="5648342"/>
            <a:ext cx="707178" cy="278628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sz="1400"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Место</a:t>
            </a:r>
          </a:p>
        </p:txBody>
      </p:sp>
      <p:cxnSp>
        <p:nvCxnSpPr>
          <p:cNvPr id="121" name="Соединительная линия уступом 66">
            <a:extLst>
              <a:ext uri="{FF2B5EF4-FFF2-40B4-BE49-F238E27FC236}">
                <a16:creationId xmlns:a16="http://schemas.microsoft.com/office/drawing/2014/main" id="{870BED1D-2525-4F50-9725-32CF9F99C711}"/>
              </a:ext>
            </a:extLst>
          </p:cNvPr>
          <p:cNvCxnSpPr>
            <a:cxnSpLocks/>
            <a:stCxn id="115" idx="0"/>
            <a:endCxn id="95" idx="2"/>
          </p:cNvCxnSpPr>
          <p:nvPr/>
        </p:nvCxnSpPr>
        <p:spPr>
          <a:xfrm rot="5400000" flipH="1" flipV="1">
            <a:off x="4272286" y="5555762"/>
            <a:ext cx="182778" cy="238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A9A4F8A-F0ED-41E2-947A-08893F16ED33}"/>
              </a:ext>
            </a:extLst>
          </p:cNvPr>
          <p:cNvSpPr txBox="1"/>
          <p:nvPr/>
        </p:nvSpPr>
        <p:spPr>
          <a:xfrm>
            <a:off x="5927083" y="4097030"/>
            <a:ext cx="90912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Сознание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7CA1809-69AC-4C76-AF2A-7187F0269203}"/>
              </a:ext>
            </a:extLst>
          </p:cNvPr>
          <p:cNvSpPr txBox="1"/>
          <p:nvPr/>
        </p:nvSpPr>
        <p:spPr>
          <a:xfrm>
            <a:off x="6018085" y="3830942"/>
            <a:ext cx="73997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Доступ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AF33821-87DB-433F-86BC-30E0BA85B448}"/>
              </a:ext>
            </a:extLst>
          </p:cNvPr>
          <p:cNvSpPr txBox="1"/>
          <p:nvPr/>
        </p:nvSpPr>
        <p:spPr>
          <a:xfrm>
            <a:off x="3421728" y="5389462"/>
            <a:ext cx="991040" cy="26094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B8EFD7A-288F-4138-B0FC-A76619B29ABD}"/>
              </a:ext>
            </a:extLst>
          </p:cNvPr>
          <p:cNvSpPr txBox="1"/>
          <p:nvPr/>
        </p:nvSpPr>
        <p:spPr>
          <a:xfrm>
            <a:off x="6053573" y="1810744"/>
            <a:ext cx="52947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A45F6EA-C0C0-4BE4-8F14-046BCD2689C4}"/>
              </a:ext>
            </a:extLst>
          </p:cNvPr>
          <p:cNvSpPr txBox="1"/>
          <p:nvPr/>
        </p:nvSpPr>
        <p:spPr>
          <a:xfrm>
            <a:off x="5984002" y="2076406"/>
            <a:ext cx="74525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Объект</a:t>
            </a:r>
            <a:endParaRPr kumimoji="0" lang="ru-RU" sz="1400" b="1" i="1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593B139-72BB-4242-AD3A-5F86FAD89F2A}"/>
              </a:ext>
            </a:extLst>
          </p:cNvPr>
          <p:cNvSpPr txBox="1"/>
          <p:nvPr/>
        </p:nvSpPr>
        <p:spPr>
          <a:xfrm>
            <a:off x="4346014" y="5391952"/>
            <a:ext cx="797241" cy="24582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Система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D720B45-D847-4EF8-8C20-38C7D56E11E9}"/>
              </a:ext>
            </a:extLst>
          </p:cNvPr>
          <p:cNvSpPr txBox="1"/>
          <p:nvPr/>
        </p:nvSpPr>
        <p:spPr>
          <a:xfrm>
            <a:off x="3490424" y="263127"/>
            <a:ext cx="21451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Справочный материал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v.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57</a:t>
            </a:r>
          </a:p>
        </p:txBody>
      </p:sp>
      <p:cxnSp>
        <p:nvCxnSpPr>
          <p:cNvPr id="100" name="Соединительная линия уступом 64">
            <a:extLst>
              <a:ext uri="{FF2B5EF4-FFF2-40B4-BE49-F238E27FC236}">
                <a16:creationId xmlns:a16="http://schemas.microsoft.com/office/drawing/2014/main" id="{FBD8619A-AE58-4E72-B559-2C983D6E1DE0}"/>
              </a:ext>
            </a:extLst>
          </p:cNvPr>
          <p:cNvCxnSpPr>
            <a:cxnSpLocks/>
            <a:endCxn id="115" idx="2"/>
          </p:cNvCxnSpPr>
          <p:nvPr/>
        </p:nvCxnSpPr>
        <p:spPr>
          <a:xfrm rot="16200000" flipV="1">
            <a:off x="4241748" y="6047706"/>
            <a:ext cx="248574" cy="71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279992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951" y="-13394"/>
            <a:ext cx="4426033" cy="418058"/>
          </a:xfrm>
        </p:spPr>
        <p:txBody>
          <a:bodyPr/>
          <a:lstStyle/>
          <a:p>
            <a:pPr fontAlgn="ctr"/>
            <a: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  <a:t>Цикл осознания Миссии</a:t>
            </a:r>
            <a:endParaRPr lang="ru-RU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9447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2190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213908" y="4724326"/>
            <a:ext cx="3497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Цель: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планируемый  результат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7043955" y="3972793"/>
            <a:ext cx="2196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 будет , если этого не делать?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4113042" y="3274036"/>
            <a:ext cx="2026996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Чтобы что?</a:t>
            </a:r>
          </a:p>
        </p:txBody>
      </p:sp>
      <p:cxnSp>
        <p:nvCxnSpPr>
          <p:cNvPr id="22" name="Прямая соединительная линия 115"/>
          <p:cNvCxnSpPr>
            <a:stCxn id="26" idx="0"/>
            <a:endCxn id="25" idx="1"/>
          </p:cNvCxnSpPr>
          <p:nvPr/>
        </p:nvCxnSpPr>
        <p:spPr>
          <a:xfrm rot="5400000" flipH="1" flipV="1">
            <a:off x="2360137" y="255236"/>
            <a:ext cx="482139" cy="285391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Скругленный прямоугольник 24"/>
          <p:cNvSpPr/>
          <p:nvPr/>
        </p:nvSpPr>
        <p:spPr>
          <a:xfrm>
            <a:off x="4028161" y="1109425"/>
            <a:ext cx="2196244" cy="66339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Кому и для чего это нужно?</a:t>
            </a: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539552" y="1923260"/>
            <a:ext cx="1269398" cy="72753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 ещё можно?</a:t>
            </a: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7423010" y="3186200"/>
            <a:ext cx="1469469" cy="74447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 не то </a:t>
            </a:r>
            <a:b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 будет?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7417148" y="1061724"/>
            <a:ext cx="1469469" cy="71275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 что если  это будет?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4732443" y="5128139"/>
            <a:ext cx="788195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Что?</a:t>
            </a:r>
          </a:p>
        </p:txBody>
      </p:sp>
      <p:sp>
        <p:nvSpPr>
          <p:cNvPr id="31" name="Прямоугольник 30"/>
          <p:cNvSpPr/>
          <p:nvPr/>
        </p:nvSpPr>
        <p:spPr>
          <a:xfrm>
            <a:off x="225754" y="4995439"/>
            <a:ext cx="18646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Какие еще действия нужны   для  «чтобы- что?» 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539552" y="4221088"/>
            <a:ext cx="1269398" cy="764277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Что ещё нужно?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01069" y="2650790"/>
            <a:ext cx="2265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Какие есть альтернативные способы достичь «чтобы- что?» 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3507291" y="3980287"/>
            <a:ext cx="14568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Каким вы видите результат?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3917765" y="5792997"/>
            <a:ext cx="2592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Ваши  действия по достижению цели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3924132" y="440482"/>
            <a:ext cx="2318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Кто и что получит в результате?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7004192" y="393429"/>
            <a:ext cx="2196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Все ли из этого так страшно?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8" name="Прямая соединительная линия 115"/>
          <p:cNvCxnSpPr>
            <a:stCxn id="30" idx="0"/>
            <a:endCxn id="21" idx="2"/>
          </p:cNvCxnSpPr>
          <p:nvPr/>
        </p:nvCxnSpPr>
        <p:spPr>
          <a:xfrm rot="16200000" flipV="1">
            <a:off x="4484941" y="4486538"/>
            <a:ext cx="1283200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115"/>
          <p:cNvCxnSpPr>
            <a:stCxn id="32" idx="3"/>
            <a:endCxn id="21" idx="1"/>
          </p:cNvCxnSpPr>
          <p:nvPr/>
        </p:nvCxnSpPr>
        <p:spPr>
          <a:xfrm flipV="1">
            <a:off x="1808950" y="3559488"/>
            <a:ext cx="2304092" cy="104373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115"/>
          <p:cNvCxnSpPr>
            <a:stCxn id="26" idx="3"/>
            <a:endCxn id="21" idx="1"/>
          </p:cNvCxnSpPr>
          <p:nvPr/>
        </p:nvCxnSpPr>
        <p:spPr>
          <a:xfrm>
            <a:off x="1808950" y="2287026"/>
            <a:ext cx="2304092" cy="127246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115"/>
          <p:cNvCxnSpPr>
            <a:stCxn id="21" idx="3"/>
            <a:endCxn id="28" idx="1"/>
          </p:cNvCxnSpPr>
          <p:nvPr/>
        </p:nvCxnSpPr>
        <p:spPr>
          <a:xfrm flipV="1">
            <a:off x="6140038" y="3558436"/>
            <a:ext cx="1282972" cy="105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115"/>
          <p:cNvCxnSpPr>
            <a:stCxn id="28" idx="0"/>
            <a:endCxn id="29" idx="2"/>
          </p:cNvCxnSpPr>
          <p:nvPr/>
        </p:nvCxnSpPr>
        <p:spPr>
          <a:xfrm rot="16200000" flipV="1">
            <a:off x="7448954" y="2477409"/>
            <a:ext cx="1411720" cy="586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115"/>
          <p:cNvCxnSpPr>
            <a:stCxn id="21" idx="0"/>
            <a:endCxn id="25" idx="2"/>
          </p:cNvCxnSpPr>
          <p:nvPr/>
        </p:nvCxnSpPr>
        <p:spPr>
          <a:xfrm rot="16200000" flipV="1">
            <a:off x="4375802" y="2523297"/>
            <a:ext cx="1501220" cy="25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15"/>
          <p:cNvCxnSpPr>
            <a:stCxn id="21" idx="0"/>
            <a:endCxn id="21" idx="1"/>
          </p:cNvCxnSpPr>
          <p:nvPr/>
        </p:nvCxnSpPr>
        <p:spPr>
          <a:xfrm rot="16200000" flipH="1" flipV="1">
            <a:off x="4477065" y="2910013"/>
            <a:ext cx="285452" cy="1013498"/>
          </a:xfrm>
          <a:prstGeom prst="bentConnector4">
            <a:avLst>
              <a:gd name="adj1" fmla="val -262343"/>
              <a:gd name="adj2" fmla="val 144334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3707904" y="2604623"/>
            <a:ext cx="13025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Цикл миссии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47" name="Прямоугольник 10246"/>
          <p:cNvSpPr/>
          <p:nvPr/>
        </p:nvSpPr>
        <p:spPr>
          <a:xfrm>
            <a:off x="1808950" y="1545925"/>
            <a:ext cx="34944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смысл существования системы  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2872165" y="5127197"/>
            <a:ext cx="1217973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Зачем?</a:t>
            </a:r>
          </a:p>
        </p:txBody>
      </p:sp>
      <p:cxnSp>
        <p:nvCxnSpPr>
          <p:cNvPr id="36" name="Прямая соединительная линия 115"/>
          <p:cNvCxnSpPr>
            <a:stCxn id="35" idx="3"/>
            <a:endCxn id="30" idx="1"/>
          </p:cNvCxnSpPr>
          <p:nvPr/>
        </p:nvCxnSpPr>
        <p:spPr>
          <a:xfrm>
            <a:off x="4090138" y="5412649"/>
            <a:ext cx="642305" cy="94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Скругленный прямоугольник 36"/>
          <p:cNvSpPr/>
          <p:nvPr/>
        </p:nvSpPr>
        <p:spPr>
          <a:xfrm>
            <a:off x="6618914" y="5125771"/>
            <a:ext cx="1217973" cy="57090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sng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Почему?</a:t>
            </a:r>
          </a:p>
        </p:txBody>
      </p:sp>
      <p:cxnSp>
        <p:nvCxnSpPr>
          <p:cNvPr id="40" name="Прямая соединительная линия 115"/>
          <p:cNvCxnSpPr>
            <a:stCxn id="30" idx="3"/>
            <a:endCxn id="37" idx="1"/>
          </p:cNvCxnSpPr>
          <p:nvPr/>
        </p:nvCxnSpPr>
        <p:spPr>
          <a:xfrm flipV="1">
            <a:off x="5520638" y="5411223"/>
            <a:ext cx="1098276" cy="236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2829886" y="5713039"/>
            <a:ext cx="13025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Выбор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513384" y="5714083"/>
            <a:ext cx="14429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Оправдание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Скругленный прямоугольник 29">
            <a:extLst>
              <a:ext uri="{FF2B5EF4-FFF2-40B4-BE49-F238E27FC236}">
                <a16:creationId xmlns:a16="http://schemas.microsoft.com/office/drawing/2014/main" id="{EEFFF3FA-2ADA-4553-A313-630CA34A0C3A}"/>
              </a:ext>
            </a:extLst>
          </p:cNvPr>
          <p:cNvSpPr/>
          <p:nvPr/>
        </p:nvSpPr>
        <p:spPr>
          <a:xfrm>
            <a:off x="2116746" y="5999826"/>
            <a:ext cx="628310" cy="433558"/>
          </a:xfrm>
          <a:prstGeom prst="roundRect">
            <a:avLst>
              <a:gd name="adj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</a:t>
            </a:r>
          </a:p>
        </p:txBody>
      </p:sp>
      <p:cxnSp>
        <p:nvCxnSpPr>
          <p:cNvPr id="49" name="Прямая соединительная линия 115">
            <a:extLst>
              <a:ext uri="{FF2B5EF4-FFF2-40B4-BE49-F238E27FC236}">
                <a16:creationId xmlns:a16="http://schemas.microsoft.com/office/drawing/2014/main" id="{A0F60221-E59D-4E9D-AED9-AAD12E027E92}"/>
              </a:ext>
            </a:extLst>
          </p:cNvPr>
          <p:cNvCxnSpPr>
            <a:cxnSpLocks/>
            <a:stCxn id="47" idx="0"/>
            <a:endCxn id="35" idx="1"/>
          </p:cNvCxnSpPr>
          <p:nvPr/>
        </p:nvCxnSpPr>
        <p:spPr>
          <a:xfrm rot="5400000" flipH="1" flipV="1">
            <a:off x="2357945" y="5485606"/>
            <a:ext cx="587177" cy="441264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224D916E-69E5-419A-83AB-9FA1828D67B0}"/>
              </a:ext>
            </a:extLst>
          </p:cNvPr>
          <p:cNvSpPr/>
          <p:nvPr/>
        </p:nvSpPr>
        <p:spPr>
          <a:xfrm>
            <a:off x="2029880" y="6433384"/>
            <a:ext cx="3356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 –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нежелательное явление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2B084E-0542-4E3E-A015-36AD99608D23}"/>
              </a:ext>
            </a:extLst>
          </p:cNvPr>
          <p:cNvSpPr txBox="1"/>
          <p:nvPr/>
        </p:nvSpPr>
        <p:spPr>
          <a:xfrm>
            <a:off x="2676724" y="6106961"/>
            <a:ext cx="1237709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>
            <a:defPPr>
              <a:defRPr lang="ru-RU"/>
            </a:defPPr>
            <a:lvl1pPr algn="ctr">
              <a:defRPr sz="1200" b="1" i="1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</a:t>
            </a: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5FF9E1B8-C103-4129-87C3-3D4C5AED310F}"/>
              </a:ext>
            </a:extLst>
          </p:cNvPr>
          <p:cNvSpPr/>
          <p:nvPr/>
        </p:nvSpPr>
        <p:spPr>
          <a:xfrm>
            <a:off x="6002278" y="1835121"/>
            <a:ext cx="15509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Smart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</a:t>
            </a:r>
            <a:r>
              <a:rPr kumimoji="0" lang="ru-RU" sz="1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ель:</a:t>
            </a:r>
            <a:endParaRPr kumimoji="0" lang="en-US" sz="14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онкретная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змеримая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остижимая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ктуальная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нтервальная</a:t>
            </a: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74E506BB-9346-4A10-89EF-7EE02F85B3F7}"/>
              </a:ext>
            </a:extLst>
          </p:cNvPr>
          <p:cNvSpPr/>
          <p:nvPr/>
        </p:nvSpPr>
        <p:spPr>
          <a:xfrm>
            <a:off x="0" y="324802"/>
            <a:ext cx="2171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Дорофеев  Максим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423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3995936" cy="532188"/>
          </a:xfr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ru-RU" sz="2400" b="1" cap="none" dirty="0">
                <a:solidFill>
                  <a:srgbClr val="FFFF00"/>
                </a:solidFill>
                <a:latin typeface="+mn-lt"/>
                <a:ea typeface="+mn-ea"/>
                <a:cs typeface="+mn-cs"/>
              </a:rPr>
              <a:t>ПО и 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обучение</a:t>
            </a:r>
            <a:endParaRPr lang="ru-RU" sz="2400" b="1" cap="none" dirty="0">
              <a:solidFill>
                <a:srgbClr val="0033C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Номер слайда 2"/>
          <p:cNvSpPr txBox="1">
            <a:spLocks/>
          </p:cNvSpPr>
          <p:nvPr/>
        </p:nvSpPr>
        <p:spPr>
          <a:xfrm>
            <a:off x="8172400" y="6448251"/>
            <a:ext cx="9183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4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F33AC2-6950-49C5-991F-A8A6DCECAE78}"/>
              </a:ext>
            </a:extLst>
          </p:cNvPr>
          <p:cNvSpPr txBox="1"/>
          <p:nvPr/>
        </p:nvSpPr>
        <p:spPr>
          <a:xfrm>
            <a:off x="4088353" y="-61664"/>
            <a:ext cx="3776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https://www.jetbrains.com/pycharm/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70A822-B67E-42E6-862D-C73E6D274F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582"/>
          <a:stretch/>
        </p:blipFill>
        <p:spPr>
          <a:xfrm>
            <a:off x="4149744" y="316482"/>
            <a:ext cx="2578763" cy="5371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5F1D2E-96DB-4665-A646-4A59D641AD11}"/>
              </a:ext>
            </a:extLst>
          </p:cNvPr>
          <p:cNvSpPr txBox="1"/>
          <p:nvPr/>
        </p:nvSpPr>
        <p:spPr>
          <a:xfrm>
            <a:off x="159010" y="5362395"/>
            <a:ext cx="80648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Учебники: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Гэддис Тони; Начинаем программировать на Python;2022 (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Глава 10. Классы и объектно-ориентированное программирование)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Фишерман Л.В.; git Практическое руководство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2021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Глава 7.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Ветки в Git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4E85A9-5587-41E2-BC87-824317E8C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10" y="518342"/>
            <a:ext cx="3404878" cy="42144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F29815-E947-4D7B-9946-F6F9A3A97ACE}"/>
              </a:ext>
            </a:extLst>
          </p:cNvPr>
          <p:cNvSpPr txBox="1"/>
          <p:nvPr/>
        </p:nvSpPr>
        <p:spPr>
          <a:xfrm>
            <a:off x="3751169" y="1348898"/>
            <a:ext cx="49367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Изучение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в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IDLE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по книге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Гэддис  Тони; Начинаем программировать на Python;2022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1431F1-7BD3-49C0-AEE4-442FFDFB83F4}"/>
              </a:ext>
            </a:extLst>
          </p:cNvPr>
          <p:cNvSpPr txBox="1"/>
          <p:nvPr/>
        </p:nvSpPr>
        <p:spPr>
          <a:xfrm>
            <a:off x="295687" y="5157340"/>
            <a:ext cx="845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FFFFFF"/>
                </a:solidFill>
                <a:latin typeface="Calibri"/>
              </a:rPr>
              <a:t>З</a:t>
            </a:r>
            <a:r>
              <a:rPr kumimoji="0" lang="ru-R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апасной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канал: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Google meet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https://meet.google.com/vnq-bmcc-ktp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102E21-AB2C-428E-975F-62247A092D41}"/>
              </a:ext>
            </a:extLst>
          </p:cNvPr>
          <p:cNvSpPr txBox="1"/>
          <p:nvPr/>
        </p:nvSpPr>
        <p:spPr>
          <a:xfrm>
            <a:off x="958777" y="4430230"/>
            <a:ext cx="79634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Основной канал связи: https://telemost.yandex.ru/j/57060486423268865730920196900361054462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FE9AFA-11F1-481A-9DD9-E41A726DB893}"/>
              </a:ext>
            </a:extLst>
          </p:cNvPr>
          <p:cNvSpPr txBox="1"/>
          <p:nvPr/>
        </p:nvSpPr>
        <p:spPr>
          <a:xfrm>
            <a:off x="3817757" y="2310805"/>
            <a:ext cx="47010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Стучилов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Артур 106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Снеткова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Дарья 110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Никушкин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Илья 101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Казначеева Арина 113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CE4DB7-6939-4E3E-BD70-7075F7A4846B}"/>
              </a:ext>
            </a:extLst>
          </p:cNvPr>
          <p:cNvSpPr txBox="1"/>
          <p:nvPr/>
        </p:nvSpPr>
        <p:spPr>
          <a:xfrm>
            <a:off x="3676119" y="3697300"/>
            <a:ext cx="5220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Чат в телеграмме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</a:t>
            </a:r>
            <a:r>
              <a:rPr kumimoji="0" lang="en-A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ataf_chat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 Приглашение в чат </a:t>
            </a: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https://t.me/+GhKTHkspEAwwZWIy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3EDE97-96F5-47ED-B57B-E7194A8F5C17}"/>
              </a:ext>
            </a:extLst>
          </p:cNvPr>
          <p:cNvSpPr txBox="1"/>
          <p:nvPr/>
        </p:nvSpPr>
        <p:spPr>
          <a:xfrm>
            <a:off x="395536" y="6444044"/>
            <a:ext cx="4639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u="sng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https://github.com/AlexFatkin/OdorCalculator</a:t>
            </a: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157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4736" y="61584"/>
            <a:ext cx="1272723" cy="368704"/>
          </a:xfrm>
        </p:spPr>
        <p:txBody>
          <a:bodyPr/>
          <a:lstStyle/>
          <a:p>
            <a:pPr algn="l"/>
            <a:r>
              <a:rPr lang="en-US" sz="2400" b="1" dirty="0">
                <a:solidFill>
                  <a:srgbClr val="FFFF00"/>
                </a:solidFill>
                <a:latin typeface="Calibri" pitchFamily="34" charset="0"/>
                <a:cs typeface="Calibri" pitchFamily="34" charset="0"/>
              </a:rPr>
              <a:t>SMART</a:t>
            </a:r>
            <a:endParaRPr lang="ru-RU" sz="2400" b="1" cap="none" dirty="0">
              <a:solidFill>
                <a:srgbClr val="FFFF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012869"/>
            <a:ext cx="173566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pecific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ru-RU" sz="2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easurable </a:t>
            </a:r>
            <a:endParaRPr kumimoji="0" lang="ru-RU" sz="2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chievable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ru-RU" sz="2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elevant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ru-RU" sz="2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imed</a:t>
            </a:r>
            <a:endParaRPr kumimoji="0" lang="ru-RU" sz="2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Номер слайда 2"/>
          <p:cNvSpPr txBox="1">
            <a:spLocks/>
          </p:cNvSpPr>
          <p:nvPr/>
        </p:nvSpPr>
        <p:spPr>
          <a:xfrm>
            <a:off x="8028384" y="6448251"/>
            <a:ext cx="1034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C:\Mission\4.Социум\Портреты\Мейр Пол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62978" y="0"/>
            <a:ext cx="1353977" cy="1898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7827371" y="1898867"/>
            <a:ext cx="12895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Calibri" pitchFamily="34" charset="0"/>
              </a:rPr>
              <a:t>Пол Мэйр</a:t>
            </a:r>
            <a:endParaRPr kumimoji="0" lang="ru-RU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977220" y="1016534"/>
            <a:ext cx="559491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онкретная (однозначно понимаемая)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змеримая (имеющая метрики)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остижимая (имеющая   ресурсы)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ктуальная (необходимая  для миссии)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нтервальная ( имеющая  начало и конец)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34564" y="548680"/>
            <a:ext cx="46984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Правила формулировки цели:</a:t>
            </a:r>
            <a:endParaRPr kumimoji="0" lang="ru-RU" sz="2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14552" y="3429000"/>
            <a:ext cx="78138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Цель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планируемый   результат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Результат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 достигнутое  состояние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Состояние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  устойчивый набор свойств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Уровень цели: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Миссия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смысл существования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системы (Передать гены и мемы)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Дело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нечеткий план (Сохранить здоровье)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стратегической план (Составить план лечения)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Процедура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тактической план (Поставить  диагноз)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учетная единица деятельности (Измерить температуру)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Транзакция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неделимое действие (Встряхнуть градусник)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Вводная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— описание окружения для задачи (Симптомы)</a:t>
            </a:r>
          </a:p>
        </p:txBody>
      </p:sp>
    </p:spTree>
    <p:extLst>
      <p:ext uri="{BB962C8B-B14F-4D97-AF65-F5344CB8AC3E}">
        <p14:creationId xmlns:p14="http://schemas.microsoft.com/office/powerpoint/2010/main" val="3414464720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3662" y="-6674"/>
            <a:ext cx="3001486" cy="404664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itchFamily="34" charset="0"/>
              </a:rPr>
              <a:t>Структура сознания</a:t>
            </a:r>
            <a:endParaRPr lang="ru-RU" sz="2400" cap="none" dirty="0">
              <a:solidFill>
                <a:srgbClr val="FFFF00"/>
              </a:solidFill>
            </a:endParaRPr>
          </a:p>
        </p:txBody>
      </p:sp>
      <p:sp>
        <p:nvSpPr>
          <p:cNvPr id="12" name="Номер слайда 2"/>
          <p:cNvSpPr txBox="1">
            <a:spLocks/>
          </p:cNvSpPr>
          <p:nvPr/>
        </p:nvSpPr>
        <p:spPr>
          <a:xfrm>
            <a:off x="8172400" y="6371591"/>
            <a:ext cx="890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9331" y="5564497"/>
            <a:ext cx="91267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Интеллект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 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система знаний  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Мотивация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побуждение к  определенному поведению (кнут и пряник)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Эмоция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процесс  субъективной оценки  ситуации  для  регуляции поведения.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Воля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способность к  самоограничению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92" y="443886"/>
            <a:ext cx="3691686" cy="4354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51520" y="4970625"/>
            <a:ext cx="2808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Управление сознанием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41B0C47C-35E2-4EE8-A7F1-660D36E2BC99}"/>
              </a:ext>
            </a:extLst>
          </p:cNvPr>
          <p:cNvGrpSpPr/>
          <p:nvPr/>
        </p:nvGrpSpPr>
        <p:grpSpPr>
          <a:xfrm>
            <a:off x="4557067" y="2184585"/>
            <a:ext cx="4055029" cy="2639556"/>
            <a:chOff x="4355976" y="3706153"/>
            <a:chExt cx="3131418" cy="116287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D79927E-A2E6-4927-A2F0-C2AB0CF65CEB}"/>
                </a:ext>
              </a:extLst>
            </p:cNvPr>
            <p:cNvSpPr txBox="1"/>
            <p:nvPr/>
          </p:nvSpPr>
          <p:spPr>
            <a:xfrm>
              <a:off x="5786615" y="3939506"/>
              <a:ext cx="1135877" cy="1627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Ритуал</a:t>
              </a: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36356C-7DF6-4423-963A-B1509F20963F}"/>
                </a:ext>
              </a:extLst>
            </p:cNvPr>
            <p:cNvSpPr txBox="1"/>
            <p:nvPr/>
          </p:nvSpPr>
          <p:spPr>
            <a:xfrm>
              <a:off x="5786615" y="4461722"/>
              <a:ext cx="1700779" cy="1627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Мотивация </a:t>
              </a: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68F7CFE4-0A2C-4640-B4EF-5529AD2EEFD6}"/>
                    </a:ext>
                  </a:extLst>
                </p14:cNvPr>
                <p14:cNvContentPartPr/>
                <p14:nvPr/>
              </p14:nvContentPartPr>
              <p14:xfrm>
                <a:off x="4531655" y="4152625"/>
                <a:ext cx="2397600" cy="69228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68F7CFE4-0A2C-4640-B4EF-5529AD2EEFD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13655" y="4134625"/>
                  <a:ext cx="2433240" cy="7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70EA2399-FE1C-44C7-8D27-2F1A177B4F34}"/>
                    </a:ext>
                  </a:extLst>
                </p14:cNvPr>
                <p14:cNvContentPartPr/>
                <p14:nvPr/>
              </p14:nvContentPartPr>
              <p14:xfrm>
                <a:off x="4539575" y="3945985"/>
                <a:ext cx="2494080" cy="92304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70EA2399-FE1C-44C7-8D27-2F1A177B4F3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21575" y="3927985"/>
                  <a:ext cx="2529720" cy="95868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2C3500E3-1DBF-43AC-BA04-E07DD2141B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5976" y="3706153"/>
              <a:ext cx="0" cy="1134161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337BB8DC-B63D-4E7C-AD43-5A348A2FEB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5976" y="4852373"/>
              <a:ext cx="3032375" cy="2"/>
            </a:xfrm>
            <a:prstGeom prst="straightConnector1">
              <a:avLst/>
            </a:prstGeom>
            <a:ln w="317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D6C300D-F651-4C55-8F9D-17A6354A37B5}"/>
              </a:ext>
            </a:extLst>
          </p:cNvPr>
          <p:cNvSpPr txBox="1"/>
          <p:nvPr/>
        </p:nvSpPr>
        <p:spPr>
          <a:xfrm>
            <a:off x="4258053" y="1467380"/>
            <a:ext cx="1633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Ильин В. В. </a:t>
            </a:r>
          </a:p>
        </p:txBody>
      </p:sp>
      <p:pic>
        <p:nvPicPr>
          <p:cNvPr id="33" name="Picture 2" descr="http://people-archive.ru/img/cache/person/158051/middle/main.jpg">
            <a:extLst>
              <a:ext uri="{FF2B5EF4-FFF2-40B4-BE49-F238E27FC236}">
                <a16:creationId xmlns:a16="http://schemas.microsoft.com/office/drawing/2014/main" id="{3EC94029-09BB-4EFD-B4E9-C65FC5413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319" y="49065"/>
            <a:ext cx="1082979" cy="135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2C95088-E876-421D-9A0B-B2D5C1185AD5}"/>
              </a:ext>
            </a:extLst>
          </p:cNvPr>
          <p:cNvSpPr txBox="1"/>
          <p:nvPr/>
        </p:nvSpPr>
        <p:spPr>
          <a:xfrm>
            <a:off x="6011572" y="577674"/>
            <a:ext cx="29986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Студенты: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10% - самомотивированы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80% - внешне мотивируемы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10% - не мотивируемы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D8A2D9E8-26AA-4393-B7CB-FC3C15150277}"/>
              </a:ext>
            </a:extLst>
          </p:cNvPr>
          <p:cNvSpPr/>
          <p:nvPr/>
        </p:nvSpPr>
        <p:spPr>
          <a:xfrm>
            <a:off x="4147016" y="5136456"/>
            <a:ext cx="48965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YS Text"/>
                <a:ea typeface="+mn-ea"/>
                <a:cs typeface="+mn-cs"/>
              </a:rPr>
              <a:t>Ритуал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YS Text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YS Text"/>
                <a:ea typeface="+mn-ea"/>
                <a:cs typeface="+mn-cs"/>
              </a:rPr>
              <a:t>привычный порядок деятельности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00F4F6-F1F4-435C-8C0F-03BC75A0EF45}"/>
              </a:ext>
            </a:extLst>
          </p:cNvPr>
          <p:cNvSpPr txBox="1"/>
          <p:nvPr/>
        </p:nvSpPr>
        <p:spPr>
          <a:xfrm>
            <a:off x="7863519" y="4776736"/>
            <a:ext cx="909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YS Text"/>
                <a:ea typeface="+mn-ea"/>
                <a:cs typeface="+mn-cs"/>
              </a:rPr>
              <a:t>Время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2797333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5148064" cy="404664"/>
          </a:xfrm>
        </p:spPr>
        <p:txBody>
          <a:bodyPr/>
          <a:lstStyle/>
          <a:p>
            <a:pPr>
              <a:defRPr/>
            </a:pPr>
            <a:b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</a:br>
            <a: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  <a:t>Система напряжения</a:t>
            </a:r>
          </a:p>
        </p:txBody>
      </p:sp>
      <p:sp>
        <p:nvSpPr>
          <p:cNvPr id="17411" name="Номер слайда 2"/>
          <p:cNvSpPr txBox="1">
            <a:spLocks/>
          </p:cNvSpPr>
          <p:nvPr/>
        </p:nvSpPr>
        <p:spPr bwMode="auto">
          <a:xfrm>
            <a:off x="7956376" y="6448427"/>
            <a:ext cx="1125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fld id="{51F4DDFA-A841-47C0-81DB-AD210C45AB04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t>32</a:t>
            </a:fld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7413" name="Прямоугольник 4"/>
          <p:cNvSpPr>
            <a:spLocks noChangeArrowheads="1"/>
          </p:cNvSpPr>
          <p:nvPr/>
        </p:nvSpPr>
        <p:spPr bwMode="auto">
          <a:xfrm>
            <a:off x="6982499" y="2682434"/>
            <a:ext cx="194775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Амосов Николай Михайлович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1913 - 2002</a:t>
            </a:r>
          </a:p>
        </p:txBody>
      </p:sp>
      <p:pic>
        <p:nvPicPr>
          <p:cNvPr id="17414" name="Picture 2" descr="C:\Users\afatkin\Downloads\Амосов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429" y="188640"/>
            <a:ext cx="2322124" cy="2322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19" y="474173"/>
            <a:ext cx="5494803" cy="497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84034" y="5625647"/>
            <a:ext cx="662514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Креативность   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 мера новизны (20% нового на 80% усвоенного)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Лучшая нагрузка 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- 80% от максимума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9635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Облако 18"/>
          <p:cNvSpPr/>
          <p:nvPr/>
        </p:nvSpPr>
        <p:spPr>
          <a:xfrm>
            <a:off x="1958639" y="383572"/>
            <a:ext cx="2520280" cy="1218475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393" name="Номер слайда 2"/>
          <p:cNvSpPr txBox="1">
            <a:spLocks/>
          </p:cNvSpPr>
          <p:nvPr/>
        </p:nvSpPr>
        <p:spPr bwMode="auto">
          <a:xfrm>
            <a:off x="8069817" y="6448425"/>
            <a:ext cx="111069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B02491-9554-4017-ACA2-F4DF7FF08038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0" y="19072"/>
            <a:ext cx="3334088" cy="38096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  <a:t>Схема деятельности</a:t>
            </a:r>
          </a:p>
        </p:txBody>
      </p:sp>
      <p:grpSp>
        <p:nvGrpSpPr>
          <p:cNvPr id="16398" name="Группа 69"/>
          <p:cNvGrpSpPr>
            <a:grpSpLocks/>
          </p:cNvGrpSpPr>
          <p:nvPr/>
        </p:nvGrpSpPr>
        <p:grpSpPr bwMode="auto">
          <a:xfrm>
            <a:off x="3119219" y="1595310"/>
            <a:ext cx="952500" cy="876698"/>
            <a:chOff x="2237118" y="962218"/>
            <a:chExt cx="952135" cy="876889"/>
          </a:xfrm>
        </p:grpSpPr>
        <p:sp>
          <p:nvSpPr>
            <p:cNvPr id="16403" name="Oval 88"/>
            <p:cNvSpPr>
              <a:spLocks noChangeArrowheads="1"/>
            </p:cNvSpPr>
            <p:nvPr/>
          </p:nvSpPr>
          <p:spPr bwMode="auto">
            <a:xfrm>
              <a:off x="2532535" y="962218"/>
              <a:ext cx="163054" cy="143154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16404" name="Line 89"/>
            <p:cNvSpPr>
              <a:spLocks noChangeShapeType="1"/>
            </p:cNvSpPr>
            <p:nvPr/>
          </p:nvSpPr>
          <p:spPr bwMode="auto">
            <a:xfrm>
              <a:off x="2614063" y="1105372"/>
              <a:ext cx="0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405" name="Line 90"/>
            <p:cNvSpPr>
              <a:spLocks noChangeShapeType="1"/>
            </p:cNvSpPr>
            <p:nvPr/>
          </p:nvSpPr>
          <p:spPr bwMode="auto">
            <a:xfrm flipH="1">
              <a:off x="2532535" y="1319316"/>
              <a:ext cx="81527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406" name="Line 91"/>
            <p:cNvSpPr>
              <a:spLocks noChangeShapeType="1"/>
            </p:cNvSpPr>
            <p:nvPr/>
          </p:nvSpPr>
          <p:spPr bwMode="auto">
            <a:xfrm>
              <a:off x="2451904" y="1176949"/>
              <a:ext cx="32431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407" name="Line 92"/>
            <p:cNvSpPr>
              <a:spLocks noChangeShapeType="1"/>
            </p:cNvSpPr>
            <p:nvPr/>
          </p:nvSpPr>
          <p:spPr bwMode="auto">
            <a:xfrm>
              <a:off x="2614063" y="1319316"/>
              <a:ext cx="81527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408" name="Text Box 93"/>
            <p:cNvSpPr txBox="1">
              <a:spLocks noChangeArrowheads="1"/>
            </p:cNvSpPr>
            <p:nvPr/>
          </p:nvSpPr>
          <p:spPr bwMode="auto">
            <a:xfrm>
              <a:off x="2237118" y="1500553"/>
              <a:ext cx="9521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Ученый</a:t>
              </a:r>
            </a:p>
          </p:txBody>
        </p:sp>
      </p:grpSp>
      <p:sp>
        <p:nvSpPr>
          <p:cNvPr id="16402" name="Прямоугольник 78"/>
          <p:cNvSpPr>
            <a:spLocks noChangeArrowheads="1"/>
          </p:cNvSpPr>
          <p:nvPr/>
        </p:nvSpPr>
        <p:spPr bwMode="auto">
          <a:xfrm>
            <a:off x="1464" y="5113583"/>
            <a:ext cx="918051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1450" indent="-17145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Деятельность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 — процесс воздействия </a:t>
            </a:r>
            <a:r>
              <a: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субъекта на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объект для достижения цели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Ученый </a:t>
            </a: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ставит цель </a:t>
            </a: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–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поиск истины  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Критерий истины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- практика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Истина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- знание, соответствующее объективной действительности (достоверная модель)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Инноватор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</a:t>
            </a:r>
            <a:r>
              <a:rPr kumimoji="0" lang="ru-RU" alt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ставит цель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-  создание паттерна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Паттерн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— эффективный способ решения характерных задач (вакцина)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Предприниматель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- масштабирование паттерна и автоматизация производства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4826605" y="1284981"/>
            <a:ext cx="1368152" cy="674588"/>
            <a:chOff x="711308" y="3500154"/>
            <a:chExt cx="1473169" cy="674588"/>
          </a:xfrm>
        </p:grpSpPr>
        <p:sp>
          <p:nvSpPr>
            <p:cNvPr id="76" name="Text Box 93"/>
            <p:cNvSpPr txBox="1">
              <a:spLocks noChangeArrowheads="1"/>
            </p:cNvSpPr>
            <p:nvPr/>
          </p:nvSpPr>
          <p:spPr bwMode="auto">
            <a:xfrm>
              <a:off x="711308" y="3500154"/>
              <a:ext cx="147316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Инструмент</a:t>
              </a:r>
            </a:p>
          </p:txBody>
        </p:sp>
        <p:sp>
          <p:nvSpPr>
            <p:cNvPr id="78" name="Скругленный прямоугольник 77"/>
            <p:cNvSpPr/>
            <p:nvPr/>
          </p:nvSpPr>
          <p:spPr>
            <a:xfrm>
              <a:off x="1206499" y="3872284"/>
              <a:ext cx="355601" cy="302458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4" name="Группа 73"/>
          <p:cNvGrpSpPr/>
          <p:nvPr/>
        </p:nvGrpSpPr>
        <p:grpSpPr>
          <a:xfrm>
            <a:off x="5072854" y="2619822"/>
            <a:ext cx="1008112" cy="604538"/>
            <a:chOff x="974996" y="3872284"/>
            <a:chExt cx="1085493" cy="604538"/>
          </a:xfrm>
        </p:grpSpPr>
        <p:sp>
          <p:nvSpPr>
            <p:cNvPr id="75" name="Text Box 93"/>
            <p:cNvSpPr txBox="1">
              <a:spLocks noChangeArrowheads="1"/>
            </p:cNvSpPr>
            <p:nvPr/>
          </p:nvSpPr>
          <p:spPr bwMode="auto">
            <a:xfrm>
              <a:off x="974996" y="4138268"/>
              <a:ext cx="108549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Объект</a:t>
              </a:r>
            </a:p>
          </p:txBody>
        </p:sp>
        <p:sp>
          <p:nvSpPr>
            <p:cNvPr id="77" name="Скругленный прямоугольник 76"/>
            <p:cNvSpPr/>
            <p:nvPr/>
          </p:nvSpPr>
          <p:spPr>
            <a:xfrm>
              <a:off x="1206499" y="3872284"/>
              <a:ext cx="355601" cy="302458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9" name="Группа 78"/>
          <p:cNvGrpSpPr/>
          <p:nvPr/>
        </p:nvGrpSpPr>
        <p:grpSpPr>
          <a:xfrm>
            <a:off x="7313298" y="2617272"/>
            <a:ext cx="1008112" cy="654777"/>
            <a:chOff x="895993" y="3817854"/>
            <a:chExt cx="1085493" cy="654777"/>
          </a:xfrm>
        </p:grpSpPr>
        <p:sp>
          <p:nvSpPr>
            <p:cNvPr id="80" name="Text Box 93"/>
            <p:cNvSpPr txBox="1">
              <a:spLocks noChangeArrowheads="1"/>
            </p:cNvSpPr>
            <p:nvPr/>
          </p:nvSpPr>
          <p:spPr bwMode="auto">
            <a:xfrm>
              <a:off x="895993" y="4134077"/>
              <a:ext cx="108549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Продукт</a:t>
              </a:r>
            </a:p>
          </p:txBody>
        </p:sp>
        <p:sp>
          <p:nvSpPr>
            <p:cNvPr id="83" name="Скругленный прямоугольник 82"/>
            <p:cNvSpPr/>
            <p:nvPr/>
          </p:nvSpPr>
          <p:spPr>
            <a:xfrm>
              <a:off x="1206499" y="3817854"/>
              <a:ext cx="355601" cy="302458"/>
            </a:xfrm>
            <a:prstGeom prst="roundRect">
              <a:avLst/>
            </a:prstGeom>
            <a:solidFill>
              <a:srgbClr val="00206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99742" y="403311"/>
            <a:ext cx="2221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Ограничение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Ценность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 Цель  Истина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67851" y="-48243"/>
            <a:ext cx="3039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Степин Вячеслав Семенович,  Публичная лекция</a:t>
            </a:r>
          </a:p>
        </p:txBody>
      </p:sp>
      <p:cxnSp>
        <p:nvCxnSpPr>
          <p:cNvPr id="7" name="Соединительная линия уступом 6"/>
          <p:cNvCxnSpPr>
            <a:stCxn id="2" idx="3"/>
            <a:endCxn id="83" idx="0"/>
          </p:cNvCxnSpPr>
          <p:nvPr/>
        </p:nvCxnSpPr>
        <p:spPr>
          <a:xfrm>
            <a:off x="4421131" y="864976"/>
            <a:ext cx="3345664" cy="1752296"/>
          </a:xfrm>
          <a:prstGeom prst="bentConnector2">
            <a:avLst/>
          </a:prstGeom>
          <a:ln w="3492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>
            <a:stCxn id="77" idx="0"/>
            <a:endCxn id="78" idx="2"/>
          </p:cNvCxnSpPr>
          <p:nvPr/>
        </p:nvCxnSpPr>
        <p:spPr>
          <a:xfrm rot="16200000" flipV="1">
            <a:off x="5122176" y="2289016"/>
            <a:ext cx="660253" cy="1359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35"/>
          <p:cNvCxnSpPr>
            <a:stCxn id="78" idx="1"/>
            <a:endCxn id="16406" idx="1"/>
          </p:cNvCxnSpPr>
          <p:nvPr/>
        </p:nvCxnSpPr>
        <p:spPr>
          <a:xfrm rot="10800000" flipV="1">
            <a:off x="3658528" y="1808339"/>
            <a:ext cx="1627968" cy="1655"/>
          </a:xfrm>
          <a:prstGeom prst="bentConnector2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40"/>
          <p:cNvCxnSpPr>
            <a:stCxn id="83" idx="1"/>
            <a:endCxn id="77" idx="3"/>
          </p:cNvCxnSpPr>
          <p:nvPr/>
        </p:nvCxnSpPr>
        <p:spPr>
          <a:xfrm rot="10800000" flipV="1">
            <a:off x="5618107" y="2768501"/>
            <a:ext cx="1983563" cy="255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5576910" y="2356265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Масштабирование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3883220" y="1767893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Паттерн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20519" y="1214891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Сознание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2068131" y="1731456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Субъекты: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A29F22-3656-4615-A7FA-8FC676268293}"/>
              </a:ext>
            </a:extLst>
          </p:cNvPr>
          <p:cNvSpPr txBox="1"/>
          <p:nvPr/>
        </p:nvSpPr>
        <p:spPr>
          <a:xfrm>
            <a:off x="125567" y="352948"/>
            <a:ext cx="2074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вакцины от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Covid 19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0" name="Группа 69"/>
          <p:cNvGrpSpPr>
            <a:grpSpLocks/>
          </p:cNvGrpSpPr>
          <p:nvPr/>
        </p:nvGrpSpPr>
        <p:grpSpPr bwMode="auto">
          <a:xfrm>
            <a:off x="5846534" y="1600924"/>
            <a:ext cx="1846926" cy="851901"/>
            <a:chOff x="1803262" y="962218"/>
            <a:chExt cx="1846218" cy="852087"/>
          </a:xfrm>
        </p:grpSpPr>
        <p:sp>
          <p:nvSpPr>
            <p:cNvPr id="42" name="Oval 88"/>
            <p:cNvSpPr>
              <a:spLocks noChangeArrowheads="1"/>
            </p:cNvSpPr>
            <p:nvPr/>
          </p:nvSpPr>
          <p:spPr bwMode="auto">
            <a:xfrm>
              <a:off x="2532535" y="962218"/>
              <a:ext cx="163054" cy="143154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43" name="Line 89"/>
            <p:cNvSpPr>
              <a:spLocks noChangeShapeType="1"/>
            </p:cNvSpPr>
            <p:nvPr/>
          </p:nvSpPr>
          <p:spPr bwMode="auto">
            <a:xfrm>
              <a:off x="2614063" y="1105372"/>
              <a:ext cx="0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Line 90"/>
            <p:cNvSpPr>
              <a:spLocks noChangeShapeType="1"/>
            </p:cNvSpPr>
            <p:nvPr/>
          </p:nvSpPr>
          <p:spPr bwMode="auto">
            <a:xfrm flipH="1">
              <a:off x="2532535" y="1319316"/>
              <a:ext cx="81527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Line 91"/>
            <p:cNvSpPr>
              <a:spLocks noChangeShapeType="1"/>
            </p:cNvSpPr>
            <p:nvPr/>
          </p:nvSpPr>
          <p:spPr bwMode="auto">
            <a:xfrm>
              <a:off x="2451904" y="1176949"/>
              <a:ext cx="32431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Line 92"/>
            <p:cNvSpPr>
              <a:spLocks noChangeShapeType="1"/>
            </p:cNvSpPr>
            <p:nvPr/>
          </p:nvSpPr>
          <p:spPr bwMode="auto">
            <a:xfrm>
              <a:off x="2614063" y="1319316"/>
              <a:ext cx="81527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Text Box 93"/>
            <p:cNvSpPr txBox="1">
              <a:spLocks noChangeArrowheads="1"/>
            </p:cNvSpPr>
            <p:nvPr/>
          </p:nvSpPr>
          <p:spPr bwMode="auto">
            <a:xfrm>
              <a:off x="1803262" y="1475677"/>
              <a:ext cx="1846218" cy="33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Предприниматель</a:t>
              </a:r>
            </a:p>
          </p:txBody>
        </p:sp>
      </p:grpSp>
      <p:grpSp>
        <p:nvGrpSpPr>
          <p:cNvPr id="50" name="Группа 69"/>
          <p:cNvGrpSpPr>
            <a:grpSpLocks/>
          </p:cNvGrpSpPr>
          <p:nvPr/>
        </p:nvGrpSpPr>
        <p:grpSpPr bwMode="auto">
          <a:xfrm>
            <a:off x="3903785" y="2123630"/>
            <a:ext cx="1363496" cy="866381"/>
            <a:chOff x="2104566" y="962218"/>
            <a:chExt cx="1362973" cy="866570"/>
          </a:xfrm>
        </p:grpSpPr>
        <p:sp>
          <p:nvSpPr>
            <p:cNvPr id="51" name="Oval 88"/>
            <p:cNvSpPr>
              <a:spLocks noChangeArrowheads="1"/>
            </p:cNvSpPr>
            <p:nvPr/>
          </p:nvSpPr>
          <p:spPr bwMode="auto">
            <a:xfrm>
              <a:off x="2532535" y="962218"/>
              <a:ext cx="163054" cy="143154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52" name="Line 89"/>
            <p:cNvSpPr>
              <a:spLocks noChangeShapeType="1"/>
            </p:cNvSpPr>
            <p:nvPr/>
          </p:nvSpPr>
          <p:spPr bwMode="auto">
            <a:xfrm>
              <a:off x="2614063" y="1105372"/>
              <a:ext cx="0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Line 90"/>
            <p:cNvSpPr>
              <a:spLocks noChangeShapeType="1"/>
            </p:cNvSpPr>
            <p:nvPr/>
          </p:nvSpPr>
          <p:spPr bwMode="auto">
            <a:xfrm flipH="1">
              <a:off x="2532535" y="1319316"/>
              <a:ext cx="81527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Line 91"/>
            <p:cNvSpPr>
              <a:spLocks noChangeShapeType="1"/>
            </p:cNvSpPr>
            <p:nvPr/>
          </p:nvSpPr>
          <p:spPr bwMode="auto">
            <a:xfrm>
              <a:off x="2451904" y="1176949"/>
              <a:ext cx="32431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Line 92"/>
            <p:cNvSpPr>
              <a:spLocks noChangeShapeType="1"/>
            </p:cNvSpPr>
            <p:nvPr/>
          </p:nvSpPr>
          <p:spPr bwMode="auto">
            <a:xfrm>
              <a:off x="2614063" y="1319316"/>
              <a:ext cx="81527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Text Box 93"/>
            <p:cNvSpPr txBox="1">
              <a:spLocks noChangeArrowheads="1"/>
            </p:cNvSpPr>
            <p:nvPr/>
          </p:nvSpPr>
          <p:spPr bwMode="auto">
            <a:xfrm>
              <a:off x="2104566" y="1490160"/>
              <a:ext cx="1362973" cy="33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Инноватор</a:t>
              </a:r>
            </a:p>
          </p:txBody>
        </p:sp>
      </p:grp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9869E563-A458-4499-84BE-E80FB480A56C}"/>
              </a:ext>
            </a:extLst>
          </p:cNvPr>
          <p:cNvGraphicFramePr>
            <a:graphicFrameLocks noGrp="1"/>
          </p:cNvGraphicFramePr>
          <p:nvPr/>
        </p:nvGraphicFramePr>
        <p:xfrm>
          <a:off x="212461" y="3483178"/>
          <a:ext cx="715728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426">
                  <a:extLst>
                    <a:ext uri="{9D8B030D-6E8A-4147-A177-3AD203B41FA5}">
                      <a16:colId xmlns:a16="http://schemas.microsoft.com/office/drawing/2014/main" val="1411223903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246769880"/>
                    </a:ext>
                  </a:extLst>
                </a:gridCol>
                <a:gridCol w="2176432">
                  <a:extLst>
                    <a:ext uri="{9D8B030D-6E8A-4147-A177-3AD203B41FA5}">
                      <a16:colId xmlns:a16="http://schemas.microsoft.com/office/drawing/2014/main" val="650752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>
                          <a:solidFill>
                            <a:srgbClr val="FFFF00"/>
                          </a:solidFill>
                        </a:rPr>
                        <a:t>Проект</a:t>
                      </a:r>
                      <a:endParaRPr lang="ru-RU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FFFF00"/>
                          </a:solidFill>
                        </a:rPr>
                        <a:t>Цель в проекте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rgbClr val="FFFF00"/>
                          </a:solidFill>
                        </a:rPr>
                        <a:t>Роль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270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Design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FFFF"/>
                          </a:solidFill>
                        </a:rPr>
                        <a:t>Поиск истины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FFFF"/>
                          </a:solidFill>
                        </a:rPr>
                        <a:t>Ученый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29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FFFF"/>
                          </a:solidFill>
                        </a:rPr>
                        <a:t>ОКР 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FFFF"/>
                          </a:solidFill>
                        </a:rPr>
                        <a:t>Создание  паттерна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FFFF"/>
                          </a:solidFill>
                        </a:rPr>
                        <a:t>Инноватор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6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FFFF"/>
                          </a:solidFill>
                        </a:rPr>
                        <a:t>Project</a:t>
                      </a:r>
                      <a:r>
                        <a:rPr lang="ru-RU" b="1" dirty="0">
                          <a:solidFill>
                            <a:srgbClr val="FFFFFF"/>
                          </a:solidFill>
                        </a:rPr>
                        <a:t> 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FFFF"/>
                          </a:solidFill>
                        </a:rPr>
                        <a:t>Масштабирование, автоматизация 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FFFF"/>
                          </a:solidFill>
                        </a:rPr>
                        <a:t>Предприниматель</a:t>
                      </a:r>
                      <a:endParaRPr lang="ru-R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057198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6060099" y="2782925"/>
            <a:ext cx="861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Project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980400" y="535231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133523" y="286115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ОКР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3160924" y="2354375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8" name="Группа 69">
            <a:extLst>
              <a:ext uri="{FF2B5EF4-FFF2-40B4-BE49-F238E27FC236}">
                <a16:creationId xmlns:a16="http://schemas.microsoft.com/office/drawing/2014/main" id="{C48FA362-0978-44C7-B0B4-057D3E6BAC3A}"/>
              </a:ext>
            </a:extLst>
          </p:cNvPr>
          <p:cNvGrpSpPr>
            <a:grpSpLocks/>
          </p:cNvGrpSpPr>
          <p:nvPr/>
        </p:nvGrpSpPr>
        <p:grpSpPr bwMode="auto">
          <a:xfrm>
            <a:off x="7642864" y="2756410"/>
            <a:ext cx="1471513" cy="848654"/>
            <a:chOff x="1921771" y="962218"/>
            <a:chExt cx="1470949" cy="848839"/>
          </a:xfrm>
        </p:grpSpPr>
        <p:sp>
          <p:nvSpPr>
            <p:cNvPr id="69" name="Oval 88">
              <a:extLst>
                <a:ext uri="{FF2B5EF4-FFF2-40B4-BE49-F238E27FC236}">
                  <a16:creationId xmlns:a16="http://schemas.microsoft.com/office/drawing/2014/main" id="{7A39CF70-A518-4F74-933D-BF368CA35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535" y="962218"/>
              <a:ext cx="163054" cy="143154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70" name="Line 89">
              <a:extLst>
                <a:ext uri="{FF2B5EF4-FFF2-40B4-BE49-F238E27FC236}">
                  <a16:creationId xmlns:a16="http://schemas.microsoft.com/office/drawing/2014/main" id="{1B538EDA-A343-4EBB-8087-F274C97D68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4063" y="1105372"/>
              <a:ext cx="0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Line 90">
              <a:extLst>
                <a:ext uri="{FF2B5EF4-FFF2-40B4-BE49-F238E27FC236}">
                  <a16:creationId xmlns:a16="http://schemas.microsoft.com/office/drawing/2014/main" id="{49EC3B8C-0D0C-41CA-8B5A-1FCF38D1B3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32535" y="1319316"/>
              <a:ext cx="81527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Line 91">
              <a:extLst>
                <a:ext uri="{FF2B5EF4-FFF2-40B4-BE49-F238E27FC236}">
                  <a16:creationId xmlns:a16="http://schemas.microsoft.com/office/drawing/2014/main" id="{311327F2-3927-4A1E-9800-3934B443F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1904" y="1176949"/>
              <a:ext cx="32431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Line 92">
              <a:extLst>
                <a:ext uri="{FF2B5EF4-FFF2-40B4-BE49-F238E27FC236}">
                  <a16:creationId xmlns:a16="http://schemas.microsoft.com/office/drawing/2014/main" id="{1C04D1B9-76A0-4225-B558-26435C144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4063" y="1319316"/>
              <a:ext cx="81527" cy="21394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Text Box 93">
              <a:extLst>
                <a:ext uri="{FF2B5EF4-FFF2-40B4-BE49-F238E27FC236}">
                  <a16:creationId xmlns:a16="http://schemas.microsoft.com/office/drawing/2014/main" id="{855C83E5-94CE-455A-AC4A-775F64616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1771" y="1472429"/>
              <a:ext cx="1470949" cy="338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Пользователь</a:t>
              </a:r>
            </a:p>
          </p:txBody>
        </p:sp>
      </p:grp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69BC1DBC-42DA-4D9E-BD97-D46C5D8CCFC2}"/>
              </a:ext>
            </a:extLst>
          </p:cNvPr>
          <p:cNvGrpSpPr/>
          <p:nvPr/>
        </p:nvGrpSpPr>
        <p:grpSpPr>
          <a:xfrm>
            <a:off x="177568" y="1059307"/>
            <a:ext cx="1648793" cy="1635240"/>
            <a:chOff x="962885" y="1008032"/>
            <a:chExt cx="1529265" cy="1635240"/>
          </a:xfrm>
        </p:grpSpPr>
        <p:sp>
          <p:nvSpPr>
            <p:cNvPr id="82" name="Прямоугольник 81">
              <a:extLst>
                <a:ext uri="{FF2B5EF4-FFF2-40B4-BE49-F238E27FC236}">
                  <a16:creationId xmlns:a16="http://schemas.microsoft.com/office/drawing/2014/main" id="{9B83B7A2-3ABB-44AE-B669-B309C501D537}"/>
                </a:ext>
              </a:extLst>
            </p:cNvPr>
            <p:cNvSpPr/>
            <p:nvPr/>
          </p:nvSpPr>
          <p:spPr>
            <a:xfrm>
              <a:off x="962885" y="1008032"/>
              <a:ext cx="152926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200" b="1" i="1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/>
                  <a:ea typeface="+mn-ea"/>
                  <a:cs typeface="Calibri" pitchFamily="34" charset="0"/>
                </a:rPr>
                <a:t>Ценности:</a:t>
              </a:r>
              <a:endParaRPr kumimoji="0" lang="ru-RU" sz="22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84" name="Группа 83">
              <a:extLst>
                <a:ext uri="{FF2B5EF4-FFF2-40B4-BE49-F238E27FC236}">
                  <a16:creationId xmlns:a16="http://schemas.microsoft.com/office/drawing/2014/main" id="{50C2562A-E9CA-4ADD-A19E-E32FA44C6D7D}"/>
                </a:ext>
              </a:extLst>
            </p:cNvPr>
            <p:cNvGrpSpPr/>
            <p:nvPr/>
          </p:nvGrpSpPr>
          <p:grpSpPr>
            <a:xfrm>
              <a:off x="986992" y="1338425"/>
              <a:ext cx="1313017" cy="1304847"/>
              <a:chOff x="5919104" y="561538"/>
              <a:chExt cx="1313017" cy="1304847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81A9712-A059-44BE-B69C-9E03E7008D80}"/>
                  </a:ext>
                </a:extLst>
              </p:cNvPr>
              <p:cNvSpPr txBox="1"/>
              <p:nvPr/>
            </p:nvSpPr>
            <p:spPr>
              <a:xfrm>
                <a:off x="5938091" y="854444"/>
                <a:ext cx="1153963" cy="4001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ru-RU"/>
                </a:defPPr>
                <a:lvl1pPr>
                  <a:defRPr b="1">
                    <a:latin typeface="Calibri" panose="020F0502020204030204" pitchFamily="34" charset="0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социум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CFD0502-867F-4FB3-A84C-EFE75A874C57}"/>
                  </a:ext>
                </a:extLst>
              </p:cNvPr>
              <p:cNvSpPr txBox="1"/>
              <p:nvPr/>
            </p:nvSpPr>
            <p:spPr>
              <a:xfrm>
                <a:off x="5968681" y="1466275"/>
                <a:ext cx="894892" cy="4001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ru-RU"/>
                </a:defPPr>
                <a:lvl1pPr>
                  <a:defRPr b="1">
                    <a:latin typeface="Calibri" panose="020F0502020204030204" pitchFamily="34" charset="0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тело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2B318DB-3DBF-4711-B14C-6BDECF0C7D7D}"/>
                  </a:ext>
                </a:extLst>
              </p:cNvPr>
              <p:cNvSpPr txBox="1"/>
              <p:nvPr/>
            </p:nvSpPr>
            <p:spPr>
              <a:xfrm>
                <a:off x="5944933" y="1167669"/>
                <a:ext cx="1025412" cy="4001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ru-RU"/>
                </a:defPPr>
                <a:lvl1pPr>
                  <a:defRPr b="1">
                    <a:latin typeface="Calibri" panose="020F0502020204030204" pitchFamily="34" charset="0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бизнес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1C3A353-5BD7-48E8-982B-E2D95EE6449A}"/>
                  </a:ext>
                </a:extLst>
              </p:cNvPr>
              <p:cNvSpPr txBox="1"/>
              <p:nvPr/>
            </p:nvSpPr>
            <p:spPr>
              <a:xfrm>
                <a:off x="5919104" y="561538"/>
                <a:ext cx="1313017" cy="400110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ru-RU"/>
                </a:defPPr>
                <a:lvl1pPr algn="ctr">
                  <a:defRPr b="1"/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интеллект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7947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Mission\4.Социум\Портреты\Эрик Рис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05" y="469925"/>
            <a:ext cx="1944216" cy="20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Номер слайда 2"/>
          <p:cNvSpPr txBox="1">
            <a:spLocks/>
          </p:cNvSpPr>
          <p:nvPr/>
        </p:nvSpPr>
        <p:spPr>
          <a:xfrm>
            <a:off x="8344921" y="6448251"/>
            <a:ext cx="7383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12987"/>
            <a:ext cx="4212132" cy="436252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Минимальный продукт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15" name="Прямоугольник 114"/>
          <p:cNvSpPr/>
          <p:nvPr/>
        </p:nvSpPr>
        <p:spPr>
          <a:xfrm>
            <a:off x="3598680" y="12987"/>
            <a:ext cx="548460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Цикл: «Создание – Оценка – Обучение»</a:t>
            </a:r>
          </a:p>
        </p:txBody>
      </p:sp>
      <p:grpSp>
        <p:nvGrpSpPr>
          <p:cNvPr id="151" name="Группа 150"/>
          <p:cNvGrpSpPr/>
          <p:nvPr/>
        </p:nvGrpSpPr>
        <p:grpSpPr>
          <a:xfrm>
            <a:off x="2699792" y="548680"/>
            <a:ext cx="6283535" cy="5657724"/>
            <a:chOff x="323528" y="908999"/>
            <a:chExt cx="6283535" cy="5657724"/>
          </a:xfrm>
        </p:grpSpPr>
        <p:sp>
          <p:nvSpPr>
            <p:cNvPr id="13" name="Овал 12"/>
            <p:cNvSpPr/>
            <p:nvPr/>
          </p:nvSpPr>
          <p:spPr>
            <a:xfrm>
              <a:off x="2599930" y="908999"/>
              <a:ext cx="1820940" cy="957308"/>
            </a:xfrm>
            <a:prstGeom prst="ellipse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Идея</a:t>
              </a:r>
            </a:p>
          </p:txBody>
        </p:sp>
        <p:sp>
          <p:nvSpPr>
            <p:cNvPr id="17" name="Овал 16"/>
            <p:cNvSpPr/>
            <p:nvPr/>
          </p:nvSpPr>
          <p:spPr>
            <a:xfrm>
              <a:off x="4716193" y="2323972"/>
              <a:ext cx="1890870" cy="982857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Создание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4786242" y="4221088"/>
              <a:ext cx="1773527" cy="878600"/>
            </a:xfrm>
            <a:prstGeom prst="ellipse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Продукт</a:t>
              </a:r>
            </a:p>
          </p:txBody>
        </p:sp>
        <p:sp>
          <p:nvSpPr>
            <p:cNvPr id="23" name="Овал 22"/>
            <p:cNvSpPr/>
            <p:nvPr/>
          </p:nvSpPr>
          <p:spPr>
            <a:xfrm>
              <a:off x="364872" y="4221088"/>
              <a:ext cx="1787918" cy="898391"/>
            </a:xfrm>
            <a:prstGeom prst="ellipse">
              <a:avLst/>
            </a:prstGeom>
            <a:solidFill>
              <a:srgbClr val="7030A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Данные</a:t>
              </a:r>
            </a:p>
          </p:txBody>
        </p:sp>
        <p:sp>
          <p:nvSpPr>
            <p:cNvPr id="24" name="Овал 23"/>
            <p:cNvSpPr/>
            <p:nvPr/>
          </p:nvSpPr>
          <p:spPr>
            <a:xfrm>
              <a:off x="2696971" y="5661248"/>
              <a:ext cx="1728192" cy="905475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Оценка</a:t>
              </a:r>
            </a:p>
          </p:txBody>
        </p:sp>
        <p:sp>
          <p:nvSpPr>
            <p:cNvPr id="25" name="Овал 24"/>
            <p:cNvSpPr/>
            <p:nvPr/>
          </p:nvSpPr>
          <p:spPr>
            <a:xfrm>
              <a:off x="323528" y="2323972"/>
              <a:ext cx="1843753" cy="87777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Обучение</a:t>
              </a:r>
            </a:p>
          </p:txBody>
        </p:sp>
        <p:cxnSp>
          <p:nvCxnSpPr>
            <p:cNvPr id="27" name="Скругленная соединительная линия 26"/>
            <p:cNvCxnSpPr>
              <a:stCxn id="23" idx="0"/>
              <a:endCxn id="25" idx="4"/>
            </p:cNvCxnSpPr>
            <p:nvPr/>
          </p:nvCxnSpPr>
          <p:spPr>
            <a:xfrm rot="16200000" flipV="1">
              <a:off x="742445" y="3704702"/>
              <a:ext cx="1019346" cy="13426"/>
            </a:xfrm>
            <a:prstGeom prst="curvedConnector3">
              <a:avLst>
                <a:gd name="adj1" fmla="val 50000"/>
              </a:avLst>
            </a:prstGeom>
            <a:solidFill>
              <a:srgbClr val="0070C0"/>
            </a:solidFill>
            <a:ln w="5080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Скругленная соединительная линия 29"/>
            <p:cNvCxnSpPr>
              <a:stCxn id="24" idx="2"/>
              <a:endCxn id="23" idx="4"/>
            </p:cNvCxnSpPr>
            <p:nvPr/>
          </p:nvCxnSpPr>
          <p:spPr>
            <a:xfrm rot="10800000">
              <a:off x="1258831" y="5119480"/>
              <a:ext cx="1438140" cy="994507"/>
            </a:xfrm>
            <a:prstGeom prst="curvedConnector2">
              <a:avLst/>
            </a:prstGeom>
            <a:solidFill>
              <a:srgbClr val="0070C0"/>
            </a:solidFill>
            <a:ln w="5080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Скругленная соединительная линия 32"/>
            <p:cNvCxnSpPr>
              <a:stCxn id="17" idx="4"/>
              <a:endCxn id="22" idx="0"/>
            </p:cNvCxnSpPr>
            <p:nvPr/>
          </p:nvCxnSpPr>
          <p:spPr>
            <a:xfrm rot="16200000" flipH="1">
              <a:off x="5210188" y="3758269"/>
              <a:ext cx="914259" cy="11378"/>
            </a:xfrm>
            <a:prstGeom prst="curvedConnector3">
              <a:avLst>
                <a:gd name="adj1" fmla="val 50000"/>
              </a:avLst>
            </a:prstGeom>
            <a:solidFill>
              <a:srgbClr val="0070C0"/>
            </a:solidFill>
            <a:ln w="5080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Скругленная соединительная линия 37"/>
            <p:cNvCxnSpPr>
              <a:stCxn id="22" idx="4"/>
              <a:endCxn id="24" idx="6"/>
            </p:cNvCxnSpPr>
            <p:nvPr/>
          </p:nvCxnSpPr>
          <p:spPr>
            <a:xfrm rot="5400000">
              <a:off x="4541936" y="4982916"/>
              <a:ext cx="1014298" cy="1247843"/>
            </a:xfrm>
            <a:prstGeom prst="curvedConnector2">
              <a:avLst/>
            </a:prstGeom>
            <a:solidFill>
              <a:srgbClr val="0070C0"/>
            </a:solidFill>
            <a:ln w="5080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Скругленная соединительная линия 44"/>
            <p:cNvCxnSpPr>
              <a:stCxn id="25" idx="0"/>
              <a:endCxn id="13" idx="2"/>
            </p:cNvCxnSpPr>
            <p:nvPr/>
          </p:nvCxnSpPr>
          <p:spPr>
            <a:xfrm rot="5400000" flipH="1" flipV="1">
              <a:off x="1454508" y="1178551"/>
              <a:ext cx="936319" cy="1354525"/>
            </a:xfrm>
            <a:prstGeom prst="curvedConnector2">
              <a:avLst/>
            </a:prstGeom>
            <a:solidFill>
              <a:srgbClr val="0070C0"/>
            </a:solidFill>
            <a:ln w="5080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Скругленная соединительная линия 47"/>
            <p:cNvCxnSpPr>
              <a:stCxn id="13" idx="6"/>
              <a:endCxn id="17" idx="0"/>
            </p:cNvCxnSpPr>
            <p:nvPr/>
          </p:nvCxnSpPr>
          <p:spPr>
            <a:xfrm>
              <a:off x="4420870" y="1387653"/>
              <a:ext cx="1240758" cy="936319"/>
            </a:xfrm>
            <a:prstGeom prst="curvedConnector2">
              <a:avLst/>
            </a:prstGeom>
            <a:solidFill>
              <a:srgbClr val="0070C0"/>
            </a:solidFill>
            <a:ln w="5080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60" name="Прямоугольник 159"/>
          <p:cNvSpPr/>
          <p:nvPr/>
        </p:nvSpPr>
        <p:spPr>
          <a:xfrm>
            <a:off x="4054179" y="2589566"/>
            <a:ext cx="35109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Экономия   ресурсов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сокращение времени цикла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9702" y="2835753"/>
            <a:ext cx="28438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Как только мы сформулируем идею, нужно максимально быстро разработать и создать продукт, используя при этом минимальные ресурсы.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46995" y="2490184"/>
            <a:ext cx="112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Эрик  Рос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3046" y="4257401"/>
            <a:ext cx="2843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Минимальный продукт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продукт, который уже можно показать потребителю.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B57609-A536-4C30-8728-DA5B4A986CFB}"/>
              </a:ext>
            </a:extLst>
          </p:cNvPr>
          <p:cNvSpPr txBox="1"/>
          <p:nvPr/>
        </p:nvSpPr>
        <p:spPr>
          <a:xfrm>
            <a:off x="3787566" y="3408034"/>
            <a:ext cx="1586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Экспертиза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EA45BC-AAB6-4E36-A031-A4380C6B5C68}"/>
              </a:ext>
            </a:extLst>
          </p:cNvPr>
          <p:cNvSpPr txBox="1"/>
          <p:nvPr/>
        </p:nvSpPr>
        <p:spPr>
          <a:xfrm>
            <a:off x="3919540" y="1579547"/>
            <a:ext cx="1773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Целеполагание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3D8FBA-C40A-4C23-9ACF-E8AE9631FBBF}"/>
              </a:ext>
            </a:extLst>
          </p:cNvPr>
          <p:cNvSpPr txBox="1"/>
          <p:nvPr/>
        </p:nvSpPr>
        <p:spPr>
          <a:xfrm>
            <a:off x="6292600" y="3464187"/>
            <a:ext cx="1426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Реализация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9CA2C8-37EB-4FBC-A299-EAECDE85D907}"/>
              </a:ext>
            </a:extLst>
          </p:cNvPr>
          <p:cNvSpPr txBox="1"/>
          <p:nvPr/>
        </p:nvSpPr>
        <p:spPr>
          <a:xfrm>
            <a:off x="5034284" y="4835483"/>
            <a:ext cx="2003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Сопровождение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AE3B37-50FF-47EB-9F15-1F289B06906F}"/>
              </a:ext>
            </a:extLst>
          </p:cNvPr>
          <p:cNvSpPr txBox="1"/>
          <p:nvPr/>
        </p:nvSpPr>
        <p:spPr>
          <a:xfrm>
            <a:off x="6001181" y="1550495"/>
            <a:ext cx="1867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Проектирование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AF3B41DD-217E-41D1-B667-5A306A192320}"/>
              </a:ext>
            </a:extLst>
          </p:cNvPr>
          <p:cNvSpPr/>
          <p:nvPr/>
        </p:nvSpPr>
        <p:spPr>
          <a:xfrm>
            <a:off x="0" y="5544684"/>
            <a:ext cx="49154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Проектирование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модели продукта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Реализация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продукта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Сопровождение: 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  окружения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Экспертиза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оценка адаптации экспертами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Целеполагание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определение потребности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2E463A-72ED-4D66-89BE-48E956EFA486}"/>
              </a:ext>
            </a:extLst>
          </p:cNvPr>
          <p:cNvSpPr txBox="1"/>
          <p:nvPr/>
        </p:nvSpPr>
        <p:spPr>
          <a:xfrm>
            <a:off x="208294" y="5224277"/>
            <a:ext cx="37909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Цикл минимального продукта :</a:t>
            </a:r>
          </a:p>
        </p:txBody>
      </p:sp>
    </p:spTree>
    <p:extLst>
      <p:ext uri="{BB962C8B-B14F-4D97-AF65-F5344CB8AC3E}">
        <p14:creationId xmlns:p14="http://schemas.microsoft.com/office/powerpoint/2010/main" val="4135075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1" name="Freeform 308"/>
          <p:cNvSpPr>
            <a:spLocks/>
          </p:cNvSpPr>
          <p:nvPr/>
        </p:nvSpPr>
        <p:spPr bwMode="auto">
          <a:xfrm>
            <a:off x="1557046" y="1457712"/>
            <a:ext cx="3014954" cy="441316"/>
          </a:xfrm>
          <a:custGeom>
            <a:avLst/>
            <a:gdLst>
              <a:gd name="T0" fmla="*/ 15 w 2643"/>
              <a:gd name="T1" fmla="*/ 21 h 545"/>
              <a:gd name="T2" fmla="*/ 189 w 2643"/>
              <a:gd name="T3" fmla="*/ 21 h 545"/>
              <a:gd name="T4" fmla="*/ 204 w 2643"/>
              <a:gd name="T5" fmla="*/ 13 h 545"/>
              <a:gd name="T6" fmla="*/ 204 w 2643"/>
              <a:gd name="T7" fmla="*/ 13 h 545"/>
              <a:gd name="T8" fmla="*/ 204 w 2643"/>
              <a:gd name="T9" fmla="*/ 8 h 545"/>
              <a:gd name="T10" fmla="*/ 189 w 2643"/>
              <a:gd name="T11" fmla="*/ 0 h 545"/>
              <a:gd name="T12" fmla="*/ 15 w 2643"/>
              <a:gd name="T13" fmla="*/ 0 h 545"/>
              <a:gd name="T14" fmla="*/ 0 w 2643"/>
              <a:gd name="T15" fmla="*/ 8 h 545"/>
              <a:gd name="T16" fmla="*/ 0 w 2643"/>
              <a:gd name="T17" fmla="*/ 8 h 545"/>
              <a:gd name="T18" fmla="*/ 0 w 2643"/>
              <a:gd name="T19" fmla="*/ 13 h 545"/>
              <a:gd name="T20" fmla="*/ 15 w 2643"/>
              <a:gd name="T21" fmla="*/ 21 h 5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643"/>
              <a:gd name="T34" fmla="*/ 0 h 545"/>
              <a:gd name="T35" fmla="*/ 2643 w 2643"/>
              <a:gd name="T36" fmla="*/ 545 h 54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643" h="545">
                <a:moveTo>
                  <a:pt x="192" y="545"/>
                </a:moveTo>
                <a:lnTo>
                  <a:pt x="2451" y="545"/>
                </a:lnTo>
                <a:cubicBezTo>
                  <a:pt x="2557" y="545"/>
                  <a:pt x="2643" y="459"/>
                  <a:pt x="2643" y="353"/>
                </a:cubicBezTo>
                <a:cubicBezTo>
                  <a:pt x="2643" y="353"/>
                  <a:pt x="2643" y="353"/>
                  <a:pt x="2643" y="353"/>
                </a:cubicBezTo>
                <a:lnTo>
                  <a:pt x="2643" y="192"/>
                </a:lnTo>
                <a:cubicBezTo>
                  <a:pt x="2643" y="86"/>
                  <a:pt x="2557" y="0"/>
                  <a:pt x="2451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353"/>
                </a:lnTo>
                <a:cubicBezTo>
                  <a:pt x="0" y="459"/>
                  <a:pt x="86" y="545"/>
                  <a:pt x="192" y="545"/>
                </a:cubicBezTo>
                <a:close/>
              </a:path>
            </a:pathLst>
          </a:cu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2.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Проектирование</a:t>
            </a:r>
          </a:p>
        </p:txBody>
      </p:sp>
      <p:sp>
        <p:nvSpPr>
          <p:cNvPr id="6169" name="Freeform 310"/>
          <p:cNvSpPr>
            <a:spLocks/>
          </p:cNvSpPr>
          <p:nvPr/>
        </p:nvSpPr>
        <p:spPr bwMode="auto">
          <a:xfrm>
            <a:off x="2464451" y="2112746"/>
            <a:ext cx="2515580" cy="436558"/>
          </a:xfrm>
          <a:custGeom>
            <a:avLst/>
            <a:gdLst>
              <a:gd name="T0" fmla="*/ 15 w 2643"/>
              <a:gd name="T1" fmla="*/ 21 h 545"/>
              <a:gd name="T2" fmla="*/ 189 w 2643"/>
              <a:gd name="T3" fmla="*/ 21 h 545"/>
              <a:gd name="T4" fmla="*/ 204 w 2643"/>
              <a:gd name="T5" fmla="*/ 13 h 545"/>
              <a:gd name="T6" fmla="*/ 204 w 2643"/>
              <a:gd name="T7" fmla="*/ 13 h 545"/>
              <a:gd name="T8" fmla="*/ 204 w 2643"/>
              <a:gd name="T9" fmla="*/ 8 h 545"/>
              <a:gd name="T10" fmla="*/ 189 w 2643"/>
              <a:gd name="T11" fmla="*/ 0 h 545"/>
              <a:gd name="T12" fmla="*/ 15 w 2643"/>
              <a:gd name="T13" fmla="*/ 0 h 545"/>
              <a:gd name="T14" fmla="*/ 0 w 2643"/>
              <a:gd name="T15" fmla="*/ 8 h 545"/>
              <a:gd name="T16" fmla="*/ 0 w 2643"/>
              <a:gd name="T17" fmla="*/ 8 h 545"/>
              <a:gd name="T18" fmla="*/ 0 w 2643"/>
              <a:gd name="T19" fmla="*/ 13 h 545"/>
              <a:gd name="T20" fmla="*/ 15 w 2643"/>
              <a:gd name="T21" fmla="*/ 21 h 5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643"/>
              <a:gd name="T34" fmla="*/ 0 h 545"/>
              <a:gd name="T35" fmla="*/ 2643 w 2643"/>
              <a:gd name="T36" fmla="*/ 545 h 54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643" h="545">
                <a:moveTo>
                  <a:pt x="192" y="545"/>
                </a:moveTo>
                <a:lnTo>
                  <a:pt x="2451" y="545"/>
                </a:lnTo>
                <a:cubicBezTo>
                  <a:pt x="2557" y="545"/>
                  <a:pt x="2643" y="459"/>
                  <a:pt x="2643" y="353"/>
                </a:cubicBezTo>
                <a:cubicBezTo>
                  <a:pt x="2643" y="353"/>
                  <a:pt x="2643" y="353"/>
                  <a:pt x="2643" y="353"/>
                </a:cubicBezTo>
                <a:lnTo>
                  <a:pt x="2643" y="192"/>
                </a:lnTo>
                <a:cubicBezTo>
                  <a:pt x="2643" y="86"/>
                  <a:pt x="2557" y="0"/>
                  <a:pt x="2451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353"/>
                </a:lnTo>
                <a:cubicBezTo>
                  <a:pt x="0" y="459"/>
                  <a:pt x="86" y="545"/>
                  <a:pt x="192" y="545"/>
                </a:cubicBez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3.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Экспертиза ТЗ</a:t>
            </a:r>
          </a:p>
        </p:txBody>
      </p:sp>
      <p:sp>
        <p:nvSpPr>
          <p:cNvPr id="6167" name="Freeform 312"/>
          <p:cNvSpPr>
            <a:spLocks/>
          </p:cNvSpPr>
          <p:nvPr/>
        </p:nvSpPr>
        <p:spPr bwMode="auto">
          <a:xfrm>
            <a:off x="2915816" y="2859221"/>
            <a:ext cx="2592288" cy="431800"/>
          </a:xfrm>
          <a:custGeom>
            <a:avLst/>
            <a:gdLst>
              <a:gd name="T0" fmla="*/ 15 w 2643"/>
              <a:gd name="T1" fmla="*/ 21 h 545"/>
              <a:gd name="T2" fmla="*/ 189 w 2643"/>
              <a:gd name="T3" fmla="*/ 21 h 545"/>
              <a:gd name="T4" fmla="*/ 204 w 2643"/>
              <a:gd name="T5" fmla="*/ 13 h 545"/>
              <a:gd name="T6" fmla="*/ 204 w 2643"/>
              <a:gd name="T7" fmla="*/ 13 h 545"/>
              <a:gd name="T8" fmla="*/ 204 w 2643"/>
              <a:gd name="T9" fmla="*/ 8 h 545"/>
              <a:gd name="T10" fmla="*/ 189 w 2643"/>
              <a:gd name="T11" fmla="*/ 0 h 545"/>
              <a:gd name="T12" fmla="*/ 15 w 2643"/>
              <a:gd name="T13" fmla="*/ 0 h 545"/>
              <a:gd name="T14" fmla="*/ 0 w 2643"/>
              <a:gd name="T15" fmla="*/ 8 h 545"/>
              <a:gd name="T16" fmla="*/ 0 w 2643"/>
              <a:gd name="T17" fmla="*/ 8 h 545"/>
              <a:gd name="T18" fmla="*/ 0 w 2643"/>
              <a:gd name="T19" fmla="*/ 13 h 545"/>
              <a:gd name="T20" fmla="*/ 15 w 2643"/>
              <a:gd name="T21" fmla="*/ 21 h 5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643"/>
              <a:gd name="T34" fmla="*/ 0 h 545"/>
              <a:gd name="T35" fmla="*/ 2643 w 2643"/>
              <a:gd name="T36" fmla="*/ 545 h 54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643" h="545">
                <a:moveTo>
                  <a:pt x="192" y="545"/>
                </a:moveTo>
                <a:lnTo>
                  <a:pt x="2451" y="545"/>
                </a:lnTo>
                <a:cubicBezTo>
                  <a:pt x="2557" y="545"/>
                  <a:pt x="2643" y="459"/>
                  <a:pt x="2643" y="353"/>
                </a:cubicBezTo>
                <a:cubicBezTo>
                  <a:pt x="2643" y="353"/>
                  <a:pt x="2643" y="353"/>
                  <a:pt x="2643" y="353"/>
                </a:cubicBezTo>
                <a:lnTo>
                  <a:pt x="2643" y="192"/>
                </a:lnTo>
                <a:cubicBezTo>
                  <a:pt x="2643" y="86"/>
                  <a:pt x="2557" y="0"/>
                  <a:pt x="2451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353"/>
                </a:lnTo>
                <a:cubicBezTo>
                  <a:pt x="0" y="459"/>
                  <a:pt x="86" y="545"/>
                  <a:pt x="192" y="545"/>
                </a:cubicBezTo>
                <a:close/>
              </a:path>
            </a:pathLst>
          </a:custGeom>
          <a:solidFill>
            <a:srgbClr val="7030A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4.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Реализация ТЗ</a:t>
            </a:r>
          </a:p>
        </p:txBody>
      </p:sp>
      <p:sp>
        <p:nvSpPr>
          <p:cNvPr id="6163" name="Freeform 316"/>
          <p:cNvSpPr>
            <a:spLocks/>
          </p:cNvSpPr>
          <p:nvPr/>
        </p:nvSpPr>
        <p:spPr bwMode="auto">
          <a:xfrm>
            <a:off x="3882152" y="3448503"/>
            <a:ext cx="2304256" cy="503238"/>
          </a:xfrm>
          <a:custGeom>
            <a:avLst/>
            <a:gdLst>
              <a:gd name="T0" fmla="*/ 15 w 2643"/>
              <a:gd name="T1" fmla="*/ 21 h 545"/>
              <a:gd name="T2" fmla="*/ 189 w 2643"/>
              <a:gd name="T3" fmla="*/ 21 h 545"/>
              <a:gd name="T4" fmla="*/ 204 w 2643"/>
              <a:gd name="T5" fmla="*/ 13 h 545"/>
              <a:gd name="T6" fmla="*/ 204 w 2643"/>
              <a:gd name="T7" fmla="*/ 13 h 545"/>
              <a:gd name="T8" fmla="*/ 204 w 2643"/>
              <a:gd name="T9" fmla="*/ 8 h 545"/>
              <a:gd name="T10" fmla="*/ 189 w 2643"/>
              <a:gd name="T11" fmla="*/ 0 h 545"/>
              <a:gd name="T12" fmla="*/ 15 w 2643"/>
              <a:gd name="T13" fmla="*/ 0 h 545"/>
              <a:gd name="T14" fmla="*/ 0 w 2643"/>
              <a:gd name="T15" fmla="*/ 8 h 545"/>
              <a:gd name="T16" fmla="*/ 0 w 2643"/>
              <a:gd name="T17" fmla="*/ 8 h 545"/>
              <a:gd name="T18" fmla="*/ 0 w 2643"/>
              <a:gd name="T19" fmla="*/ 13 h 545"/>
              <a:gd name="T20" fmla="*/ 15 w 2643"/>
              <a:gd name="T21" fmla="*/ 21 h 5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643"/>
              <a:gd name="T34" fmla="*/ 0 h 545"/>
              <a:gd name="T35" fmla="*/ 2643 w 2643"/>
              <a:gd name="T36" fmla="*/ 545 h 54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643" h="545">
                <a:moveTo>
                  <a:pt x="192" y="545"/>
                </a:moveTo>
                <a:lnTo>
                  <a:pt x="2451" y="545"/>
                </a:lnTo>
                <a:cubicBezTo>
                  <a:pt x="2557" y="545"/>
                  <a:pt x="2643" y="459"/>
                  <a:pt x="2643" y="353"/>
                </a:cubicBezTo>
                <a:cubicBezTo>
                  <a:pt x="2643" y="353"/>
                  <a:pt x="2643" y="353"/>
                  <a:pt x="2643" y="353"/>
                </a:cubicBezTo>
                <a:lnTo>
                  <a:pt x="2643" y="192"/>
                </a:lnTo>
                <a:cubicBezTo>
                  <a:pt x="2643" y="86"/>
                  <a:pt x="2557" y="0"/>
                  <a:pt x="2451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353"/>
                </a:lnTo>
                <a:cubicBezTo>
                  <a:pt x="0" y="459"/>
                  <a:pt x="86" y="545"/>
                  <a:pt x="192" y="545"/>
                </a:cubicBezTo>
                <a:close/>
              </a:path>
            </a:pathLst>
          </a:custGeom>
          <a:solidFill>
            <a:srgbClr val="7030A0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5.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Тестирование</a:t>
            </a:r>
          </a:p>
        </p:txBody>
      </p:sp>
      <p:sp>
        <p:nvSpPr>
          <p:cNvPr id="12" name="Freeform 308"/>
          <p:cNvSpPr>
            <a:spLocks/>
          </p:cNvSpPr>
          <p:nvPr/>
        </p:nvSpPr>
        <p:spPr bwMode="auto">
          <a:xfrm>
            <a:off x="919137" y="881260"/>
            <a:ext cx="2644751" cy="441316"/>
          </a:xfrm>
          <a:custGeom>
            <a:avLst/>
            <a:gdLst>
              <a:gd name="T0" fmla="*/ 15 w 2643"/>
              <a:gd name="T1" fmla="*/ 21 h 545"/>
              <a:gd name="T2" fmla="*/ 189 w 2643"/>
              <a:gd name="T3" fmla="*/ 21 h 545"/>
              <a:gd name="T4" fmla="*/ 204 w 2643"/>
              <a:gd name="T5" fmla="*/ 13 h 545"/>
              <a:gd name="T6" fmla="*/ 204 w 2643"/>
              <a:gd name="T7" fmla="*/ 13 h 545"/>
              <a:gd name="T8" fmla="*/ 204 w 2643"/>
              <a:gd name="T9" fmla="*/ 8 h 545"/>
              <a:gd name="T10" fmla="*/ 189 w 2643"/>
              <a:gd name="T11" fmla="*/ 0 h 545"/>
              <a:gd name="T12" fmla="*/ 15 w 2643"/>
              <a:gd name="T13" fmla="*/ 0 h 545"/>
              <a:gd name="T14" fmla="*/ 0 w 2643"/>
              <a:gd name="T15" fmla="*/ 8 h 545"/>
              <a:gd name="T16" fmla="*/ 0 w 2643"/>
              <a:gd name="T17" fmla="*/ 8 h 545"/>
              <a:gd name="T18" fmla="*/ 0 w 2643"/>
              <a:gd name="T19" fmla="*/ 13 h 545"/>
              <a:gd name="T20" fmla="*/ 15 w 2643"/>
              <a:gd name="T21" fmla="*/ 21 h 5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643"/>
              <a:gd name="T34" fmla="*/ 0 h 545"/>
              <a:gd name="T35" fmla="*/ 2643 w 2643"/>
              <a:gd name="T36" fmla="*/ 545 h 54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643" h="545">
                <a:moveTo>
                  <a:pt x="192" y="545"/>
                </a:moveTo>
                <a:lnTo>
                  <a:pt x="2451" y="545"/>
                </a:lnTo>
                <a:cubicBezTo>
                  <a:pt x="2557" y="545"/>
                  <a:pt x="2643" y="459"/>
                  <a:pt x="2643" y="353"/>
                </a:cubicBezTo>
                <a:cubicBezTo>
                  <a:pt x="2643" y="353"/>
                  <a:pt x="2643" y="353"/>
                  <a:pt x="2643" y="353"/>
                </a:cubicBezTo>
                <a:lnTo>
                  <a:pt x="2643" y="192"/>
                </a:lnTo>
                <a:cubicBezTo>
                  <a:pt x="2643" y="86"/>
                  <a:pt x="2557" y="0"/>
                  <a:pt x="2451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353"/>
                </a:lnTo>
                <a:cubicBezTo>
                  <a:pt x="0" y="459"/>
                  <a:pt x="86" y="545"/>
                  <a:pt x="192" y="545"/>
                </a:cubicBezTo>
                <a:close/>
              </a:path>
            </a:pathLst>
          </a:cu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1.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Целеполагание</a:t>
            </a:r>
          </a:p>
        </p:txBody>
      </p:sp>
      <p:sp>
        <p:nvSpPr>
          <p:cNvPr id="13" name="Freeform 316"/>
          <p:cNvSpPr>
            <a:spLocks/>
          </p:cNvSpPr>
          <p:nvPr/>
        </p:nvSpPr>
        <p:spPr bwMode="auto">
          <a:xfrm>
            <a:off x="4716016" y="4665865"/>
            <a:ext cx="4216836" cy="388085"/>
          </a:xfrm>
          <a:custGeom>
            <a:avLst/>
            <a:gdLst>
              <a:gd name="T0" fmla="*/ 15 w 2643"/>
              <a:gd name="T1" fmla="*/ 21 h 545"/>
              <a:gd name="T2" fmla="*/ 189 w 2643"/>
              <a:gd name="T3" fmla="*/ 21 h 545"/>
              <a:gd name="T4" fmla="*/ 204 w 2643"/>
              <a:gd name="T5" fmla="*/ 13 h 545"/>
              <a:gd name="T6" fmla="*/ 204 w 2643"/>
              <a:gd name="T7" fmla="*/ 13 h 545"/>
              <a:gd name="T8" fmla="*/ 204 w 2643"/>
              <a:gd name="T9" fmla="*/ 8 h 545"/>
              <a:gd name="T10" fmla="*/ 189 w 2643"/>
              <a:gd name="T11" fmla="*/ 0 h 545"/>
              <a:gd name="T12" fmla="*/ 15 w 2643"/>
              <a:gd name="T13" fmla="*/ 0 h 545"/>
              <a:gd name="T14" fmla="*/ 0 w 2643"/>
              <a:gd name="T15" fmla="*/ 8 h 545"/>
              <a:gd name="T16" fmla="*/ 0 w 2643"/>
              <a:gd name="T17" fmla="*/ 8 h 545"/>
              <a:gd name="T18" fmla="*/ 0 w 2643"/>
              <a:gd name="T19" fmla="*/ 13 h 545"/>
              <a:gd name="T20" fmla="*/ 15 w 2643"/>
              <a:gd name="T21" fmla="*/ 21 h 5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643"/>
              <a:gd name="T34" fmla="*/ 0 h 545"/>
              <a:gd name="T35" fmla="*/ 2643 w 2643"/>
              <a:gd name="T36" fmla="*/ 545 h 54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643" h="545">
                <a:moveTo>
                  <a:pt x="192" y="545"/>
                </a:moveTo>
                <a:lnTo>
                  <a:pt x="2451" y="545"/>
                </a:lnTo>
                <a:cubicBezTo>
                  <a:pt x="2557" y="545"/>
                  <a:pt x="2643" y="459"/>
                  <a:pt x="2643" y="353"/>
                </a:cubicBezTo>
                <a:cubicBezTo>
                  <a:pt x="2643" y="353"/>
                  <a:pt x="2643" y="353"/>
                  <a:pt x="2643" y="353"/>
                </a:cubicBezTo>
                <a:lnTo>
                  <a:pt x="2643" y="192"/>
                </a:lnTo>
                <a:cubicBezTo>
                  <a:pt x="2643" y="86"/>
                  <a:pt x="2557" y="0"/>
                  <a:pt x="2451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353"/>
                </a:lnTo>
                <a:cubicBezTo>
                  <a:pt x="0" y="459"/>
                  <a:pt x="86" y="545"/>
                  <a:pt x="192" y="545"/>
                </a:cubicBezTo>
                <a:close/>
              </a:path>
            </a:pathLst>
          </a:custGeom>
          <a:solidFill>
            <a:srgbClr val="00823B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7.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Сопровождение</a:t>
            </a:r>
          </a:p>
        </p:txBody>
      </p:sp>
      <p:grpSp>
        <p:nvGrpSpPr>
          <p:cNvPr id="27" name="Группа 26"/>
          <p:cNvGrpSpPr/>
          <p:nvPr/>
        </p:nvGrpSpPr>
        <p:grpSpPr>
          <a:xfrm>
            <a:off x="1084717" y="2824119"/>
            <a:ext cx="2315615" cy="887909"/>
            <a:chOff x="3797732" y="929773"/>
            <a:chExt cx="1497584" cy="1285174"/>
          </a:xfrm>
          <a:noFill/>
        </p:grpSpPr>
        <p:sp>
          <p:nvSpPr>
            <p:cNvPr id="28" name="Прямоугольник 27"/>
            <p:cNvSpPr/>
            <p:nvPr/>
          </p:nvSpPr>
          <p:spPr>
            <a:xfrm>
              <a:off x="3874076" y="929773"/>
              <a:ext cx="1421240" cy="10697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97732" y="1012148"/>
              <a:ext cx="1421240" cy="12027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2. Фаза реализации</a:t>
              </a:r>
            </a:p>
          </p:txBody>
        </p:sp>
      </p:grpSp>
      <p:grpSp>
        <p:nvGrpSpPr>
          <p:cNvPr id="31" name="Группа 30"/>
          <p:cNvGrpSpPr/>
          <p:nvPr/>
        </p:nvGrpSpPr>
        <p:grpSpPr>
          <a:xfrm>
            <a:off x="1673819" y="4161222"/>
            <a:ext cx="2903022" cy="830997"/>
            <a:chOff x="3752705" y="260011"/>
            <a:chExt cx="2325019" cy="1943299"/>
          </a:xfrm>
          <a:noFill/>
        </p:grpSpPr>
        <p:sp>
          <p:nvSpPr>
            <p:cNvPr id="32" name="Прямоугольник 31"/>
            <p:cNvSpPr/>
            <p:nvPr/>
          </p:nvSpPr>
          <p:spPr>
            <a:xfrm>
              <a:off x="3857617" y="977081"/>
              <a:ext cx="2220107" cy="12262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52705" y="260011"/>
              <a:ext cx="2100367" cy="121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3. Фаза сопровождения</a:t>
              </a:r>
            </a:p>
          </p:txBody>
        </p:sp>
      </p:grpSp>
      <p:sp>
        <p:nvSpPr>
          <p:cNvPr id="20" name="Freeform 316"/>
          <p:cNvSpPr>
            <a:spLocks/>
          </p:cNvSpPr>
          <p:nvPr/>
        </p:nvSpPr>
        <p:spPr bwMode="auto">
          <a:xfrm>
            <a:off x="3229356" y="4085103"/>
            <a:ext cx="5519108" cy="435732"/>
          </a:xfrm>
          <a:custGeom>
            <a:avLst/>
            <a:gdLst>
              <a:gd name="T0" fmla="*/ 15 w 2643"/>
              <a:gd name="T1" fmla="*/ 21 h 545"/>
              <a:gd name="T2" fmla="*/ 189 w 2643"/>
              <a:gd name="T3" fmla="*/ 21 h 545"/>
              <a:gd name="T4" fmla="*/ 204 w 2643"/>
              <a:gd name="T5" fmla="*/ 13 h 545"/>
              <a:gd name="T6" fmla="*/ 204 w 2643"/>
              <a:gd name="T7" fmla="*/ 13 h 545"/>
              <a:gd name="T8" fmla="*/ 204 w 2643"/>
              <a:gd name="T9" fmla="*/ 8 h 545"/>
              <a:gd name="T10" fmla="*/ 189 w 2643"/>
              <a:gd name="T11" fmla="*/ 0 h 545"/>
              <a:gd name="T12" fmla="*/ 15 w 2643"/>
              <a:gd name="T13" fmla="*/ 0 h 545"/>
              <a:gd name="T14" fmla="*/ 0 w 2643"/>
              <a:gd name="T15" fmla="*/ 8 h 545"/>
              <a:gd name="T16" fmla="*/ 0 w 2643"/>
              <a:gd name="T17" fmla="*/ 8 h 545"/>
              <a:gd name="T18" fmla="*/ 0 w 2643"/>
              <a:gd name="T19" fmla="*/ 13 h 545"/>
              <a:gd name="T20" fmla="*/ 15 w 2643"/>
              <a:gd name="T21" fmla="*/ 21 h 54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643"/>
              <a:gd name="T34" fmla="*/ 0 h 545"/>
              <a:gd name="T35" fmla="*/ 2643 w 2643"/>
              <a:gd name="T36" fmla="*/ 545 h 54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643" h="545">
                <a:moveTo>
                  <a:pt x="192" y="545"/>
                </a:moveTo>
                <a:lnTo>
                  <a:pt x="2451" y="545"/>
                </a:lnTo>
                <a:cubicBezTo>
                  <a:pt x="2557" y="545"/>
                  <a:pt x="2643" y="459"/>
                  <a:pt x="2643" y="353"/>
                </a:cubicBezTo>
                <a:cubicBezTo>
                  <a:pt x="2643" y="353"/>
                  <a:pt x="2643" y="353"/>
                  <a:pt x="2643" y="353"/>
                </a:cubicBezTo>
                <a:lnTo>
                  <a:pt x="2643" y="192"/>
                </a:lnTo>
                <a:cubicBezTo>
                  <a:pt x="2643" y="86"/>
                  <a:pt x="2557" y="0"/>
                  <a:pt x="2451" y="0"/>
                </a:cubicBezTo>
                <a:lnTo>
                  <a:pt x="192" y="0"/>
                </a:lnTo>
                <a:cubicBezTo>
                  <a:pt x="86" y="0"/>
                  <a:pt x="0" y="86"/>
                  <a:pt x="0" y="192"/>
                </a:cubicBezTo>
                <a:lnTo>
                  <a:pt x="0" y="353"/>
                </a:lnTo>
                <a:cubicBezTo>
                  <a:pt x="0" y="459"/>
                  <a:pt x="86" y="545"/>
                  <a:pt x="192" y="545"/>
                </a:cubicBezTo>
                <a:close/>
              </a:path>
            </a:pathLst>
          </a:custGeom>
          <a:solidFill>
            <a:srgbClr val="00823B"/>
          </a:soli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6.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Инструкции +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Обучение пользователей </a:t>
            </a:r>
          </a:p>
        </p:txBody>
      </p:sp>
      <p:grpSp>
        <p:nvGrpSpPr>
          <p:cNvPr id="24" name="Группа 23"/>
          <p:cNvGrpSpPr/>
          <p:nvPr/>
        </p:nvGrpSpPr>
        <p:grpSpPr>
          <a:xfrm>
            <a:off x="0" y="1549393"/>
            <a:ext cx="2697217" cy="1200329"/>
            <a:chOff x="3857620" y="1054974"/>
            <a:chExt cx="1584503" cy="1467069"/>
          </a:xfrm>
          <a:noFill/>
        </p:grpSpPr>
        <p:sp>
          <p:nvSpPr>
            <p:cNvPr id="25" name="Прямоугольник 24"/>
            <p:cNvSpPr/>
            <p:nvPr/>
          </p:nvSpPr>
          <p:spPr>
            <a:xfrm>
              <a:off x="3857620" y="1142984"/>
              <a:ext cx="1500198" cy="7858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857621" y="1054974"/>
              <a:ext cx="1584502" cy="146706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1. Фаза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проектирования</a:t>
              </a:r>
            </a:p>
          </p:txBody>
        </p:sp>
      </p:grpSp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35130" y="3421"/>
            <a:ext cx="4296745" cy="437790"/>
          </a:xfrm>
        </p:spPr>
        <p:txBody>
          <a:bodyPr>
            <a:normAutofit fontScale="90000"/>
          </a:bodyPr>
          <a:lstStyle/>
          <a:p>
            <a:pPr fontAlgn="base"/>
            <a:r>
              <a:rPr lang="ru-RU" sz="2400" b="1" cap="none" dirty="0">
                <a:solidFill>
                  <a:srgbClr val="FFFF00"/>
                </a:solidFill>
              </a:rPr>
              <a:t>Фазы и этапы ИТ проекта</a:t>
            </a:r>
            <a:endParaRPr lang="ru-RU" dirty="0">
              <a:solidFill>
                <a:srgbClr val="FFFF00"/>
              </a:solidFill>
            </a:endParaRPr>
          </a:p>
        </p:txBody>
      </p:sp>
      <p:sp>
        <p:nvSpPr>
          <p:cNvPr id="23" name="Номер слайда 2"/>
          <p:cNvSpPr txBox="1">
            <a:spLocks/>
          </p:cNvSpPr>
          <p:nvPr/>
        </p:nvSpPr>
        <p:spPr>
          <a:xfrm>
            <a:off x="8172400" y="6463883"/>
            <a:ext cx="936104" cy="3651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18158" y="2118686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ТЗ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техническое задание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2F8DEA-2CED-4976-8829-8CA6EA47297D}"/>
              </a:ext>
            </a:extLst>
          </p:cNvPr>
          <p:cNvSpPr txBox="1"/>
          <p:nvPr/>
        </p:nvSpPr>
        <p:spPr>
          <a:xfrm>
            <a:off x="107504" y="5310814"/>
            <a:ext cx="84249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Целеполагание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определение потребности (Нахождение корневого НЯ)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Проектирование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создание модели продукта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Экспертиза -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оценка модели экспертами (Согласование ТЗ)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Реализация –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осуществление продукта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Сопровождение - 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адаптация  окружения 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Окружение -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область  взаимодействия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D3B704-B931-42C6-BBC0-470BC35F3951}"/>
              </a:ext>
            </a:extLst>
          </p:cNvPr>
          <p:cNvSpPr txBox="1"/>
          <p:nvPr/>
        </p:nvSpPr>
        <p:spPr>
          <a:xfrm>
            <a:off x="35130" y="4946830"/>
            <a:ext cx="1645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Процедуры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FE39DE-D3F8-4FFB-B9CB-69BA01E5A266}"/>
              </a:ext>
            </a:extLst>
          </p:cNvPr>
          <p:cNvSpPr txBox="1"/>
          <p:nvPr/>
        </p:nvSpPr>
        <p:spPr>
          <a:xfrm>
            <a:off x="3635896" y="890405"/>
            <a:ext cx="3365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НЯ: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нежелательное явление</a:t>
            </a:r>
          </a:p>
        </p:txBody>
      </p:sp>
    </p:spTree>
    <p:extLst>
      <p:ext uri="{BB962C8B-B14F-4D97-AF65-F5344CB8AC3E}">
        <p14:creationId xmlns:p14="http://schemas.microsoft.com/office/powerpoint/2010/main" val="2129491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1" grpId="0" animBg="1"/>
      <p:bldP spid="6169" grpId="0" animBg="1"/>
      <p:bldP spid="6167" grpId="0" animBg="1"/>
      <p:bldP spid="6163" grpId="0" animBg="1"/>
      <p:bldP spid="12" grpId="0" animBg="1"/>
      <p:bldP spid="13" grpId="0" animBg="1"/>
      <p:bldP spid="2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86042" y="3120948"/>
          <a:ext cx="2520281" cy="1134770"/>
        </p:xfrm>
        <a:graphic>
          <a:graphicData uri="http://schemas.openxmlformats.org/drawingml/2006/table">
            <a:tbl>
              <a:tblPr/>
              <a:tblGrid>
                <a:gridCol w="2520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9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1" dirty="0">
                          <a:latin typeface="Arial"/>
                          <a:ea typeface="Calibri"/>
                          <a:cs typeface="Times New Roman"/>
                        </a:rPr>
                        <a:t>Куратор</a:t>
                      </a:r>
                      <a:r>
                        <a:rPr lang="en-US" sz="1400" b="1" dirty="0">
                          <a:latin typeface="Arial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400" b="1" dirty="0">
                          <a:latin typeface="Arial"/>
                          <a:ea typeface="Calibri"/>
                          <a:cs typeface="Times New Roman"/>
                        </a:rPr>
                        <a:t>проекта</a:t>
                      </a:r>
                      <a:endParaRPr lang="ru-RU" sz="14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95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1" dirty="0">
                          <a:latin typeface="Arial"/>
                          <a:ea typeface="Calibri"/>
                          <a:cs typeface="Times New Roman"/>
                        </a:rPr>
                        <a:t>Руководитель проекта</a:t>
                      </a:r>
                      <a:endParaRPr lang="ru-RU" sz="14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95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latin typeface="Arial"/>
                          <a:ea typeface="Calibri"/>
                          <a:cs typeface="Times New Roman"/>
                        </a:rPr>
                        <a:t>Программист</a:t>
                      </a:r>
                      <a:endParaRPr lang="ru-RU" sz="14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9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1" dirty="0">
                          <a:latin typeface="Arial"/>
                          <a:ea typeface="Times New Roman"/>
                          <a:cs typeface="Times New Roman"/>
                        </a:rPr>
                        <a:t>Консультант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9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4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05473" y="1139577"/>
          <a:ext cx="2664297" cy="1246820"/>
        </p:xfrm>
        <a:graphic>
          <a:graphicData uri="http://schemas.openxmlformats.org/drawingml/2006/table">
            <a:tbl>
              <a:tblPr/>
              <a:tblGrid>
                <a:gridCol w="2664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936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Куратор проекта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364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Руководитель</a:t>
                      </a:r>
                      <a:r>
                        <a:rPr lang="ru-RU" sz="1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проекта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36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Эксперт </a:t>
                      </a:r>
                      <a:r>
                        <a:rPr lang="ru-RU" sz="1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предметной области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36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Эксперт  по</a:t>
                      </a:r>
                      <a:r>
                        <a:rPr lang="ru-RU" sz="1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 тех. поддержке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364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86042" y="2588911"/>
            <a:ext cx="48965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Рабочая группа от Исполнителя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5548" y="644485"/>
            <a:ext cx="4392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Рабочая группа от Заказчика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Номер слайда 2"/>
          <p:cNvSpPr txBox="1">
            <a:spLocks/>
          </p:cNvSpPr>
          <p:nvPr/>
        </p:nvSpPr>
        <p:spPr>
          <a:xfrm>
            <a:off x="8172400" y="6463883"/>
            <a:ext cx="936104" cy="3651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Заголовок 2"/>
          <p:cNvSpPr txBox="1">
            <a:spLocks/>
          </p:cNvSpPr>
          <p:nvPr/>
        </p:nvSpPr>
        <p:spPr>
          <a:xfrm>
            <a:off x="9615" y="0"/>
            <a:ext cx="6012159" cy="4445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 cap="all" spc="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5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2483768" cy="490066"/>
          </a:xfrm>
        </p:spPr>
        <p:txBody>
          <a:bodyPr/>
          <a:lstStyle/>
          <a:p>
            <a:pPr lvl="0">
              <a:spcBef>
                <a:spcPts val="0"/>
              </a:spcBef>
              <a:defRPr/>
            </a:pPr>
            <a:r>
              <a:rPr lang="ru-RU" sz="2400" b="1" cap="none" spc="0" dirty="0">
                <a:solidFill>
                  <a:srgbClr val="FFFF00"/>
                </a:solidFill>
                <a:ea typeface="+mn-ea"/>
                <a:cs typeface="+mn-cs"/>
              </a:rPr>
              <a:t>Рабочие группы</a:t>
            </a:r>
            <a:endParaRPr lang="ru-RU" dirty="0"/>
          </a:p>
        </p:txBody>
      </p:sp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AE4930C1-4A0C-43E2-82F0-14E7DC1441A0}"/>
              </a:ext>
            </a:extLst>
          </p:cNvPr>
          <p:cNvGraphicFramePr>
            <a:graphicFrameLocks noGrp="1"/>
          </p:cNvGraphicFramePr>
          <p:nvPr/>
        </p:nvGraphicFramePr>
        <p:xfrm>
          <a:off x="2806323" y="3113034"/>
          <a:ext cx="5922709" cy="1142685"/>
        </p:xfrm>
        <a:graphic>
          <a:graphicData uri="http://schemas.openxmlformats.org/drawingml/2006/table">
            <a:tbl>
              <a:tblPr/>
              <a:tblGrid>
                <a:gridCol w="5922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solidFill>
                            <a:srgbClr val="FFFFFF"/>
                          </a:solidFill>
                        </a:rPr>
                        <a:t>Отвечает  за  проект в целом  и  окончательно решает спорные вопросы</a:t>
                      </a:r>
                      <a:endParaRPr lang="ru-RU" sz="14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55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solidFill>
                            <a:srgbClr val="FFFFFF"/>
                          </a:solidFill>
                        </a:rPr>
                        <a:t>Управляет проектом и отвечает за результат со стороны Исполнителя</a:t>
                      </a:r>
                      <a:endParaRPr lang="ru-RU" sz="14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solidFill>
                            <a:srgbClr val="FFFFFF"/>
                          </a:solidFill>
                        </a:rPr>
                        <a:t>Пишет код программного продукта согласно  технического задания (ТЗ)</a:t>
                      </a:r>
                      <a:endParaRPr lang="ru-RU" sz="14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>
                          <a:solidFill>
                            <a:srgbClr val="FFFFFF"/>
                          </a:solidFill>
                        </a:rPr>
                        <a:t>Пишет инструкции к продукту и обучает пользователей Заказчика</a:t>
                      </a:r>
                      <a:endParaRPr lang="ru-RU" sz="14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400" b="1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70B6BD59-68E8-48BB-9669-9E0E4B702AA5}"/>
              </a:ext>
            </a:extLst>
          </p:cNvPr>
          <p:cNvGraphicFramePr>
            <a:graphicFrameLocks noGrp="1"/>
          </p:cNvGraphicFramePr>
          <p:nvPr/>
        </p:nvGraphicFramePr>
        <p:xfrm>
          <a:off x="2987824" y="1138817"/>
          <a:ext cx="5760640" cy="1238290"/>
        </p:xfrm>
        <a:graphic>
          <a:graphicData uri="http://schemas.openxmlformats.org/drawingml/2006/table">
            <a:tbl>
              <a:tblPr/>
              <a:tblGrid>
                <a:gridCol w="576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75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kern="120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Отвечает  за  проект в целом  и  окончательно решает  спорные вопросы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75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kern="120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Согласует ТЗ проекта и управляет проектом со стороны  Заказчика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75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kern="120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Ставит требования к программному продукту в ТЗ и тестирует продукт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75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kern="120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Отвечает за работу продукта по окончанию поддержки Исполнителем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2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ru-RU" sz="1400" kern="1200" dirty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2E62180-0D73-438F-AF14-ED652C1EA871}"/>
              </a:ext>
            </a:extLst>
          </p:cNvPr>
          <p:cNvSpPr txBox="1"/>
          <p:nvPr/>
        </p:nvSpPr>
        <p:spPr>
          <a:xfrm>
            <a:off x="264087" y="4594561"/>
            <a:ext cx="8612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Техническое задание подписывают все участники рабочих групп от Исполнителя и Заказчика. Изменение ТЗ в одностороннем порядке не допускается.</a:t>
            </a:r>
          </a:p>
        </p:txBody>
      </p:sp>
    </p:spTree>
    <p:extLst>
      <p:ext uri="{BB962C8B-B14F-4D97-AF65-F5344CB8AC3E}">
        <p14:creationId xmlns:p14="http://schemas.microsoft.com/office/powerpoint/2010/main" val="131152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-5688" y="0"/>
            <a:ext cx="5491112" cy="33337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  <a:t>Подходы к планированию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214017" y="692696"/>
          <a:ext cx="8352927" cy="1958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3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4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934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Объект /</a:t>
                      </a:r>
                      <a:r>
                        <a:rPr lang="ru-RU" sz="18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Подход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Прожективный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Смешанный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Непрожективный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4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1" kern="120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Изменение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Постепенное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Неравномерное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Скачкообразное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4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1" kern="120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Ситуация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Контроль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Влияние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Оценка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4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1" kern="120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Ограничение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Результат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Цель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Проблема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4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1" kern="120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Обобщение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Конкретный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Системный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Абстрактный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42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1" kern="120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Действие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Плановое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Реагирование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Ожидание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107505" y="4438922"/>
            <a:ext cx="90175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Сдвиг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парадигмы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моментом перехода к новой абстракции является скачкообразное формирование новой целостной модели из обломков старой.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Противоречие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  решение исследовательской задачи должна быть запланировано  до получения самих результатов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anose="05000000000000000000" pitchFamily="2" charset="2"/>
              </a:rPr>
              <a:t>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Метод ограниченного  хаоса: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затраты на упорядочение не должны превышать выгоду о неё 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С</a:t>
            </a:r>
            <a:r>
              <a:rPr kumimoji="0" lang="ru-RU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труктура</a:t>
            </a: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внимания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1- сознание, 7 - предсознание,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Yu Gothic"/>
                <a:ea typeface="Yu Gothic"/>
                <a:cs typeface="+mn-cs"/>
              </a:rPr>
              <a:t>∞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 подсознание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58639" y="3188584"/>
          <a:ext cx="8819570" cy="11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8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46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4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981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Уровень плана:  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dirty="0"/>
                        <a:t>текущий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dirty="0"/>
                        <a:t>учетный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/>
                        <a:t>тактический</a:t>
                      </a:r>
                      <a:endParaRPr lang="ru-RU" sz="1800" b="1" 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dirty="0"/>
                        <a:t>стратегический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/>
                        <a:t>миссия</a:t>
                      </a:r>
                      <a:endParaRPr lang="ru-RU" sz="1800" b="1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107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Уровень действия: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транзакция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задача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процедура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проект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дело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Уровень </a:t>
                      </a:r>
                      <a:r>
                        <a:rPr lang="ru-RU" sz="1800" b="1" i="1" kern="1200" baseline="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времени</a:t>
                      </a:r>
                      <a:r>
                        <a:rPr lang="ru-RU" sz="1800" b="1" i="1" kern="1200" dirty="0">
                          <a:solidFill>
                            <a:srgbClr val="FFFF00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минута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час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день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месяц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год</a:t>
                      </a:r>
                    </a:p>
                  </a:txBody>
                  <a:tcPr marL="9525" marR="9525" marT="9528" marB="0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240106" y="2724021"/>
            <a:ext cx="3996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Уровни планирования  и исполнения:</a:t>
            </a:r>
          </a:p>
        </p:txBody>
      </p:sp>
      <p:sp>
        <p:nvSpPr>
          <p:cNvPr id="29699" name="Номер слайда 2"/>
          <p:cNvSpPr txBox="1">
            <a:spLocks/>
          </p:cNvSpPr>
          <p:nvPr/>
        </p:nvSpPr>
        <p:spPr bwMode="auto">
          <a:xfrm>
            <a:off x="8051800" y="6448425"/>
            <a:ext cx="10302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C9BFFC-78D7-40AF-AC06-7ACB8865C789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ru-RU" alt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55776" y="292586"/>
            <a:ext cx="1019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Χρόνος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948263" y="292586"/>
            <a:ext cx="1245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Καιρός </a:t>
            </a:r>
            <a:endParaRPr kumimoji="0" lang="ru-RU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3BC1A4-F303-4F3F-BBE5-A61E2DBFFABE}"/>
              </a:ext>
            </a:extLst>
          </p:cNvPr>
          <p:cNvSpPr txBox="1"/>
          <p:nvPr/>
        </p:nvSpPr>
        <p:spPr>
          <a:xfrm>
            <a:off x="5801410" y="-90813"/>
            <a:ext cx="3304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(Дополнительный</a:t>
            </a: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материал)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6851C-2B33-42B7-9237-415808E8826C}"/>
              </a:ext>
            </a:extLst>
          </p:cNvPr>
          <p:cNvSpPr txBox="1"/>
          <p:nvPr/>
        </p:nvSpPr>
        <p:spPr>
          <a:xfrm>
            <a:off x="3779912" y="6021288"/>
            <a:ext cx="45365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Вводная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описание  окружения для задачи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Задача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учетная единица деятельности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Транзакция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неделимое действие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B09241-952B-4660-982A-4E80BDA3246A}"/>
              </a:ext>
            </a:extLst>
          </p:cNvPr>
          <p:cNvSpPr txBox="1"/>
          <p:nvPr/>
        </p:nvSpPr>
        <p:spPr>
          <a:xfrm>
            <a:off x="158639" y="5960336"/>
            <a:ext cx="34169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Дело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нечеткий план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Проект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стратегической план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Процедура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тактической план</a:t>
            </a:r>
          </a:p>
        </p:txBody>
      </p:sp>
    </p:spTree>
    <p:extLst>
      <p:ext uri="{BB962C8B-B14F-4D97-AF65-F5344CB8AC3E}">
        <p14:creationId xmlns:p14="http://schemas.microsoft.com/office/powerpoint/2010/main" val="366055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3347864" cy="432048"/>
          </a:xfrm>
        </p:spPr>
        <p:txBody>
          <a:bodyPr/>
          <a:lstStyle/>
          <a:p>
            <a:pPr algn="l"/>
            <a:r>
              <a:rPr lang="en-US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J</a:t>
            </a:r>
            <a:r>
              <a:rPr lang="en-A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unior</a:t>
            </a:r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,</a:t>
            </a:r>
            <a:r>
              <a:rPr lang="en-A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 middle </a:t>
            </a:r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,</a:t>
            </a:r>
            <a:r>
              <a:rPr lang="en-A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senior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31" name="Номер слайда 2"/>
          <p:cNvSpPr txBox="1">
            <a:spLocks/>
          </p:cNvSpPr>
          <p:nvPr/>
        </p:nvSpPr>
        <p:spPr>
          <a:xfrm>
            <a:off x="8172400" y="6463883"/>
            <a:ext cx="936104" cy="3651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E7F6D-C005-46AC-B30F-1C010554ACCD}"/>
              </a:ext>
            </a:extLst>
          </p:cNvPr>
          <p:cNvSpPr txBox="1"/>
          <p:nvPr/>
        </p:nvSpPr>
        <p:spPr>
          <a:xfrm>
            <a:off x="198119" y="836712"/>
            <a:ext cx="889248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ru-RU" b="1" i="0" dirty="0">
                <a:solidFill>
                  <a:srgbClr val="FFFF00"/>
                </a:solidFill>
                <a:effectLst/>
                <a:latin typeface="YS Text"/>
              </a:rPr>
              <a:t>Junior</a:t>
            </a:r>
            <a:r>
              <a:rPr lang="ru-RU" b="0" i="0" dirty="0">
                <a:effectLst/>
                <a:latin typeface="YS Text"/>
              </a:rPr>
              <a:t> - решает простые задачи под руководством опытных коллег,  знает на базовом уровне язык программирования, </a:t>
            </a:r>
            <a:r>
              <a:rPr lang="en-US" dirty="0">
                <a:latin typeface="YS Text"/>
              </a:rPr>
              <a:t>Git </a:t>
            </a:r>
            <a:r>
              <a:rPr lang="ru-RU" b="0" i="0" dirty="0">
                <a:effectLst/>
                <a:latin typeface="YS Text"/>
              </a:rPr>
              <a:t>и базы данных.</a:t>
            </a:r>
            <a:endParaRPr lang="en-US" b="0" i="0" dirty="0">
              <a:effectLst/>
              <a:latin typeface="YS Text"/>
            </a:endParaRPr>
          </a:p>
          <a:p>
            <a:pPr marL="342900" indent="-342900" algn="l">
              <a:buAutoNum type="arabicPeriod"/>
            </a:pPr>
            <a:endParaRPr lang="ru-RU" b="0" i="0" dirty="0">
              <a:effectLst/>
              <a:latin typeface="YS Text"/>
            </a:endParaRPr>
          </a:p>
          <a:p>
            <a:pPr algn="l">
              <a:buFont typeface="+mj-lt"/>
              <a:buAutoNum type="arabicPeriod" startAt="2"/>
            </a:pPr>
            <a:r>
              <a:rPr lang="en-US" b="0" i="0" dirty="0">
                <a:solidFill>
                  <a:srgbClr val="FFFF00"/>
                </a:solidFill>
                <a:effectLst/>
                <a:latin typeface="YS Text"/>
              </a:rPr>
              <a:t> </a:t>
            </a:r>
            <a:r>
              <a:rPr lang="ru-RU" b="0" i="0" dirty="0">
                <a:solidFill>
                  <a:srgbClr val="FFFF00"/>
                </a:solidFill>
                <a:effectLst/>
                <a:latin typeface="YS Text"/>
              </a:rPr>
              <a:t> </a:t>
            </a:r>
            <a:r>
              <a:rPr lang="ru-RU" b="1" i="0" dirty="0">
                <a:solidFill>
                  <a:srgbClr val="FFFF00"/>
                </a:solidFill>
                <a:effectLst/>
                <a:latin typeface="YS Text"/>
              </a:rPr>
              <a:t>Middle</a:t>
            </a:r>
            <a:r>
              <a:rPr lang="ru-RU" b="0" i="0" dirty="0">
                <a:solidFill>
                  <a:srgbClr val="FFFF00"/>
                </a:solidFill>
                <a:effectLst/>
                <a:latin typeface="YS Text"/>
              </a:rPr>
              <a:t> </a:t>
            </a:r>
            <a:r>
              <a:rPr lang="ru-RU" b="0" i="0" dirty="0">
                <a:effectLst/>
                <a:latin typeface="YS Text"/>
              </a:rPr>
              <a:t>—  пишет код самостоятельно, но всё ещё находится под присмотром старших, имеет базовое понимание жизненного цикла </a:t>
            </a:r>
            <a:r>
              <a:rPr lang="ru-RU" dirty="0">
                <a:latin typeface="YS Text"/>
              </a:rPr>
              <a:t>и </a:t>
            </a:r>
            <a:r>
              <a:rPr lang="ru-RU" b="0" i="0" dirty="0">
                <a:effectLst/>
                <a:latin typeface="YS Text"/>
              </a:rPr>
              <a:t>основы архитектуры проекта.</a:t>
            </a:r>
            <a:endParaRPr lang="en-US" b="0" i="0" dirty="0">
              <a:effectLst/>
              <a:latin typeface="YS Text"/>
            </a:endParaRPr>
          </a:p>
          <a:p>
            <a:pPr algn="l">
              <a:buFont typeface="+mj-lt"/>
              <a:buAutoNum type="arabicPeriod" startAt="2"/>
            </a:pPr>
            <a:endParaRPr lang="ru-RU" b="0" i="0" dirty="0">
              <a:effectLst/>
              <a:latin typeface="YS Text"/>
            </a:endParaRPr>
          </a:p>
          <a:p>
            <a:pPr algn="l">
              <a:buFont typeface="+mj-lt"/>
              <a:buAutoNum type="arabicPeriod" startAt="3"/>
            </a:pPr>
            <a:r>
              <a:rPr lang="en-US" b="0" i="0" dirty="0">
                <a:solidFill>
                  <a:srgbClr val="FFFF00"/>
                </a:solidFill>
                <a:effectLst/>
                <a:latin typeface="YS Text"/>
              </a:rPr>
              <a:t> </a:t>
            </a:r>
            <a:r>
              <a:rPr lang="ru-RU" b="0" i="0" dirty="0">
                <a:solidFill>
                  <a:srgbClr val="FFFF00"/>
                </a:solidFill>
                <a:effectLst/>
                <a:latin typeface="YS Text"/>
              </a:rPr>
              <a:t> </a:t>
            </a:r>
            <a:r>
              <a:rPr lang="ru-RU" b="1" i="0" dirty="0">
                <a:solidFill>
                  <a:srgbClr val="FFFF00"/>
                </a:solidFill>
                <a:effectLst/>
                <a:latin typeface="YS Text"/>
              </a:rPr>
              <a:t>Senior</a:t>
            </a:r>
            <a:r>
              <a:rPr lang="ru-RU" b="0" i="0" dirty="0">
                <a:effectLst/>
                <a:latin typeface="YS Text"/>
              </a:rPr>
              <a:t>— самый сильный игрок в команде, занимается архитектурой, взаимодействием систем и другими высокоуровневыми вещам, знает специфику своего стека и особенности его работы в разных окружениях.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08976F-0EF8-4ED9-B8C5-E8D4DC5A528D}"/>
              </a:ext>
            </a:extLst>
          </p:cNvPr>
          <p:cNvSpPr txBox="1"/>
          <p:nvPr/>
        </p:nvSpPr>
        <p:spPr>
          <a:xfrm>
            <a:off x="467895" y="4309447"/>
            <a:ext cx="8352928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effectLst/>
                <a:latin typeface="Calibri" panose="020F0502020204030204" pitchFamily="34" charset="0"/>
              </a:rPr>
              <a:t>You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can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view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,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comment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on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,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or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merge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this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pull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request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online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at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:</a:t>
            </a:r>
          </a:p>
          <a:p>
            <a:r>
              <a:rPr lang="ru-RU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 </a:t>
            </a:r>
            <a:r>
              <a:rPr lang="ru-RU" sz="1800" u="sng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https://github.com/AlexFatkin/OdorCalculator/pull/3</a:t>
            </a:r>
            <a:endParaRPr lang="ru-RU" sz="18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ru-RU" sz="2000" b="1" dirty="0" err="1">
                <a:effectLst/>
                <a:latin typeface="Calibri" panose="020F0502020204030204" pitchFamily="34" charset="0"/>
              </a:rPr>
              <a:t>Commit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Summary</a:t>
            </a:r>
            <a:endParaRPr lang="ru-RU" sz="2000" b="1" dirty="0">
              <a:effectLst/>
              <a:latin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u="sng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d74a965</a:t>
            </a:r>
            <a:r>
              <a:rPr lang="ru-RU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Final_acetate_calculator_version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ru-RU" sz="2000" b="1" dirty="0">
                <a:effectLst/>
                <a:latin typeface="Calibri" panose="020F0502020204030204" pitchFamily="34" charset="0"/>
              </a:rPr>
              <a:t>File </a:t>
            </a:r>
            <a:r>
              <a:rPr lang="ru-RU" sz="2000" b="1" dirty="0" err="1">
                <a:effectLst/>
                <a:latin typeface="Calibri" panose="020F0502020204030204" pitchFamily="34" charset="0"/>
              </a:rPr>
              <a:t>Changes</a:t>
            </a:r>
            <a:r>
              <a:rPr lang="ru-RU" sz="2000" b="1" dirty="0">
                <a:effectLst/>
                <a:latin typeface="Calibri" panose="020F0502020204030204" pitchFamily="34" charset="0"/>
              </a:rPr>
              <a:t> </a:t>
            </a:r>
          </a:p>
          <a:p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ru-RU" sz="1800" u="sng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Arina_K/main.py</a:t>
            </a:r>
            <a:r>
              <a:rPr lang="ru-RU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(2) </a:t>
            </a:r>
          </a:p>
          <a:p>
            <a:endParaRPr lang="ru-RU" sz="2000" b="1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97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2555776" cy="432048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Языки в GitHub </a:t>
            </a:r>
            <a:endParaRPr lang="ru-RU" dirty="0">
              <a:latin typeface="Calibri" panose="020F0502020204030204" pitchFamily="34" charset="0"/>
            </a:endParaRPr>
          </a:p>
        </p:txBody>
      </p:sp>
      <p:sp>
        <p:nvSpPr>
          <p:cNvPr id="131" name="Номер слайда 2"/>
          <p:cNvSpPr txBox="1">
            <a:spLocks/>
          </p:cNvSpPr>
          <p:nvPr/>
        </p:nvSpPr>
        <p:spPr>
          <a:xfrm>
            <a:off x="8172400" y="6463883"/>
            <a:ext cx="936104" cy="3651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82F6D6-3AF0-4828-BEDF-71A77BD145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50"/>
          <a:stretch/>
        </p:blipFill>
        <p:spPr>
          <a:xfrm>
            <a:off x="107504" y="864198"/>
            <a:ext cx="8496944" cy="59435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1E8D39-4278-46B2-8CA5-33ABB60C8F74}"/>
              </a:ext>
            </a:extLst>
          </p:cNvPr>
          <p:cNvSpPr txBox="1"/>
          <p:nvPr/>
        </p:nvSpPr>
        <p:spPr>
          <a:xfrm>
            <a:off x="5004048" y="0"/>
            <a:ext cx="4104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 универсален</a:t>
            </a:r>
            <a:r>
              <a:rPr lang="ru-RU" dirty="0">
                <a:solidFill>
                  <a:srgbClr val="FFFFFF"/>
                </a:solidFill>
                <a:latin typeface="Calibri"/>
              </a:rPr>
              <a:t>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 используется от прототипирования до роботизации</a:t>
            </a:r>
          </a:p>
        </p:txBody>
      </p:sp>
    </p:spTree>
    <p:extLst>
      <p:ext uri="{BB962C8B-B14F-4D97-AF65-F5344CB8AC3E}">
        <p14:creationId xmlns:p14="http://schemas.microsoft.com/office/powerpoint/2010/main" val="76103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3923928" cy="432048"/>
          </a:xfrm>
        </p:spPr>
        <p:txBody>
          <a:bodyPr/>
          <a:lstStyle/>
          <a:p>
            <a:pPr algn="l"/>
            <a:r>
              <a:rPr lang="ru-RU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Использование </a:t>
            </a:r>
            <a:r>
              <a:rPr lang="en-US" sz="2400" b="1" cap="none" dirty="0">
                <a:solidFill>
                  <a:srgbClr val="FFFF00"/>
                </a:solidFill>
                <a:latin typeface="Calibri" panose="020F0502020204030204" pitchFamily="34" charset="0"/>
                <a:ea typeface="+mn-ea"/>
                <a:cs typeface="+mn-cs"/>
              </a:rPr>
              <a:t>Python</a:t>
            </a:r>
            <a:endParaRPr lang="ru-RU" dirty="0">
              <a:solidFill>
                <a:srgbClr val="FFFF00"/>
              </a:solidFill>
              <a:latin typeface="Calibri" panose="020F0502020204030204" pitchFamily="34" charset="0"/>
            </a:endParaRPr>
          </a:p>
        </p:txBody>
      </p:sp>
      <p:sp>
        <p:nvSpPr>
          <p:cNvPr id="131" name="Номер слайда 2"/>
          <p:cNvSpPr txBox="1">
            <a:spLocks/>
          </p:cNvSpPr>
          <p:nvPr/>
        </p:nvSpPr>
        <p:spPr>
          <a:xfrm>
            <a:off x="8172400" y="6463883"/>
            <a:ext cx="936104" cy="3651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7E573D8-71A0-4863-91D4-4394DD253D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66" t="27951" r="6372"/>
          <a:stretch/>
        </p:blipFill>
        <p:spPr>
          <a:xfrm>
            <a:off x="35496" y="533219"/>
            <a:ext cx="9126651" cy="57455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FC0D6C-DECD-41EF-BDAD-13FE9DDC8841}"/>
              </a:ext>
            </a:extLst>
          </p:cNvPr>
          <p:cNvSpPr txBox="1"/>
          <p:nvPr/>
        </p:nvSpPr>
        <p:spPr>
          <a:xfrm>
            <a:off x="107504" y="1628800"/>
            <a:ext cx="2808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Автоматизацияя потоков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16AD19-7A48-4D9E-B2E1-2C5626720A6C}"/>
              </a:ext>
            </a:extLst>
          </p:cNvPr>
          <p:cNvSpPr txBox="1"/>
          <p:nvPr/>
        </p:nvSpPr>
        <p:spPr>
          <a:xfrm>
            <a:off x="3477108" y="1653783"/>
            <a:ext cx="2070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Модель  данных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1FA35A-7001-488F-B939-F5615E0EE158}"/>
              </a:ext>
            </a:extLst>
          </p:cNvPr>
          <p:cNvSpPr txBox="1"/>
          <p:nvPr/>
        </p:nvSpPr>
        <p:spPr>
          <a:xfrm>
            <a:off x="3332795" y="3111484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Визуализации данных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856AC6-7382-4306-B3F9-9B3F2EF55E69}"/>
              </a:ext>
            </a:extLst>
          </p:cNvPr>
          <p:cNvSpPr txBox="1"/>
          <p:nvPr/>
        </p:nvSpPr>
        <p:spPr>
          <a:xfrm>
            <a:off x="467544" y="5869590"/>
            <a:ext cx="4662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Веб-разработка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1DB097-EF34-4428-AA9D-8C2C955ED351}"/>
              </a:ext>
            </a:extLst>
          </p:cNvPr>
          <p:cNvSpPr txBox="1"/>
          <p:nvPr/>
        </p:nvSpPr>
        <p:spPr>
          <a:xfrm>
            <a:off x="114854" y="4490537"/>
            <a:ext cx="2893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Искусственный интеллект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D8F1EA-F1AE-47CE-8E04-2870E806DFD5}"/>
              </a:ext>
            </a:extLst>
          </p:cNvPr>
          <p:cNvSpPr txBox="1"/>
          <p:nvPr/>
        </p:nvSpPr>
        <p:spPr>
          <a:xfrm>
            <a:off x="6084168" y="5924926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Управления базами данных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6F28E5-9D83-47B4-BF85-89F08B0277AD}"/>
              </a:ext>
            </a:extLst>
          </p:cNvPr>
          <p:cNvSpPr txBox="1"/>
          <p:nvPr/>
        </p:nvSpPr>
        <p:spPr>
          <a:xfrm>
            <a:off x="6322233" y="4488332"/>
            <a:ext cx="2349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Машинное обучение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CE04EC-3451-4082-844A-0E6D7CD2CAE1}"/>
              </a:ext>
            </a:extLst>
          </p:cNvPr>
          <p:cNvSpPr txBox="1"/>
          <p:nvPr/>
        </p:nvSpPr>
        <p:spPr>
          <a:xfrm>
            <a:off x="3491880" y="5924926"/>
            <a:ext cx="1963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Разработка ПО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B6C1E1-5E7C-4107-98CC-41605F04F7EE}"/>
              </a:ext>
            </a:extLst>
          </p:cNvPr>
          <p:cNvSpPr txBox="1"/>
          <p:nvPr/>
        </p:nvSpPr>
        <p:spPr>
          <a:xfrm>
            <a:off x="3220559" y="4506634"/>
            <a:ext cx="2458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Управление системой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7669E0-46EE-4196-97D0-7AFE55FC1232}"/>
              </a:ext>
            </a:extLst>
          </p:cNvPr>
          <p:cNvSpPr txBox="1"/>
          <p:nvPr/>
        </p:nvSpPr>
        <p:spPr>
          <a:xfrm>
            <a:off x="6516216" y="3148090"/>
            <a:ext cx="1827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Анализ данных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8E286B-E66D-4AEF-BB60-FD8B6FDF1646}"/>
              </a:ext>
            </a:extLst>
          </p:cNvPr>
          <p:cNvSpPr txBox="1"/>
          <p:nvPr/>
        </p:nvSpPr>
        <p:spPr>
          <a:xfrm>
            <a:off x="395536" y="3111484"/>
            <a:ext cx="1827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1F21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Наука о данных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A7368F-5ADF-4758-B1FE-0B10D6EA58C8}"/>
              </a:ext>
            </a:extLst>
          </p:cNvPr>
          <p:cNvSpPr txBox="1"/>
          <p:nvPr/>
        </p:nvSpPr>
        <p:spPr>
          <a:xfrm>
            <a:off x="6722093" y="1653783"/>
            <a:ext cx="1656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>
                <a:solidFill>
                  <a:srgbClr val="1F2123"/>
                </a:solidFill>
                <a:latin typeface="Calibri"/>
              </a:rPr>
              <a:t>Роботизация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1"/>
            <a:ext cx="6012160" cy="530672"/>
          </a:xfrm>
        </p:spPr>
        <p:txBody>
          <a:bodyPr/>
          <a:lstStyle/>
          <a:p>
            <a:pPr algn="l" rtl="0" eaLnBrk="1" latinLnBrk="0" hangingPunct="1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Функция желательности</a:t>
            </a:r>
            <a:r>
              <a:rPr lang="en-US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  </a:t>
            </a:r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Харрингтона</a:t>
            </a:r>
            <a:endParaRPr lang="ru-RU" sz="2400" b="1" cap="none" dirty="0">
              <a:solidFill>
                <a:srgbClr val="FFFF00"/>
              </a:solidFill>
            </a:endParaRPr>
          </a:p>
        </p:txBody>
      </p:sp>
      <p:sp>
        <p:nvSpPr>
          <p:cNvPr id="39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44CD0C-E89E-4A14-B5D9-6D2C9A7810A4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69843AC-C999-42AF-A1DC-E7B293DE0FE8}"/>
              </a:ext>
            </a:extLst>
          </p:cNvPr>
          <p:cNvSpPr txBox="1"/>
          <p:nvPr/>
        </p:nvSpPr>
        <p:spPr>
          <a:xfrm>
            <a:off x="2218459" y="3285897"/>
            <a:ext cx="463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53AA888-4050-4BCD-9879-AA7814E25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36" y="791879"/>
            <a:ext cx="6372298" cy="5373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5192F0-0CBC-4EAD-8B8D-F07D37F37765}"/>
              </a:ext>
            </a:extLst>
          </p:cNvPr>
          <p:cNvSpPr txBox="1"/>
          <p:nvPr/>
        </p:nvSpPr>
        <p:spPr>
          <a:xfrm>
            <a:off x="289560" y="406490"/>
            <a:ext cx="3308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Одностороннее ограничение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936D0E-945F-48FC-B124-889B73C96D81}"/>
                  </a:ext>
                </a:extLst>
              </p:cNvPr>
              <p:cNvSpPr txBox="1"/>
              <p:nvPr/>
            </p:nvSpPr>
            <p:spPr>
              <a:xfrm>
                <a:off x="6549752" y="76667"/>
                <a:ext cx="259424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𝒆𝒙𝒑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𝒆𝒙𝒑</m:t>
                      </m:r>
                      <m:d>
                        <m:d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kumimoji="0" 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936D0E-945F-48FC-B124-889B73C96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752" y="76667"/>
                <a:ext cx="2594248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EDA794-5BFF-4A51-A39B-6F974F81A02F}"/>
                  </a:ext>
                </a:extLst>
              </p:cNvPr>
              <p:cNvSpPr txBox="1"/>
              <p:nvPr/>
            </p:nvSpPr>
            <p:spPr>
              <a:xfrm>
                <a:off x="6650734" y="4285434"/>
                <a:ext cx="24692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= 0,2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 = -0,5</a:t>
                </a:r>
                <a:endParaRPr lang="ru-RU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EDA794-5BFF-4A51-A39B-6F974F81A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34" y="4285434"/>
                <a:ext cx="2469297" cy="461665"/>
              </a:xfrm>
              <a:prstGeom prst="rect">
                <a:avLst/>
              </a:prstGeom>
              <a:blipFill>
                <a:blip r:embed="rId5"/>
                <a:stretch>
                  <a:fillRect l="-741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AFD1C2-AD0E-4264-B982-AEDC5C90A6BC}"/>
                  </a:ext>
                </a:extLst>
              </p:cNvPr>
              <p:cNvSpPr txBox="1"/>
              <p:nvPr/>
            </p:nvSpPr>
            <p:spPr>
              <a:xfrm>
                <a:off x="6700808" y="2096192"/>
                <a:ext cx="23376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= 0,8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 = 0,5</a:t>
                </a:r>
                <a:endParaRPr lang="ru-RU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AFD1C2-AD0E-4264-B982-AEDC5C90A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808" y="2096192"/>
                <a:ext cx="2337648" cy="461665"/>
              </a:xfrm>
              <a:prstGeom prst="rect">
                <a:avLst/>
              </a:prstGeom>
              <a:blipFill>
                <a:blip r:embed="rId6"/>
                <a:stretch>
                  <a:fillRect l="-781" t="-10526" r="-1563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A9C0F2E-83D3-480C-A0E5-927ED398DD94}"/>
              </a:ext>
            </a:extLst>
          </p:cNvPr>
          <p:cNvSpPr txBox="1"/>
          <p:nvPr/>
        </p:nvSpPr>
        <p:spPr>
          <a:xfrm>
            <a:off x="489248" y="6274382"/>
            <a:ext cx="5234880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ru-RU" sz="2000" b="1" i="0" u="none" strike="noStrike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Ахназарова С.Л., Кафаров В.В.; Методы оптимизации эксперимента в химической технологии; 1985, с.209</a:t>
            </a:r>
          </a:p>
        </p:txBody>
      </p:sp>
    </p:spTree>
    <p:extLst>
      <p:ext uri="{BB962C8B-B14F-4D97-AF65-F5344CB8AC3E}">
        <p14:creationId xmlns:p14="http://schemas.microsoft.com/office/powerpoint/2010/main" val="1667655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5859463" y="11113"/>
            <a:ext cx="3284537" cy="365125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ru-RU" sz="2400" b="1" cap="none" dirty="0">
                <a:solidFill>
                  <a:srgbClr val="FFFF00"/>
                </a:solidFill>
                <a:ea typeface="+mn-ea"/>
                <a:cs typeface="+mn-cs"/>
              </a:rPr>
              <a:t>Здоровье</a:t>
            </a:r>
          </a:p>
        </p:txBody>
      </p:sp>
      <p:sp>
        <p:nvSpPr>
          <p:cNvPr id="17411" name="Номер слайда 2"/>
          <p:cNvSpPr txBox="1">
            <a:spLocks/>
          </p:cNvSpPr>
          <p:nvPr/>
        </p:nvSpPr>
        <p:spPr bwMode="auto">
          <a:xfrm>
            <a:off x="7956376" y="6448425"/>
            <a:ext cx="11257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1pPr>
            <a:lvl2pPr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2pPr>
            <a:lvl3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3pPr>
            <a:lvl4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4pPr>
            <a:lvl5pPr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5pPr>
            <a:lvl6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6pPr>
            <a:lvl7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7pPr>
            <a:lvl8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8pPr>
            <a:lvl9pPr indent="-22860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17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F4DDFA-A841-47C0-81DB-AD210C45AB04}" type="slidenum">
              <a:rPr kumimoji="0" lang="ru-RU" altLang="ru-RU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alt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13"/>
            <a:ext cx="5580063" cy="685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Прямоугольник 4"/>
          <p:cNvSpPr>
            <a:spLocks noChangeArrowheads="1"/>
          </p:cNvSpPr>
          <p:nvPr/>
        </p:nvSpPr>
        <p:spPr bwMode="auto">
          <a:xfrm>
            <a:off x="5849938" y="3748088"/>
            <a:ext cx="31972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Амосов Николай Михайлович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1913 - 2002</a:t>
            </a:r>
          </a:p>
        </p:txBody>
      </p:sp>
      <p:pic>
        <p:nvPicPr>
          <p:cNvPr id="17414" name="Picture 2" descr="C:\Users\afatkin\Downloads\Амосов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08050"/>
            <a:ext cx="2759075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905774-8449-468D-A5CE-DEA96E947387}"/>
              </a:ext>
            </a:extLst>
          </p:cNvPr>
          <p:cNvSpPr txBox="1"/>
          <p:nvPr/>
        </p:nvSpPr>
        <p:spPr>
          <a:xfrm>
            <a:off x="5713284" y="4581128"/>
            <a:ext cx="3391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Здоровье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резервы подсистем организма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744824" y="5301208"/>
            <a:ext cx="32196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Раздел ЕГИСЗ  </a:t>
            </a: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 мониторинга здоровья</a:t>
            </a:r>
          </a:p>
        </p:txBody>
      </p:sp>
    </p:spTree>
    <p:extLst>
      <p:ext uri="{BB962C8B-B14F-4D97-AF65-F5344CB8AC3E}">
        <p14:creationId xmlns:p14="http://schemas.microsoft.com/office/powerpoint/2010/main" val="215302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/>
          <p:cNvSpPr>
            <a:spLocks noGrp="1"/>
          </p:cNvSpPr>
          <p:nvPr>
            <p:ph type="ctrTitle"/>
          </p:nvPr>
        </p:nvSpPr>
        <p:spPr>
          <a:xfrm>
            <a:off x="0" y="1"/>
            <a:ext cx="3779912" cy="530672"/>
          </a:xfrm>
        </p:spPr>
        <p:txBody>
          <a:bodyPr/>
          <a:lstStyle/>
          <a:p>
            <a:pPr algn="l" rtl="0" eaLnBrk="1" latinLnBrk="0" hangingPunct="1"/>
            <a:r>
              <a:rPr lang="ru-RU" sz="2400" b="1" cap="none" dirty="0">
                <a:solidFill>
                  <a:srgbClr val="FFFF00"/>
                </a:solidFill>
                <a:latin typeface="Calibri"/>
                <a:ea typeface="+mn-ea"/>
                <a:cs typeface="+mn-cs"/>
              </a:rPr>
              <a:t>Обонятельная система</a:t>
            </a:r>
          </a:p>
        </p:txBody>
      </p:sp>
      <p:sp>
        <p:nvSpPr>
          <p:cNvPr id="39" name="Номер слайда 2"/>
          <p:cNvSpPr txBox="1">
            <a:spLocks/>
          </p:cNvSpPr>
          <p:nvPr/>
        </p:nvSpPr>
        <p:spPr>
          <a:xfrm>
            <a:off x="7956376" y="6322653"/>
            <a:ext cx="1082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F3E586-5FD4-4BEF-86C2-17DF39B1715D}" type="slidenum">
              <a:rPr kumimoji="0" lang="ru-RU" sz="2800" b="1" i="0" u="none" strike="noStrike" kern="1200" cap="none" spc="0" normalizeH="0" baseline="0" noProof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3" name="Рукописный ввод 262">
                <a:extLst>
                  <a:ext uri="{FF2B5EF4-FFF2-40B4-BE49-F238E27FC236}">
                    <a16:creationId xmlns:a16="http://schemas.microsoft.com/office/drawing/2014/main" id="{D04FB4E6-8B9C-4655-AE4F-AC1DC50336AB}"/>
                  </a:ext>
                </a:extLst>
              </p14:cNvPr>
              <p14:cNvContentPartPr/>
              <p14:nvPr/>
            </p14:nvContentPartPr>
            <p14:xfrm>
              <a:off x="7050258" y="3065151"/>
              <a:ext cx="815040" cy="1465920"/>
            </p14:xfrm>
          </p:contentPart>
        </mc:Choice>
        <mc:Fallback xmlns="">
          <p:pic>
            <p:nvPicPr>
              <p:cNvPr id="263" name="Рукописный ввод 262">
                <a:extLst>
                  <a:ext uri="{FF2B5EF4-FFF2-40B4-BE49-F238E27FC236}">
                    <a16:creationId xmlns:a16="http://schemas.microsoft.com/office/drawing/2014/main" id="{D04FB4E6-8B9C-4655-AE4F-AC1DC50336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60258" y="2885195"/>
                <a:ext cx="994680" cy="18254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4" name="Рукописный ввод 263">
                <a:extLst>
                  <a:ext uri="{FF2B5EF4-FFF2-40B4-BE49-F238E27FC236}">
                    <a16:creationId xmlns:a16="http://schemas.microsoft.com/office/drawing/2014/main" id="{09A43BA0-2AD8-411F-A561-39AD1EDD84C7}"/>
                  </a:ext>
                </a:extLst>
              </p14:cNvPr>
              <p14:cNvContentPartPr/>
              <p14:nvPr/>
            </p14:nvContentPartPr>
            <p14:xfrm>
              <a:off x="7137378" y="3170991"/>
              <a:ext cx="664560" cy="504000"/>
            </p14:xfrm>
          </p:contentPart>
        </mc:Choice>
        <mc:Fallback xmlns="">
          <p:pic>
            <p:nvPicPr>
              <p:cNvPr id="264" name="Рукописный ввод 263">
                <a:extLst>
                  <a:ext uri="{FF2B5EF4-FFF2-40B4-BE49-F238E27FC236}">
                    <a16:creationId xmlns:a16="http://schemas.microsoft.com/office/drawing/2014/main" id="{09A43BA0-2AD8-411F-A561-39AD1EDD84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47427" y="2990991"/>
                <a:ext cx="844103" cy="863640"/>
              </a:xfrm>
              <a:prstGeom prst="rect">
                <a:avLst/>
              </a:prstGeom>
            </p:spPr>
          </p:pic>
        </mc:Fallback>
      </mc:AlternateContent>
      <p:sp>
        <p:nvSpPr>
          <p:cNvPr id="131" name="TextBox 130">
            <a:extLst>
              <a:ext uri="{FF2B5EF4-FFF2-40B4-BE49-F238E27FC236}">
                <a16:creationId xmlns:a16="http://schemas.microsoft.com/office/drawing/2014/main" id="{50785414-85E6-4496-A257-526D196C50E7}"/>
              </a:ext>
            </a:extLst>
          </p:cNvPr>
          <p:cNvSpPr txBox="1"/>
          <p:nvPr/>
        </p:nvSpPr>
        <p:spPr>
          <a:xfrm>
            <a:off x="3818140" y="114209"/>
            <a:ext cx="3488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0CCAE4"/>
                </a:solidFill>
              </a:rPr>
              <a:t>https://bibliotekar.ru/447/216.htm</a:t>
            </a:r>
            <a:endParaRPr lang="ru-RU" dirty="0">
              <a:solidFill>
                <a:srgbClr val="0CCAE4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B02C395-1A5D-412F-A3DA-24BC9FAC0B54}"/>
              </a:ext>
            </a:extLst>
          </p:cNvPr>
          <p:cNvSpPr txBox="1"/>
          <p:nvPr/>
        </p:nvSpPr>
        <p:spPr>
          <a:xfrm>
            <a:off x="139670" y="640781"/>
            <a:ext cx="91128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Чувствительность обонятельной системы человека чрезвычайно велика: один обонятельный рецептор может быть возбужден одной молекулой пахучего вещества, а возбуждение небольшого числа рецепторов приводит к возникновению ощущения. В то же время изменение интенсивности действия веществ (порог различения) оценивается</a:t>
            </a:r>
            <a:br>
              <a:rPr lang="ru-RU" dirty="0"/>
            </a:br>
            <a:r>
              <a:rPr lang="ru-RU" dirty="0"/>
              <a:t> людьми довольно грубо (наименьшее воспринимаемое различие в силе запаха составляет 30—60 % от его исходной концентрации). У собак эти показатели в 5 раз выше. </a:t>
            </a:r>
          </a:p>
          <a:p>
            <a:r>
              <a:rPr lang="ru-RU" dirty="0"/>
              <a:t>Адаптация в обонятельной системе происходит  сравнительно медленно (десятки секунд или минуты)  и зависит от  скорости потока воздуха над обонятельным  эпителием </a:t>
            </a:r>
          </a:p>
          <a:p>
            <a:r>
              <a:rPr lang="ru-RU" dirty="0"/>
              <a:t>и от концентрации пахучего вещества.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D3C16FE-A714-48D9-B39A-05CFAC77C6D3}"/>
              </a:ext>
            </a:extLst>
          </p:cNvPr>
          <p:cNvSpPr txBox="1"/>
          <p:nvPr/>
        </p:nvSpPr>
        <p:spPr>
          <a:xfrm>
            <a:off x="106648" y="3422991"/>
            <a:ext cx="64021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Стереоскопическое (объемное) обоняние у человека обеспечивается не только тройничным, но и обонятельным нервом.</a:t>
            </a:r>
          </a:p>
          <a:p>
            <a:r>
              <a:rPr lang="en-AU" dirty="0">
                <a:solidFill>
                  <a:srgbClr val="00B0F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https://naked-science.ru/article/biology/stereoobonyanie-cheloveka</a:t>
            </a:r>
            <a:r>
              <a:rPr lang="ru-RU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DA23FEA-9033-4417-9F6B-13935D29D2A2}"/>
              </a:ext>
            </a:extLst>
          </p:cNvPr>
          <p:cNvSpPr txBox="1"/>
          <p:nvPr/>
        </p:nvSpPr>
        <p:spPr>
          <a:xfrm>
            <a:off x="2931061" y="6500021"/>
            <a:ext cx="5833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0CCAE4"/>
                </a:solidFill>
              </a:rPr>
              <a:t>https://habr.com/ru/companies/cloud4y/news/732792/</a:t>
            </a:r>
            <a:endParaRPr lang="ru-RU" dirty="0">
              <a:solidFill>
                <a:srgbClr val="0CCAE4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748403-3B20-49FF-937D-4F599D9326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2418" y="3329768"/>
            <a:ext cx="2968859" cy="30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68864"/>
      </p:ext>
    </p:extLst>
  </p:cSld>
  <p:clrMapOvr>
    <a:masterClrMapping/>
  </p:clrMapOvr>
</p:sld>
</file>

<file path=ppt/theme/theme1.xml><?xml version="1.0" encoding="utf-8"?>
<a:theme xmlns:a="http://schemas.openxmlformats.org/drawingml/2006/main" name="1_Lataf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Горизонт">
  <a:themeElements>
    <a:clrScheme name="Горизонт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оризонт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293589</TotalTime>
  <Words>6960</Words>
  <Application>Microsoft Office PowerPoint</Application>
  <PresentationFormat>Экран (4:3)</PresentationFormat>
  <Paragraphs>1155</Paragraphs>
  <Slides>37</Slides>
  <Notes>33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37</vt:i4>
      </vt:variant>
    </vt:vector>
  </HeadingPairs>
  <TitlesOfParts>
    <vt:vector size="49" baseType="lpstr">
      <vt:lpstr>Yu Gothic</vt:lpstr>
      <vt:lpstr>Arial</vt:lpstr>
      <vt:lpstr>Calibri</vt:lpstr>
      <vt:lpstr>Cambria Math</vt:lpstr>
      <vt:lpstr>Courier New</vt:lpstr>
      <vt:lpstr>Symbol</vt:lpstr>
      <vt:lpstr>Times New Roman</vt:lpstr>
      <vt:lpstr>Wingdings</vt:lpstr>
      <vt:lpstr>YS Text</vt:lpstr>
      <vt:lpstr>1_Lataf</vt:lpstr>
      <vt:lpstr>Горизонт</vt:lpstr>
      <vt:lpstr>1_Горизонт</vt:lpstr>
      <vt:lpstr> Руководитель Александр  Юрьевич Фатькин,  fatkin_ayu@almazovcentre.ru  </vt:lpstr>
      <vt:lpstr>Самопроверка основ математики</vt:lpstr>
      <vt:lpstr>ПО и обучение</vt:lpstr>
      <vt:lpstr>Junior, middle ,senior</vt:lpstr>
      <vt:lpstr>Языки в GitHub </vt:lpstr>
      <vt:lpstr>Использование Python</vt:lpstr>
      <vt:lpstr>Функция желательности  Харрингтона</vt:lpstr>
      <vt:lpstr>Здоровье</vt:lpstr>
      <vt:lpstr>Обонятельная система</vt:lpstr>
      <vt:lpstr>Этилацетат</vt:lpstr>
      <vt:lpstr> Система напряжения</vt:lpstr>
      <vt:lpstr>Изучение запаха</vt:lpstr>
      <vt:lpstr>Расчет молярной концентрации</vt:lpstr>
      <vt:lpstr>Приставки кратных и дольных единиц</vt:lpstr>
      <vt:lpstr>Выпрямление графика данных</vt:lpstr>
      <vt:lpstr>Выявление зависимостей</vt:lpstr>
      <vt:lpstr>Порог запаха</vt:lpstr>
      <vt:lpstr>Техника эксперимента</vt:lpstr>
      <vt:lpstr>Функция желательности  Харрингтона</vt:lpstr>
      <vt:lpstr>UML class diagram</vt:lpstr>
      <vt:lpstr>Ограничения сознания</vt:lpstr>
      <vt:lpstr>Цикл Миссии</vt:lpstr>
      <vt:lpstr> Цикл Миссии</vt:lpstr>
      <vt:lpstr> Цикл Миссии</vt:lpstr>
      <vt:lpstr>Цикл осознания Миссии</vt:lpstr>
      <vt:lpstr>Цикл Миссии</vt:lpstr>
      <vt:lpstr> Цикл Миссии</vt:lpstr>
      <vt:lpstr> Цикл Миссии</vt:lpstr>
      <vt:lpstr>Цикл осознания Миссии</vt:lpstr>
      <vt:lpstr>SMART</vt:lpstr>
      <vt:lpstr>Структура сознания</vt:lpstr>
      <vt:lpstr> Система напряжения</vt:lpstr>
      <vt:lpstr>Схема деятельности</vt:lpstr>
      <vt:lpstr>Минимальный продукт</vt:lpstr>
      <vt:lpstr>Фазы и этапы ИТ проекта</vt:lpstr>
      <vt:lpstr>Рабочие группы</vt:lpstr>
      <vt:lpstr>Подходы к планированию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Александр Фатькин</dc:creator>
  <cp:lastModifiedBy>lataf</cp:lastModifiedBy>
  <cp:revision>8140</cp:revision>
  <cp:lastPrinted>2022-09-11T09:01:00Z</cp:lastPrinted>
  <dcterms:modified xsi:type="dcterms:W3CDTF">2024-12-01T09:21:29Z</dcterms:modified>
</cp:coreProperties>
</file>