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4169" r:id="rId3"/>
    <p:sldMasterId id="2147484181" r:id="rId4"/>
  </p:sldMasterIdLst>
  <p:notesMasterIdLst>
    <p:notesMasterId r:id="rId44"/>
  </p:notesMasterIdLst>
  <p:handoutMasterIdLst>
    <p:handoutMasterId r:id="rId45"/>
  </p:handoutMasterIdLst>
  <p:sldIdLst>
    <p:sldId id="4203" r:id="rId5"/>
    <p:sldId id="3012" r:id="rId6"/>
    <p:sldId id="3898" r:id="rId7"/>
    <p:sldId id="4189" r:id="rId8"/>
    <p:sldId id="4207" r:id="rId9"/>
    <p:sldId id="4205" r:id="rId10"/>
    <p:sldId id="4186" r:id="rId11"/>
    <p:sldId id="260" r:id="rId12"/>
    <p:sldId id="3803" r:id="rId13"/>
    <p:sldId id="4202" r:id="rId14"/>
    <p:sldId id="4192" r:id="rId15"/>
    <p:sldId id="4204" r:id="rId16"/>
    <p:sldId id="4214" r:id="rId17"/>
    <p:sldId id="3900" r:id="rId18"/>
    <p:sldId id="4193" r:id="rId19"/>
    <p:sldId id="4213" r:id="rId20"/>
    <p:sldId id="2909" r:id="rId21"/>
    <p:sldId id="4177" r:id="rId22"/>
    <p:sldId id="4194" r:id="rId23"/>
    <p:sldId id="4212" r:id="rId24"/>
    <p:sldId id="4187" r:id="rId25"/>
    <p:sldId id="4188" r:id="rId26"/>
    <p:sldId id="3697" r:id="rId27"/>
    <p:sldId id="3873" r:id="rId28"/>
    <p:sldId id="3792" r:id="rId29"/>
    <p:sldId id="3874" r:id="rId30"/>
    <p:sldId id="3002" r:id="rId31"/>
    <p:sldId id="4208" r:id="rId32"/>
    <p:sldId id="4209" r:id="rId33"/>
    <p:sldId id="4210" r:id="rId34"/>
    <p:sldId id="4211" r:id="rId35"/>
    <p:sldId id="3585" r:id="rId36"/>
    <p:sldId id="3878" r:id="rId37"/>
    <p:sldId id="3881" r:id="rId38"/>
    <p:sldId id="3710" r:id="rId39"/>
    <p:sldId id="2237" r:id="rId40"/>
    <p:sldId id="2201" r:id="rId41"/>
    <p:sldId id="2385" r:id="rId42"/>
    <p:sldId id="285" r:id="rId43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учение Python" id="{81D99E93-066B-4E5A-B644-648A0C00AE29}">
          <p14:sldIdLst>
            <p14:sldId id="4203"/>
            <p14:sldId id="3012"/>
            <p14:sldId id="3898"/>
            <p14:sldId id="4189"/>
            <p14:sldId id="4207"/>
            <p14:sldId id="4205"/>
          </p14:sldIdLst>
        </p14:section>
        <p14:section name="Калькулятор запаха" id="{8D5F4650-CB44-4015-9EBB-353FBA392654}">
          <p14:sldIdLst>
            <p14:sldId id="4186"/>
            <p14:sldId id="260"/>
            <p14:sldId id="3803"/>
            <p14:sldId id="4202"/>
            <p14:sldId id="4192"/>
            <p14:sldId id="4204"/>
            <p14:sldId id="4214"/>
            <p14:sldId id="3900"/>
            <p14:sldId id="4193"/>
            <p14:sldId id="4213"/>
            <p14:sldId id="2909"/>
            <p14:sldId id="4177"/>
            <p14:sldId id="4194"/>
            <p14:sldId id="4212"/>
            <p14:sldId id="4187"/>
            <p14:sldId id="4188"/>
          </p14:sldIdLst>
        </p14:section>
        <p14:section name="Архив" id="{20FC612C-CE97-4990-AF0F-735BC78A8B66}">
          <p14:sldIdLst>
            <p14:sldId id="3697"/>
            <p14:sldId id="3873"/>
            <p14:sldId id="3792"/>
            <p14:sldId id="3874"/>
            <p14:sldId id="3002"/>
            <p14:sldId id="4208"/>
            <p14:sldId id="4209"/>
            <p14:sldId id="4210"/>
            <p14:sldId id="4211"/>
            <p14:sldId id="3585"/>
            <p14:sldId id="3878"/>
            <p14:sldId id="3881"/>
            <p14:sldId id="3710"/>
            <p14:sldId id="2237"/>
            <p14:sldId id="2201"/>
            <p14:sldId id="2385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atkin" initials="a" lastIdx="1" clrIdx="0"/>
  <p:cmAuthor id="1" name="lataf" initials="l" lastIdx="1" clrIdx="1">
    <p:extLst>
      <p:ext uri="{19B8F6BF-5375-455C-9EA6-DF929625EA0E}">
        <p15:presenceInfo xmlns:p15="http://schemas.microsoft.com/office/powerpoint/2012/main" userId="lat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AE4"/>
    <a:srgbClr val="B5ECFD"/>
    <a:srgbClr val="FF66FF"/>
    <a:srgbClr val="476D1D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1" autoAdjust="0"/>
    <p:restoredTop sz="96374" autoAdjust="0"/>
  </p:normalViewPr>
  <p:slideViewPr>
    <p:cSldViewPr>
      <p:cViewPr varScale="1">
        <p:scale>
          <a:sx n="126" d="100"/>
          <a:sy n="126" d="100"/>
        </p:scale>
        <p:origin x="1310" y="72"/>
      </p:cViewPr>
      <p:guideLst>
        <p:guide orient="horz" pos="2160"/>
        <p:guide pos="2880"/>
        <p:guide pos="1338"/>
      </p:guideLst>
    </p:cSldViewPr>
  </p:slideViewPr>
  <p:outlineViewPr>
    <p:cViewPr>
      <p:scale>
        <a:sx n="33" d="100"/>
        <a:sy n="33" d="100"/>
      </p:scale>
      <p:origin x="0" y="180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414" y="402"/>
      </p:cViewPr>
      <p:guideLst>
        <p:guide orient="horz" pos="2880"/>
        <p:guide pos="2160"/>
        <p:guide orient="horz" pos="31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6.xml"/><Relationship Id="rId18" Type="http://schemas.openxmlformats.org/officeDocument/2006/relationships/slide" Target="slides/slide31.xml"/><Relationship Id="rId3" Type="http://schemas.openxmlformats.org/officeDocument/2006/relationships/slide" Target="slides/slide4.xml"/><Relationship Id="rId21" Type="http://schemas.openxmlformats.org/officeDocument/2006/relationships/slide" Target="slides/slide36.xml"/><Relationship Id="rId7" Type="http://schemas.openxmlformats.org/officeDocument/2006/relationships/slide" Target="slides/slide14.xml"/><Relationship Id="rId12" Type="http://schemas.openxmlformats.org/officeDocument/2006/relationships/slide" Target="slides/slide25.xml"/><Relationship Id="rId17" Type="http://schemas.openxmlformats.org/officeDocument/2006/relationships/slide" Target="slides/slide30.xml"/><Relationship Id="rId2" Type="http://schemas.openxmlformats.org/officeDocument/2006/relationships/slide" Target="slides/slide2.xml"/><Relationship Id="rId16" Type="http://schemas.openxmlformats.org/officeDocument/2006/relationships/slide" Target="slides/slide29.xml"/><Relationship Id="rId20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24.xml"/><Relationship Id="rId5" Type="http://schemas.openxmlformats.org/officeDocument/2006/relationships/slide" Target="slides/slide6.xml"/><Relationship Id="rId15" Type="http://schemas.openxmlformats.org/officeDocument/2006/relationships/slide" Target="slides/slide28.xml"/><Relationship Id="rId10" Type="http://schemas.openxmlformats.org/officeDocument/2006/relationships/slide" Target="slides/slide23.xml"/><Relationship Id="rId19" Type="http://schemas.openxmlformats.org/officeDocument/2006/relationships/slide" Target="slides/slide34.xml"/><Relationship Id="rId4" Type="http://schemas.openxmlformats.org/officeDocument/2006/relationships/slide" Target="slides/slide5.xml"/><Relationship Id="rId9" Type="http://schemas.openxmlformats.org/officeDocument/2006/relationships/slide" Target="slides/slide22.xml"/><Relationship Id="rId14" Type="http://schemas.openxmlformats.org/officeDocument/2006/relationships/slide" Target="slides/slide27.xml"/><Relationship Id="rId22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36072342144234E-3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28-4055-B3F3-3253CDFA4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394882050142578E-3"/>
          <c:y val="0.10194840403677732"/>
          <c:w val="0.93533125948968632"/>
          <c:h val="0.898051595963222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backward val="15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'Covid-19'!$E$6:$E$11</c:f>
              <c:numCache>
                <c:formatCode>0.000</c:formatCode>
                <c:ptCount val="6"/>
                <c:pt idx="0">
                  <c:v>0.3010299956639812</c:v>
                </c:pt>
                <c:pt idx="1">
                  <c:v>0.6020599913279624</c:v>
                </c:pt>
                <c:pt idx="2">
                  <c:v>1.1139433523068367</c:v>
                </c:pt>
                <c:pt idx="3">
                  <c:v>1.5563025007672873</c:v>
                </c:pt>
                <c:pt idx="4">
                  <c:v>1.9084850188786497</c:v>
                </c:pt>
                <c:pt idx="5">
                  <c:v>2.1702617153949575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17-4213-AC67-24171F20A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8720"/>
        <c:axId val="860629808"/>
      </c:scatterChart>
      <c:valAx>
        <c:axId val="86062872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29808"/>
        <c:crosses val="autoZero"/>
        <c:crossBetween val="midCat"/>
      </c:valAx>
      <c:valAx>
        <c:axId val="860629808"/>
        <c:scaling>
          <c:orientation val="minMax"/>
        </c:scaling>
        <c:delete val="1"/>
        <c:axPos val="l"/>
        <c:numFmt formatCode="0.000" sourceLinked="1"/>
        <c:majorTickMark val="out"/>
        <c:minorTickMark val="none"/>
        <c:tickLblPos val="nextTo"/>
        <c:crossAx val="8606287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873321264957487E-2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A3-4A2B-9DC1-A1165FEDD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66C376D6-5CEC-4AE9-A110-03E8D2C41FED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54DA598D-F9B5-451C-AE83-7FA1D5E2D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7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0.9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8411 0,'-2255'0,"2105"16,109-17,6 0,1 1,-1 2,0 1,-53 12,65-10,0-1,-1-2,1 0,-40-2,35-1,1 1,-54 8,23 2,-106 4,-61-15,89-1,24 0,-121 5,176 4,30-4,-40 2,39-5,0 2,-39 7,26-2,0-1,-54-1,59-4,-63 10,72-9,-43 0,49-3,0 1,0 1,-36 7,-26 8,-23 6,72-15,-1-2,0-1,0-2,0-1,-36-4,-15 0,43 6,0 1,-66 16,20-2,37-3,44-12,-1 0,0 0,0-1,0 0,-16 2,-124 10,121-12,0 1,-36 9,-12 1,3 1,55-9,-1-1,1-1,-35 2,18-5,0 1,-49 8,6 5,-1-4,-92 0,-295-10,453 1,-1 0,1 1,-1 1,-15 5,16-4,-1-1,-1 0,-25 2,21-3,-1 0,1 2,-1 0,-18 7,19-5,0-1,1-1,-1-1,-30 2,-86 9,109-13,0 1,-31 6,-120 32,159-36,0-1,1 0,-23-1,25-2,0 1,0 0,0 2,1-1,-24 9,30-8,-1 1,1 0,0 0,1 1,-1 0,1 1,0 0,-11 12,13-15,1 0,-1-1,1 1,-1-1,0 0,0 0,0 0,-1-1,1 1,0-1,0-1,-10 1,8 0,1-1,-1 1,0 1,1-1,-1 1,1 0,0 1,-7 3,3 1,1 1,0 1,0-1,-11 16,18-21,-4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2.7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1,'0'1,"1"1,-1-1,0 1,1-1,0 1,-1-1,1 1,0-1,-1 0,1 1,0-1,0 0,0 0,0 0,1 0,-1 0,0 0,0 0,1 0,-1 0,0 0,1-1,-1 1,1-1,-1 1,1-1,-1 1,1-1,-1 0,1 0,-1 0,3 0,10 2,0-2,24-1,-22 0,420 1,-423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5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377 0,'-3'1,"-1"1,0 0,1-1,-1 1,1 0,-1 1,1-1,0 1,0-1,0 1,1 0,-1 0,0 0,-2 6,-15 13,11-14,-1 0,1-1,-2 0,1-1,-1 0,-14 6,20-9,1 0,0 0,-1 0,2 1,-1-1,0 1,1 0,0 0,-1 0,2 1,-6 8,-19 25,11-23,13-13,0 1,0-1,0 1,0 0,0 0,1 0,0 0,-1 0,1 1,0-1,0 1,1-1,-1 1,1 0,-1-1,1 1,1 0,-1 0,0 0,1 7,-3 55,2-60,0 0,0 0,0-1,0 1,-1 0,0-1,0 1,0-1,-4 6,-46 45,44-46,0-2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7:48.8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0,'2'0,"-1"1,1-1,0 0,-1 1,1-1,-1 1,1-1,-1 1,1 0,-1-1,1 1,-1 0,0 0,1 0,-1 0,0 0,0 1,0-1,0 0,0 1,0-1,0 0,0 1,-1-1,1 1,0-1,-1 1,1 0,-1-1,0 1,1 3,1 7,-1 1,0 0,-2 16,1-2,8 39,-4-41,1 35,-4-52,0 0,1 0,-1-1,1 1,1 0,0-1,0 0,0 1,7 8,-6-9,0 1,0 0,-1-1,0 1,0 0,-1 0,0 1,1 11,-3-19,0 12,1 1,0-1,1 0,0 0,1 0,9 23,-8-24,0-1,-1 1,0 0,-1 1,1 21,-5 66,0-36,2 308,0-356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20.3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1 174,'3'-2,"0"0,-1 0,1 0,0 0,-1-1,1 1,-1-1,2-2,8-8,75-48,-79 57,0 1,-1 0,1 0,0 1,1 0,-1 0,0 1,1 0,-1 0,1 1,-1 0,15 2,-7-1,0-1,21-2,-31 2,-1-1,0-1,1 1,-1-1,0 0,0 0,0 0,0-1,0 1,7-7,-7 5,1 0,-1 1,1 0,-1 1,1-1,0 1,0 0,0 1,0-1,0 1,11-1,8 1,42 4,-19-1,1035-2,-1061 1,41 8,-41-5,39 1,444-5,-493 0,-1 2,1-1,0 2,-1-1,0 2,1 0,-1 0,-1 1,14 7,-24-12,0 0,1 0,-1 0,1 0,-1 0,0 1,1-1,-1 0,0 0,1 0,-1 1,0-1,0 0,1 0,-1 1,0-1,0 0,1 0,-1 1,0-1,0 0,0 1,1-1,-1 0,0 1,0-1,0 0,0 1,0-1,0 1,0-1,0 0,0 1,0-1,0 0,0 1,0-1,0 1,-16 5,-22-3,-6-2,-124-4,124-7,31 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2.3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0,'4'3,"-1"0,0 0,0 1,0-1,-1 1,1-1,-1 1,1 0,-1 0,-1 0,1 0,0 1,-1-1,0 0,0 1,0 7,2 227,-6-120,3 927,1-1032,0-1,1 0,4 14,4 36,-10 49,0-96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5.2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0 189,'0'-2,"1"0,0 0,-1 0,1 0,0 0,0 0,0 0,0 0,0 0,0 1,0-1,1 1,-1-1,1 1,-1-1,1 1,3-2,31-18,1 8,-16 3,1 2,1 1,-1 1,1 0,1 2,27-2,-33 5,37-7,-37 4,1 2,19-2,50 6,67-3,-134-2,-1-1,-1-1,30-11,-32 9,1 2,0 0,0 1,26-3,-28 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7.4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96 1,'-4'0,"0"0,-1 0,1 0,0 1,-1-1,1 1,0 0,-1 0,1 1,0 0,0-1,0 1,0 0,1 1,-6 3,6-3,1 0,-1 0,1 1,0-1,0 1,0-1,1 1,-1 0,1 0,0 0,0 0,0 0,0 0,1 0,0 0,0 7,3 589,-3-339,0-245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0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4039,'-2'0,"0"0,0 0,0 0,0 0,1 0,-1-1,0 1,0 0,0-1,1 1,-1-1,0 0,1 0,-1 0,0 0,1 0,-1 0,1 0,-1 0,1 0,0-1,0 1,-1-1,1 1,0-1,-1-2,0-2,0 0,1 0,0 0,0 0,1-1,-1 1,2-7,1-267,-2 278,0-1,0 0,0 0,1 0,-1 1,1-1,0 0,0 1,0-1,0 1,1-1,-1 1,1-1,-1 1,1 0,0 0,0 0,0 0,0 0,4-3,-2 2,0-1,-1 1,1-1,-1 0,0 0,3-4,28-63,-24 55,-1-1,-1 0,11-35,-13 33,1 0,0 1,16-27,-19 38,0-1,-1 1,0-1,3-10,-4 12,-1 1,1-1,1 0,-1 1,1 0,0-1,0 1,0 0,8-8,-3 5,-1 0,0 0,-1-1,1 0,-2 0,1 0,-1-1,-1 0,0 0,5-16,45-121,-45 121,1 0,2 1,0 1,1 0,28-36,-34 48,-1-1,1 1,-2-1,0 0,4-18,-5 19,-1-1,2 1,0 0,0 0,1 1,11-17,-8 15,0-1,-1 0,8-20,-11 24,-1-1,2 1,-1 0,1 0,1 1,0 0,0 0,12-11,2 2,-1-2,30-37,-45 49,0 0,-1 0,1 0,-2-1,5-14,-6 16,0 0,1 1,-1-1,1 1,1-1,-1 1,1 0,0 0,0 1,10-10,36-37,-12 10,-25 30,123-128,-85 86,-36 39,0-1,-1 0,-1-1,14-21,-18 24,1 1,0 0,1 1,0 0,1 1,0 0,16-10,15-14,-12 3,-24 24,0 0,1 1,0-1,12-8,-12 11,-1-1,0-1,13-13,13-12,-15 16,29-32,-15 14,-17 18,1 2,0 0,1 0,19-10,-14 9,0-1,37-36,-20 17,-26 25,0 1,1 0,0 1,1 1,22-9,15-8,-45 20,-1 0,1 0,-1-1,0 0,7-8,-10 9,2 0,-1 0,0 0,1 0,-1 1,1 0,0 0,0 0,1 0,8-2,-5 2,-1-1,1 0,0 0,-1 0,8-7,32-15,-8 11,-12 6,52-28,-73 34,1 0,0 0,1 0,-1 1,12-2,27-8,13-10,-23 10,-1-3,0 0,49-31,-40 24,-36 19,-1-1,0 0,0 0,-1-1,9-6,26-29,-31 28,0 1,1 1,24-18,12 3,15-11,-50 28,1 0,0 1,1 0,23-7,-20 8,1-1,23-13,-24 11,0 1,0 1,1 0,0 2,20-4,-19 5,0-1,0-1,-1 0,27-14,-38 16,1 1,0-1,0 2,0-1,13-1,28-9,51-28,-89 38,0 0,23-3,4 0,-24 2,-1-1,1 0,-1-1,0-1,0 0,14-10,-20 13,0 0,0 1,1 0,0 1,-1 0,1 0,0 1,0 0,14 1,-12 0,0-1,0 0,0-1,-1 0,1 0,12-5,19-12,-28 11,1 1,-1 1,1 1,1 0,-1 0,1 2,0 0,17-1,-26 3,0 0,0 0,0 0,0-1,0 0,0-1,-1 0,1 0,8-5,-7 3,2 1,-1-1,19-4,29-4,79-8,-117 19,-1-2,20-5,-23 4,1 1,-1 1,28-2,70-10,-99 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7.3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0 217,'41'-1,"-22"0,0 1,0 0,0 1,0 1,-1 1,1 0,31 11,-35-9,2-1,-1-1,0-1,1 0,-1-1,1-1,32-3,6 1,417 2,-454-1,0-1,0-1,0-1,-1-1,1 0,22-10,7-10,-33 17,-1 1,1 0,27-8,-34 13,0-1,-1 0,1 0,-1-1,10-6,-12 7,1 0,0 0,0 0,0 1,0-1,1 1,-1 0,0 1,1-1,8 0,35 1,-32 1,1-1,-1 0,0-1,0 0,25-8,-21 2,0 2,0 1,0 1,1 0,0 2,31 0,-47 2,-1-1,1 0,0 0,-1 0,0-1,1 0,-1 0,8-4,-8 3,1 0,0 1,0 0,0 0,1 0,-1 1,9-1,82 2,-60 1,-1-1,72-10,-65 4,0 3,1 1,48 4,-5 0,1134-2,-1219 0,0 0,0 0,0 0,-1 0,1 0,0 1,0-1,0 0,0 1,-1-1,1 1,0 0,0 0,-1-1,1 1,-1 0,1 0,-1 1,1-1,-1 0,1 0,-1 1,0-1,0 1,0-1,0 1,1 1,0 3,-1 0,0-1,0 1,0 0,-1 0,0 0,0 9,-1-11,1-1,0 1,0-1,0 1,0-1,1 1,-1-1,1 0,0 1,0-1,1 1,-1-1,3 4,-2-5,0 0,0 0,0-1,0 1,0-1,1 0,-1 1,1-1,-1 0,1-1,-1 1,1 0,-1-1,1 1,0-1,-1 0,1 0,4 0,15-1,23 0,-44 1,1 0,-1 0,1 1,-1-1,1 0,-1 1,0-1,1 1,-1-1,0 1,1-1,-1 1,0 0,0 0,0 0,1 0,-1 0,0 0,0 0,0 0,-1 0,1 0,1 3,-2-3,0 0,1 1,-1-1,0 0,-1 1,1-1,0 0,0 1,-1-1,1 0,0 1,-1-1,1 0,-1 0,0 1,1-1,-1 0,0 0,0 0,0 0,0 0,-2 2,-29 24,21-19,9-6,0 1,-1 0,1-1,0 1,0 0,0 0,1 0,-1 0,1 0,-1 1,1-1,0 0,0 1,1-1,-1 0,1 1,0 5,-1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3.3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3481,'1'-5,"1"0,0 0,0 0,0 0,0 0,1 1,0-1,0 1,0 0,7-7,7-12,-13 17,0 0,1 1,-1 0,1 0,0 0,1 0,-1 1,1 0,6-4,60-26,-52 25,33-17,-49 23,0 1,0-1,0 0,-1 0,1 0,-1-1,0 0,0 1,0-1,0 0,-1 0,5-9,-4 3,0 0,-1-1,0 1,1-18,-1 19,0-1,0 1,1 1,4-12,-4 12,0 0,0-1,-1 1,0-1,1-8,-1-265,-4 140,0 74,4-75,-1 134,1 0,0 0,0 1,1 0,0-1,1 1,0 0,0 0,1 1,-1-1,2 1,-1 0,1 1,0-1,14-10,-17 13,0 0,-1 0,1 0,-1-1,0 1,0-1,0 1,0-1,-1 1,0-1,0 0,0 0,0-6,-1 4,1 0,1 0,-1 0,1 0,6-12,24-62,-28 74,-2 1,1-1,-1 0,0 0,-1 0,0 0,0 0,0-9,-3-63,0 30,2-1189,0 1234,0-1,1 1,0-1,0 1,0-1,0 1,1 0,0 0,-1 0,2 0,-1 0,0 0,1 0,6-6,2-2,1 1,24-17,-24 19,16-9,-21 14,-1 0,1 0,-1-1,0 0,11-11,7-9,53-45,-35 34,-19 14,33-42,-2 2,-40 47,-10 10,1-1,0 1,0 0,0 1,1-1,0 1,0 0,0 1,11-6,-3 3,1-1,-1-1,21-16,-20 14,-10 7,0 0,0 1,1 0,-1 0,0 0,1 1,-1 0,8-1,-7 1,0 0,-1 0,1 0,-1-1,1 0,-1 0,9-5,-4 1,-1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7.9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0,'3'0,"-1"0,0 1,0-1,1 0,-1 1,0 0,0-1,1 1,-1 0,0 0,0 0,0 0,0 1,0-1,0 1,-1-1,1 1,0-1,-1 1,3 3,1 3,-1 0,1 0,5 18,8 11,-12-27,-1 1,0-1,6 22,10 20,-15-35,0 0,-1 0,-1 1,-1 0,-1 0,0 0,-1 25,-2-16,1-21,-1 0,1 0,0 0,0 0,1 0,-1 0,1 0,1-1,-1 1,1 0,0-1,0 1,1-1,3 7,-1-5,-1 0,0 0,0 0,-1 1,0 0,0-1,-1 1,0 0,-1 0,2 15,-2 8,-3 49,-1-18,5 21,-4 94,1-173,0 0,-1 0,1 0,-1 0,0 0,0 0,0-1,-1 1,1-1,-1 1,0-1,0 0,0 0,0 0,-1-1,-3 3,-5 4,-1-1,0 0,-17 6,-7-6,33-8,1 0,0 1,0-1,0 0,-1 1,1 0,0 0,0 0,0 0,0 0,0 1,0-1,0 1,1 0,-1-1,0 1,1 1,-3 2,0 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07.6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3733,'-3'-9,"-1"0,2 0,-1 0,1 0,0-1,1 1,0 0,1-1,0 1,0-1,1 1,0 0,1-1,0 1,0 0,1 0,6-13,-5 17,0 0,0 1,0-1,1 1,0 0,5-3,-5 3,0 0,0 0,0-1,0 0,4-5,2-6,-2 0,1-1,11-31,-14 35,1 0,0 0,1 1,0 0,1 1,1 0,-1 1,18-13,21-23,-43 40,1-1,-1 0,0 0,-1 0,0-1,0 0,-1 0,0-1,0 1,3-11,-3 9,1 1,1-1,0 1,0 0,1 0,0 0,12-11,12-15,-28 31,1 1,-1-1,1 1,0 0,0 0,7-4,-8 5,1 0,0-1,-1 1,1-1,-1 0,0 0,0 0,0 0,3-6,25-34,-23 32,0 1,0-2,10-19,-10 0,-7 27,0 0,0-1,0 1,0 0,1 0,0 0,-1 0,5-6,21-34,-22 34,0 1,1-1,0 1,1 0,0 1,0-1,10-7,-11 10,0 0,0 0,0 0,-1-1,0 0,0 0,0 0,3-10,10-15,9-4,-22 30,0 0,0 0,-1-1,0 0,0 0,0 0,-1 0,0 0,4-15,-6 17,0 0,1 1,-1 0,1-1,0 1,0 0,1 0,-1 0,1 0,6-6,38-33,-37 36,0-1,-1-1,0 1,9-13,-14 14,3-3,0 0,1 1,-1 0,18-15,-14 13,1 0,18-24,11-12,12-15,-6 6,34-13,-25 24,-20 23,-30 19,1-1,-1 1,0-1,9-8,-8 6,0 0,0 1,1 0,0 0,0 1,13-6,-1 1,-13 5,1-1,-1 0,0-1,0 0,-1 0,0 0,0-1,-1 0,1 0,6-13,12-13,-11 18,0 0,1 2,28-22,4-2,-38 29,0-1,-1-1,10-13,13-18,-5 16,36-28,20-19,-53 33,-24 33,0 0,0 0,0 0,1 1,0 0,0 0,0 0,9-7,19-16,-29 23,0 0,1 1,-1 0,1 0,10-6,-6 5,0-1,-1 1,1-2,-1 1,0-1,13-16,43-43,-59 60,1 0,0 1,0 0,0 0,1 0,0 1,0-1,0 2,0-1,15-4,15-8,-20 5,0 0,-1 0,27-26,-38 32,11-10,1 0,0 2,28-19,-41 30,0-1,0 0,0 0,-1 0,7-8,-8 9,0-1,0 1,0 0,0 0,0 0,1 0,-1 0,1 0,0 0,0 1,-1-1,1 1,0 0,0 0,0 0,3 0,5-1,-1-1,0 0,0-1,15-7,16-6,1-1,-34 14,0 0,0 1,1 0,-1 0,1 1,0 0,10-1,-6 2,-1-1,0-1,0 0,13-5,31-8,-51 15,0-1,0 1,0-1,0 0,-1 0,5-3,-5 2,0 1,1 0,-1 0,1 0,-1 1,1-1,-1 1,6-1,58 1,-47 2,37-5,-51 3,1 0,-1-1,1 0,-1-1,0 1,0-2,0 1,10-7,-8 5,0 1,0-1,0 2,1-1,0 1,17-3,-19 5,0-1,1 0,-1 0,0-1,0 0,0-1,-1 1,1-1,12-10,4-9,-21 19,0 0,0 1,1-1,-1 1,1 0,0 0,0 1,0-1,0 1,1 0,-1 0,1 0,-1 0,8-1,-1 1,-1-1,1 0,-1-1,0 0,-1 0,11-7,-9 5,2 1,-1 0,1 1,0 0,1 1,-1 1,24-2,-24 3,1 0,-1-1,0-1,0 0,0-1,0 0,12-6,-11 3,0 1,0 1,1 0,0 1,0 1,0 0,31-1,-35 2,0 0,0-1,0-1,0 0,-1 0,0-1,18-11,-18 10,-1 1,0 0,1 0,0 1,0 0,1 1,-1 0,21-3,-14 4,-1-1,1 0,0-1,-1-1,23-10,-23 8,0 1,0 1,1 0,0 1,23-2,-22 4,0-1,0-1,-1 0,18-7,-18 5,1 1,-1 0,1 2,18-2,-27 4,-1-1,1 0,-1 0,1 0,-1-1,0-1,12-5,-13 5,1 0,0 0,0 1,0 1,0-1,1 1,-1 1,11-2,28 4,-26-1,-1 0,1-1,-1 0,21-6,-24 4,0 0,23 1,-22 1,0-1,19-3,16-1,-45 6,0-1,1 0,-1 0,0 0,0-1,0 0,15-7,-14 5,-1 1,1 0,0 0,0 1,0 0,0 1,14-1,69 4,-34 0,818-2,-876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12.7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3649,'0'-506,"1"495,1 0,0-1,0 1,1 1,5-14,6-29,-13 48,0 0,0 1,1-1,-1 0,1 1,0-1,0 1,1 0,-1 0,1 0,0 0,0 0,4-3,39-61,-40 60,0 0,-1-1,0 1,7-17,-7 15,0 0,0 0,12-15,2-2,-15 21,0 0,0 0,1 1,0-1,0 1,0 0,11-8,-10 9,0-1,-1 0,1 0,-1 0,-1-1,1 1,-1-1,0 0,0-1,-1 1,1-1,-1 1,2-12,8-10,-9 20,1 0,0 0,0 1,1-1,10-9,-10 12,-1-1,-1 1,1-1,-1 0,1 0,-2 0,1-1,-1 1,4-10,-4 8,0 0,1 0,0 0,0 1,1 0,0-1,0 2,0-1,1 1,0 0,12-10,15-16,-24 22,-1-1,0-1,-1 1,-1-1,0 0,6-16,14-29,-6 17,-16 30,1 1,-1-1,1 1,1 0,0 0,0 1,1 0,10-11,-5 9,-1-1,0-1,-1 0,-1 0,14-24,63-83,-74 105,0 0,1 1,28-20,10-11,-10 2,-23 22,1 1,25-19,22-8,-59 40,1 0,0 1,1-1,-1 2,15-6,-13 6,-1-1,1 0,-1-1,11-7,4-9,-20 17,1 0,0 1,0 0,0 0,0 0,0 0,1 1,0 0,7-3,-5 3,1-1,-1 0,-1 0,1-1,8-7,-9 6,1 1,-1 0,1 1,0-1,10-2,-3 1,0-1,-1 0,16-10,5-3,7 1,16-9,-49 23,0 1,0 0,1 0,-1 1,1 0,0 0,0 1,17-1,9 1,41 4,-13 1,-59-3,1-1,-1 1,0-1,0 0,1 0,-1 0,0-1,0 1,0-1,-1-1,10-4,-9 4,3 0,0 0,0 0,0 1,1 1,-1-1,0 1,13 1,28-6,-29 2,-15 4,0-1,0 0,0 0,0-1,0 1,0-1,0 0,-1-1,6-2,-4 1,0 2,-1-1,1 1,0 0,0 0,1 1,-1-1,0 1,0 1,1-1,9 1,-9 1,0-1,0-1,0 0,0 0,0 0,0-1,0 0,0 0,8-4,-5-1,0 1,0 1,1 0,0 0,0 1,1 0,-1 1,1 0,-1 1,1 0,15 0,-3 3,-6-1,-1 0,21-3,-32 2,0 0,0 0,0-1,-1 0,1 0,-1-1,1 1,-1-1,0 0,6-5,-4 3,0 2,0-1,1 1,-1 0,1 0,0 1,-1 0,12-1,27-9,-35 9,0 0,1 1,-1 1,1 0,-1 0,21 2,20-2,-48 1,1-1,-1-1,0 1,0-1,0 1,0-1,-1 0,1 0,0-1,5-4,-5 4,-1 0,1 1,0-1,0 1,0 0,1 0,-1 0,0 0,10-1,21 0,-25 3,1-1,-1 0,0-1,0 0,0 0,19-8,-18 6,-1 1,1 0,0 1,0 0,0 1,1 0,19 2,-16-1,0-1,0 0,22-4,-29 3,0-1,0 0,0-1,-1 0,11-6,23-13,26-1,-27 9,-34 13,1 0,-1-1,0 1,0-1,0-1,0 1,0-1,9-8,-6 4,-1 0,0-1,0 0,-1-1,0 0,0 0,-1 0,-1-1,1 0,6-22,-11 28,1-1,0 1,1 0,-1-1,1 1,7-9,-7 10,0 0,0 0,0-1,-1 1,0-1,1 0,-2 0,1 0,1-6,0-6,0 1,2 0,0 0,1 0,0 1,1 0,11-16,-15 25,-1 0,0 0,0 0,0 0,0 0,-1 0,0 0,0-11,-3-57,0 30,2 30,0 0,-1 0,-3-17,2 25,0 0,0 0,-1 1,1-1,-1 1,0 0,-1-1,1 1,-1 1,-5-6,3 3,-1 1,1 0,-2 0,1 0,-1 1,1 0,-2 1,1 0,0 0,-1 0,-16-3,4 3,-1 1,1 0,-43 3,-82 0,133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3:57.9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6308 212,'1'-4,"-1"1,0 0,0 0,-1 0,1 0,-1 0,1 0,-1 0,0 0,0 0,0 0,-1 0,-1-3,0 3,1 1,-1 0,0 0,0 0,0 0,0 0,0 1,0-1,0 1,-1 0,-5-2,-52-11,-12-4,41 2,28 13,0 1,0-1,0 1,0 0,-1 1,1-1,-1 1,1 0,-10-2,-3 2,-4 0,0 0,0-2,0 0,-23-8,31 8,0 0,0 1,-23-2,24 4,-1-1,1-1,-1 0,-18-6,13 3,1 1,-1 1,0 1,0 0,1 2,-1 0,-19 2,6-1,-33-2,16-6,31 4,-1 0,-19 1,-1346 2,1364 2,1-1,0 2,-24 7,24-6,-1 0,0-1,-23 1,-843-5,646 17,179-17,-18 0,-91 11,-11 8,155-14,-71 9,-136 4,139-19,-120 4,129 12,61-9,0 0,-42 1,55-6,1 1,0 1,-1-1,1 2,0-1,0 1,1 0,-11 6,-9 3,12-8,-1-1,1 0,-1-1,1 0,-1-2,1 0,-24-3,-16 1,15 1,4 0,1 2,-60 9,-28 7,56-2,47-9,0-2,0 0,-39 1,52-4,1 0,0 0,0 1,0 0,0 0,0 0,1 1,-1 0,1 1,-1-1,1 1,-7 7,5-6,0 1,0-1,-1-1,1 1,-1-2,-13 5,-9-2,-42 4,67-9,0 0,1 1,-1 0,0 0,0 1,1-1,-1 1,1 0,0 1,-5 3,4-2,0-1,0 0,-1-1,1 1,-1-1,-10 3,12-4,-1 0,1 0,-1 1,1-1,0 1,0 1,0-1,1 1,-1-1,-7 9,6-4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0.9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504 1,'-11'0,"0"0,0 0,0 1,0 0,1 1,-1 1,0 0,1 0,-1 1,1 0,0 0,1 1,-1 1,1 0,0 0,0 1,-13 12,-65 70,62-61,23-24,-1 0,1-1,-1 1,0-1,-1 1,1-1,0 0,-1 0,0-1,0 1,0-1,0 0,0 0,0 0,0 0,-1-1,1 0,-1 0,1 0,-5 0,3-1,0 1,1-1,-1 1,1 0,0 0,-1 0,1 1,0 0,0 0,-1 0,2 1,-1 0,0 0,1 0,-1 0,1 1,0 0,0-1,-5 7,9-9,-1-1,0 1,1-1,-1 1,0-1,1 1,-1-1,1 1,-1 0,1-1,-1 1,1 0,0 0,-1-1,1 1,0 0,-1 0,1 0,0 0,0-1,0 1,0 0,0 0,0 0,0 0,0-1,0 1,0 0,1 1,0-1,1 1,0-1,-1 0,1 0,0 0,0 0,0 0,0 0,0 0,2 0,13 6,-4-3,1 1,0-2,0 0,0 0,1-1,15 0,47 7,-45 4,-27-10,0-1,-1 0,1 0,0-1,0 1,0-1,6 1,54-1,-47-2,0 1,1 1,33 6,35 6,-45-8,33-1,-62-4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6.1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12895 0,'0'0,"1"1,0-1,0 0,-1 1,1-1,0 1,-1-1,1 0,0 1,-1 0,1-1,-1 1,1-1,-1 1,1 0,-1-1,1 1,-1 0,0 0,1-1,-1 1,0 0,0 0,0-1,1 1,-1 0,0 0,0 0,0-1,0 1,0 0,-1 1,-3 28,1-23,-1 1,0-1,-1 0,0 1,0-2,0 1,-1-1,0 0,-11 8,-7 5,-35 19,42-27,-9 2,-1 0,0-1,-53 14,30-10,-114 26,140-35,-47 8,-13 3,-66 21,-25 9,122-34,0-2,-65 6,36-6,-282 24,183-22,130-10,-466 27,-3942-33,2258 4,202-2,1879-16,-286 17,400-2,-1 1,1-1,0-1,0 1,1-1,-1 0,-7-4,6 3,0 0,1 1,-1 0,0 0,-9-1,-5 0,-1-1,2-1,-1-1,-26-10,36 12,-2 0,1 1,-1 1,0 0,-1 1,1 1,-22 1,19 0,0-1,0 0,0-1,-17-4,4 0,1 2,-1 1,0 1,-35 4,-7-1,-7-1,-84-3,114-5,31 4,-1 1,-19-1,-143 4,167-1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7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0,'24'19,"-12"-9,0 0,0 0,1-1,0-1,21 10,-22-14,20 6,33 15,-51-20,-1 0,1-1,0 0,1-1,-1-1,0-1,30 0,7 2,-47-3,0 1,0 0,1 0,-1 1,0 0,0-1,6 5,1 0,-1-1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10.8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59 108,'3'-2,"-1"0,1 0,0 1,0-1,0 1,0 0,0 0,0 0,0 0,0 0,0 1,0-1,4 1,49 0,-37 1,49 0,90-2,-109-7,-33 5,0 1,23-1,-33 3,0 0,0-1,0 1,-1-1,1-1,0 1,-1-1,1 0,-1 0,1 0,-1-1,0 0,0 0,0 0,0-1,-1 1,0-1,1 0,-1-1,0 1,-1-1,5-7,-8 12,0-1,0 1,0-1,0 1,0-1,0 1,0 0,-1-1,1 1,0-1,0 1,0 0,-1-1,1 1,0 0,-1-1,1 1,0 0,-1-1,1 1,0 0,-1 0,1-1,0 1,-1 0,1 0,-1 0,1-1,-1 1,1 0,0 0,-1 0,1 0,-1 0,1 0,-1 0,1 0,-1 0,1 0,0 0,-1 1,-25-2,24 1,-33 2,-59 10,24-3,-142 0,201-8,0 0,0 1,-1 1,1 0,-19 8,-18 4,3-7,32-7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4.043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0 5243,'0'-343,"0"339,1 0,-1 0,1 0,0 0,0 0,0 0,0 1,0-1,1 0,0 1,0-1,0 1,0 0,4-4,12-23,-15 23,-1 1,-1-1,1 0,-1 0,0 1,0-1,-1-12,0 12,0 0,0-1,1 1,0 0,0 0,1 1,3-11,10-14,-7 15,0-1,0 1,-2-1,0 0,-1-1,-1 1,0-1,1-33,-4 45,-1 0,1 1,1-1,-1 0,1 0,0 1,0-1,3-4,-2 4,0 0,0-1,-1 1,0 0,-1-1,1 1,-1-8,11-117,-8 62,-4 57,0-1,1 1,0-1,1 1,0 0,1 0,8-24,-8 29,-1 0,0 0,0 0,-1-1,0 1,0-1,-1-9,0 11,0 1,0 0,0 0,1-1,0 1,0 0,0 0,0 0,1 0,0 0,0 0,0 1,1-1,-1 1,7-9,-3 6,0 0,-1 0,1 0,-2-1,1 0,-1 0,0 0,-1 0,0-1,0 0,-1 1,0-1,-1 0,0 0,0-9,0 12,0 1,1 0,0 0,-1-1,2 1,-1 1,0-1,1 0,5-6,-5 6,1-1,-1 0,0 0,0 0,3-8,27-85,-29 87,0 0,1 0,1 0,0 0,0 1,1 0,9-10,23-43,-20 10,-15 42,0 0,0 0,1 1,8-14,-8 15,0-1,-1 0,0 1,-1-1,0-1,2-17,-4 19,1 0,0 0,0 1,1-1,0 1,1 0,0 0,0 0,8-10,7-5,43-50,-59 70,0 0,0 0,0 0,-1-1,0 1,0-1,0 1,-1-1,0 0,0 0,1-6,11-31,-10 32,1 0,-1 1,0-1,1-14,-3 16,0 0,1 0,0 1,0-1,1 0,0 1,0 0,7-10,6-14,-14 26,1 1,-1-1,0 0,1 1,0 0,0-1,6-4,0-1,-1 0,1 0,6-12,5-8,-9 15,-1-1,11-24,3-6,-21 41,-1-1,0 1,0-1,0 1,-1-1,0 0,0 1,0-1,-1-7,0 8,0 0,1 0,-1 0,1 0,0 0,0 0,1 0,-1 1,1-1,0 0,0 1,1-1,4-6,29-42,-31 44,1-1,0 1,0 0,1 1,0 0,11-10,-1 3,-1-1,-1-1,0 0,-2 0,0-2,14-25,16-27,-31 56,0 0,2 0,27-23,-30 28,-1-1,-1 0,0 0,-1 0,0-1,-1 0,9-19,-9 16,2-1,0 2,0-1,18-19,-7 11,23-35,-17 22,-17 22,-1 0,13-29,13-21,1-2,-5 7,-9 29,-14 20,-1 1,1-1,-2 0,1 0,-2-1,6-15,-6 11,0 0,1 1,1 0,1 0,15-26,-19 35,-1 0,0 0,0 0,0 0,0 0,1-10,-2 10,0 0,0 1,0-1,1 1,-1-1,1 1,0 0,0 0,1 0,5-7,4-3,-4 6,0 0,-1-1,0 0,0 0,5-12,-8 13,0 1,1 0,0 1,0-1,1 1,11-10,-7 6,19-27,-26 31,1 0,1 0,-1 1,1-1,0 1,7-6,21-17,-27 21,1 1,1 0,-1 0,1 1,16-9,5-1,41-28,-16 9,-40 26,-8 4,-1 0,1 1,0 0,0 1,1-1,9-2,-10 3,1 0,0-1,-1 0,1 0,-1-1,0 0,0 0,-1 0,1-1,-1 0,8-8,6-10,23-35,-35 47,2 0,0 1,1 0,0 1,1 0,22-15,-16 12,28-26,-29 21,-2-1,15-24,-20 29,0-1,0 2,2-1,-1 1,1 1,22-18,-26 25,0 0,0 1,0 0,0 0,1 1,-1 0,1 0,-1 0,15 0,8 1,37 3,-11 0,12-1,75-2,-93-7,14-1,-56 9,-1 0,1-1,0 0,-1-1,1 1,-1-2,1 1,-1-1,0 0,0 0,9-6,16-6,-18 11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7.579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1 20,'41'0,"0"-2,44-8,-42 5,1 2,72 5,-30 0,565-2,-637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9.966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893 5,'-56'-2,"35"0,-1 2,0 0,1 1,-43 8,57-6,1 0,-1 0,1 0,0 1,0 0,0 0,1 1,-1 0,1-1,0 2,0-1,1 1,0-1,0 1,-4 7,4-6,2-5,-1 0,1 1,-1-1,0 0,0 0,0 0,0-1,0 1,0-1,0 1,0-1,-1 0,1 0,0-1,-1 1,1-1,-1 0,-5 0,3 1,0-1,1 1,-1 0,0 0,1 1,-8 2,-113 56,117-55,0 0,0 1,1 0,0 0,0 1,1 0,0 1,-10 13,-22 20,-14 8,49-45,0 1,1-1,0 0,-1 1,2 0,-1-1,0 1,1 0,0 1,0-1,1 0,-1 0,0 7,2-7,-1 0,0 1,-1-1,0 0,1 0,-2 0,1 0,0-1,-1 1,0 0,0-1,0 0,-1 0,-6 6,-3 2,0 1,0 0,1 1,1 0,-17 29,24-38,-2 7,1-2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4363,'0'0,"1"0,1 0,-1-2,0 2,0-2,-1 2,2-2,-1 2,0-4,-1 4,2-2,-1 2,-1-2,1 0,1 0,-2 2,1-2,-1 0,1-2,-1 2,0 2,1-2,-1 0,0 0,0 0,2 0,-2-4,6-70,-5 50,6-26,1 3,23-97,-18 88,15-105,-23 135,1-4,0 2,19-55,-6 19,-10 36,0 2,2 4,0-4,1 2,16-28,35-73,-32 45,-17 40,0 0,3 5,0-3,1 4,31-50,11-14,-50 81,2-3,-1 2,1 2,1 0,18-18,-14 20,-2 0,1 0,-2-6,0 4,1-2,-2-2,16-33,-18 37,-2 0,3 2,-2 0,2 0,20-18,-20 20,1-2,-2 2,1 0,-1-6,11-16,-1-1,0 1,26-36,26-46,110-175,-20 36,-153 239,2 0,0 0,-1 2,1 1,1-1,0 2,22-18,-22 24,0-4,0-2,0 2,0-2,-2-2,0 0,0-2,0 0,11-26,-15 30,0 0,1 1,0 3,1-2,-2 0,2 2,0 0,19-12,4-2,46-18,-52 28,0 0,-1-2,32-30,-32 24,46-27,-5 3,-40 28,1 2,34-12,26-14,-47 16,0 6,64-16,-90 28,2 2,-2-4,1 2,0-3,18-21,22-14,-42 36,0-2,0-2,18-24,23-26,-31 44,-4 0,-1 2,0 3,1 1,1 2,-1 0,2 0,-1 6,36-10,75-10,-87 14,70-2,637 16,-730 0,-1 0,1 6,21 4,-20-2,0-2,31 2,633-6,-332-8,-313 4,-2 2,0-4,-2 0,77-28,-68 16,-2 6,1 0,0 4,63 10,-2 2,-75-6,1 2,34 16,-33-10,63 8,20-22,85 6,-123 24,-56-18,0 0,29 0,-25-4,48 18,-48-15,50 9,302-14,-178-4,-170 0,-2-2,34-13,-31 5,50-4,293 18,-346 0,2 2,32 16,-31-11,48 5,123-14,-177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0.5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0 140,'3'-4,"-1"0,1 0,0 1,0-1,1 1,-1 0,1 0,-1 0,1 0,0 1,0-1,0 1,1 0,6-2,-2 1,0 0,1 0,0 1,-1 1,20-2,53 5,61-3,-139 0,0 0,0 0,0 0,0 0,-1-1,1 1,6-5,-7 3,1 1,0 0,0 1,0-1,0 1,0-1,8 0,209-1,-111 6,-80-4,-1-1,35-7,-58 8,-1 0,-1 1,1-1,-1 0,0 0,1-1,-1 1,0-1,0 0,0 0,4-3,-4 2,1 1,0-1,0 1,0 0,0 0,0 1,1 0,-1 0,0 0,9 0,60 3,-32 0,574-2,-603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1,'0'18,"3"0,-2 0,1 0,1 2,1-2,0 0,0-3,6 23,0-6,1 0,0-2,19 38,8-4,-27-44,1-1,-2 3,12 26,-11-24,0 2,2-4,0 0,16 24,-15-26,0 4,-1-3,17 39,-14-26,-1-4,2-2,36 54,-36-58,0 3,0-3,-2 6,20 42,-26-50,-1-4,1-2,1 2,-1-2,2-2,15 20,75 69,-47-49,217 281,-188-200,-63-97,1-2,0-2,31 36,-30-42,-2 0,24 43,-23-37,-2-4,28 32,-4-6,-33-40,2-2,-2-2,2 1,18 13,165 98,-165-100,0-2,-2 6,-1 0,32 41,0-1,-33-38,-13-14,-1-2,1-2,19 14,-24-16,0-4,1 4,-3-2,2 2,0 0,-2 0,10 19,25 35,121 140,-145-187,0-1,0 0,29 16,-1 0,11 6,-40-28,-1 2,-1-2,2 2,-2 2,19 20,-24-22,1-2,-1 0,1-4,1 4,0-4,0 1,13 1,46 34,-18-4,-40-30,-1 0,1 2,0-2,-2 4,1 0,-1-2,13 22,-7-12,-1 0,1-4,1 0,-2-4,2 1,1-1,25 10,20 20,90 62,-130-88,47 18,11 10,-48-27,0-1,37 8,-34-12,64 36,-80-36,1-4,0 0,31 2,-32-4,0-2,-1 0,1 6,26 14,5 14,73 31,-67-41,-9-4,77 20,-101-38,-1 4,38 22,-42-22,2 2,-1-2,0-4,23 6,105 20,-66-12,-57-12,-2 2,36 21,-39-19,0-2,-1 0,2-4,24 6,-10-6,44 18,-19-4,-41-14,-1 4,0 0,17 12,-19-10,-2-4,0 2,2-4,-2 2,24 0,-30-6,27 0,0 4,42 16,-43-8,3 4,2-5,0-1,60 4,-85-14,-1 0,1 2,-1 0,0 2,0 0,0 4,0-2,0 2,16 16,3 4,-9-14,-1-2,28 12,42 28,-63-36,-1-3,58 21,-53-24,1 4,31 20,-39-22,0 0,-2-4,49 10,14 4,-47-8,-1 2,1-4,0-2,48-2,-65-6,-1 0,38 14,-37-7,2-5,25 4,12-10,-47-4,0 2,1 2,-1 0,-1 2,2 4,-2-2,2 0,-2 4,0-2,0 4,16 12,-15-10,-3-4,4 2,-2-2,0-2,2 0,25 4,19 6,-26-8,45 6,-46-10,53 18,-62-14,0 0,0-4,0-2,0-2,1-2,-2 0,2-4,42-16,-22 8,1 2,-1 8,0 0,60 10,1 2,15-6,134-6,-252 4,1 0,-2-4,1 4,1-2,-2 0,1 2,-1-2,2 0,-1 0,-1 0,1-4,2 0,8-16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5.3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0,'2'98,"-5"105,3-194,-2-2,1 1,-1 0,0 0,-1 0,0-1,0 1,-1-1,0 0,0 0,0 0,-8 8,8-10,0 0,1 1,-1-1,2 1,-1 0,0 0,1 0,0 0,1 0,-1 1,1-1,0 8,-1 13,4 44,0-27,-2 376,0-413,1 0,1 0,-1 0,1 0,0-1,1 1,-1-1,7 11,-5-10,0 1,-1-1,0 1,0 0,-1 0,2 10,12 132,-15-141,1-1,0 0,1 1,0-1,0-1,5 9,-4-8,-1-1,0 0,0 1,0 0,-1 0,0 0,0 9,0 260,-4-133,2 337,1-472,0 0,2 0,-1 0,1 0,0-1,0 1,1-1,1 0,-1 0,1 0,0 0,1-1,0 0,9 9,-6-9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432574A8-8F23-4F1B-9843-354EB8E7B8E2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2" tIns="45926" rIns="91852" bIns="45926" rtlCol="0" anchor="ctr"/>
          <a:lstStyle/>
          <a:p>
            <a:r>
              <a:rPr lang="ru-RU" err="1"/>
              <a:t>енки</a:t>
            </a: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61"/>
            <a:ext cx="5486400" cy="4476274"/>
          </a:xfrm>
          <a:prstGeom prst="rect">
            <a:avLst/>
          </a:prstGeom>
        </p:spPr>
        <p:txBody>
          <a:bodyPr vert="horz" lIns="91852" tIns="45926" rIns="91852" bIns="4592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89819D1A-1871-4D3D-9A32-D56A6FD988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DBBA2-3EBB-45D2-B211-864CA4634C6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447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4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17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85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71648-CF4F-481D-B107-445C668EEF8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78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34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985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148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267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12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FC3CD-1FE5-495B-B9E5-004BC705117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08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748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6125"/>
            <a:ext cx="4975225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4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641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53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756" indent="-28567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702" indent="-228541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783" indent="-228541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865" indent="-228541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94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02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109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190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56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40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A1A84-0EB4-4318-AAC2-7FB7D89523F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84614" y="9448184"/>
            <a:ext cx="2971800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927FF-1304-42CE-9712-05FAEF0ACDD7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413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D2F221-4962-4E30-B015-7378B5E4940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33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6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98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2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44B8A-0D9E-4F24-A1E4-5691DEE9608B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C1E9D-CFE0-44E8-9886-C773942C689E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438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5B247-EC2C-4690-B827-642749599AB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077D1-3086-4056-A836-2F9BE1374CB5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59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0E7B8-3CB3-4C1A-99F8-1701383FFBA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185F-C880-4057-844C-677EAB228BB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0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4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4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88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5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54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6D80C-AF4F-4922-A54A-F304B76EA271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820FD-A832-456C-83F6-DC87AD7ACD86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4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27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32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85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61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FA2C4-7D96-543C-D7C4-FD35EC98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EABEEA-16A6-5538-65F4-A79275227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8336A-A1A0-EC15-E525-81E317F9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1F8C-7880-5397-0CBF-0F11A6E3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665A8-F13E-0938-D1B5-777D76A6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629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F2E35-859E-EEBD-226E-2BFB1633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16B23-5C5B-B056-4270-CBD5BB38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0C7A8-6D50-E4E1-F1B3-51ACAA6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E709A-00A3-EDD0-B0C1-0DF8B47F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8DA1A-394E-F9B1-E257-021F4D8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890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5DF05-8D71-7223-163C-041B6FA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160AB-6CA6-7C75-EA2E-F1F9C630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F5F23-A49E-2DC8-9908-A9FE9AA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428D3-14A1-059B-7F3F-856A11C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0373F-C7D5-9F56-AD56-B90656B5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989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1826-38E1-653B-E1A4-D909CAD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4DC15-69BD-9155-83FC-CA37410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E5E7D1-3AA7-C0FC-0553-E4729538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1C0582-89FF-8891-52D9-FC9F3EC2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AAEE1-2C77-8A07-C273-98249174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FABA7-60E2-EFA9-A817-B3574BDE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971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70942-543C-D530-7674-B78BFEA6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4ACDA-AAEF-089E-B877-D674B897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E317C5-8D2E-BB49-4EBE-36CD7B95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675123-F5EF-F793-766B-512BFB14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0319F4-75A8-3B0A-8673-11359096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94E9BA-D044-2FA3-8067-A173A29C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44579-FE88-EB4D-C736-871F9820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4E5409-61DB-ED30-E45F-78AD8295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92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329DE-D85A-416F-BC4D-9BD4365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42BA65-1BD5-C82C-DEE9-8DF43759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C178B8-9CA1-A75D-1528-BE662CFD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8693A9-7232-E421-D348-09704B8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D82D0-84DC-4AA5-897D-2BCE3EC19B78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9EB9D-6015-43F5-970D-EB5F8DE94AEC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1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736BCD-0436-40B5-DFFE-E294F862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DD6658-DE5D-9DF0-35A6-126EAF2F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8ADEEB-447F-97B6-C46C-A3C65007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4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4DB30-E4A0-6880-F7D3-ED80AB71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01651-FED9-D9E0-1886-B9014055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F172A7-B2BA-7A74-9F65-83579610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DDCA7-183C-485E-B1B8-046A4325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0BF27-DBDB-9D09-EC80-C232C0D4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D5D19-EECB-FD9A-6185-E85083D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65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288E3-F3BF-05DC-DF2A-D6225DEB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794485-80E5-8D82-4323-B9C4F92C6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185B9A-C7BE-09A6-3E2B-87FB9401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F5C4C-7B74-0B0B-9BCA-4FD60F1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73B7D-4CD3-4BC4-9604-54121B32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FC412-6EE6-FA25-4AC2-DFEF7B66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528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A1F40-0E49-9BF0-6405-65178B1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E31F80-9F8E-A194-2E0B-1B993ABB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2A72D-F625-CDCF-0B03-7644B45D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00D0C-85F5-B28F-9B74-3B4D7E1D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79195-941F-C545-B8AC-F304A76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70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8725D4-2FBA-2412-525C-B15AB7EC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6E6731-66AD-EEAE-2128-EA9C1B49A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DA745-41B8-1135-54A9-C815BFD6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7236C-45F0-B803-AD40-C43D2341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6FDC5-C39D-A4F7-FEC7-DEA2421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8F6D5-9D75-4602-8CC1-4505676CB26E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59C28-A314-4978-84FD-5C0B7B1E433A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5B053-E491-4BDE-B5A4-41C05DDC3375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3AA04-FE3F-4B18-9EBC-2E726589558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FF9AD-7EEE-45D6-887E-68A28D66EAD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8D5C9-D8D4-4EF5-AE7E-4DE6D0F3950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D77C3-B52E-41F0-8186-0406D94C00CC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0B617-E73A-45D9-AC00-16B761F000D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62CD6-AB12-4B71-83FA-9D3992267744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F0F4-08FB-4F54-8174-F5E60BD9B5B7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13.12.2024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7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13.12.2024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6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23AF0-F1DF-56DC-4109-C4BD7602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F71BA2-E457-D170-BFA3-90C1EADE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08C48-DE23-2E28-CF57-894D84AA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0CE5-5F50-48C8-9260-6A0DDE9703F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2DFAB-6FF8-9106-E1C9-25A91C001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FE181-BD43-FDA0-53A2-B996F8325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tkin_ayu@almazovcentre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hyperlink" Target="https://naked-science.ru/article/biology/stereoobonyanie-chelovek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6.png"/><Relationship Id="rId5" Type="http://schemas.openxmlformats.org/officeDocument/2006/relationships/customXml" Target="../ink/ink2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zon.ru/product/etilatsetat-marka-a-vysshiy-sort-200ml-gost-8981-78-1737111149/?utm_medium=organic&amp;utm_source=yandex_serp_products&amp;reviewsVariantMode=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6.xml"/><Relationship Id="rId18" Type="http://schemas.openxmlformats.org/officeDocument/2006/relationships/image" Target="../media/image41.png"/><Relationship Id="rId26" Type="http://schemas.openxmlformats.org/officeDocument/2006/relationships/image" Target="../media/image47.png"/><Relationship Id="rId3" Type="http://schemas.openxmlformats.org/officeDocument/2006/relationships/image" Target="../media/image10.png"/><Relationship Id="rId21" Type="http://schemas.openxmlformats.org/officeDocument/2006/relationships/customXml" Target="../ink/ink10.xml"/><Relationship Id="rId34" Type="http://schemas.openxmlformats.org/officeDocument/2006/relationships/image" Target="../media/image160.png"/><Relationship Id="rId7" Type="http://schemas.openxmlformats.org/officeDocument/2006/relationships/customXml" Target="../ink/ink3.xml"/><Relationship Id="rId12" Type="http://schemas.openxmlformats.org/officeDocument/2006/relationships/image" Target="../media/image3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70.png"/><Relationship Id="rId11" Type="http://schemas.openxmlformats.org/officeDocument/2006/relationships/customXml" Target="../ink/ink5.xml"/><Relationship Id="rId24" Type="http://schemas.openxmlformats.org/officeDocument/2006/relationships/image" Target="../media/image44.png"/><Relationship Id="rId32" Type="http://schemas.openxmlformats.org/officeDocument/2006/relationships/image" Target="../media/image150.png"/><Relationship Id="rId5" Type="http://schemas.openxmlformats.org/officeDocument/2006/relationships/image" Target="../media/image46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0.png"/><Relationship Id="rId36" Type="http://schemas.openxmlformats.org/officeDocument/2006/relationships/image" Target="../media/image170.png"/><Relationship Id="rId10" Type="http://schemas.openxmlformats.org/officeDocument/2006/relationships/image" Target="../media/image3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50.png"/><Relationship Id="rId9" Type="http://schemas.openxmlformats.org/officeDocument/2006/relationships/customXml" Target="../ink/ink4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18.jpe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1500.png"/><Relationship Id="rId9" Type="http://schemas.openxmlformats.org/officeDocument/2006/relationships/image" Target="../media/image5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customXml" Target="../ink/ink26.xml"/><Relationship Id="rId26" Type="http://schemas.openxmlformats.org/officeDocument/2006/relationships/customXml" Target="../ink/ink34.xml"/><Relationship Id="rId39" Type="http://schemas.openxmlformats.org/officeDocument/2006/relationships/customXml" Target="../ink/ink46.xml"/><Relationship Id="rId21" Type="http://schemas.openxmlformats.org/officeDocument/2006/relationships/customXml" Target="../ink/ink29.xml"/><Relationship Id="rId34" Type="http://schemas.openxmlformats.org/officeDocument/2006/relationships/customXml" Target="../ink/ink41.xml"/><Relationship Id="rId42" Type="http://schemas.openxmlformats.org/officeDocument/2006/relationships/customXml" Target="../ink/ink49.xml"/><Relationship Id="rId47" Type="http://schemas.openxmlformats.org/officeDocument/2006/relationships/customXml" Target="../ink/ink54.xml"/><Relationship Id="rId50" Type="http://schemas.openxmlformats.org/officeDocument/2006/relationships/customXml" Target="../ink/ink57.xml"/><Relationship Id="rId55" Type="http://schemas.openxmlformats.org/officeDocument/2006/relationships/customXml" Target="../ink/ink62.xml"/><Relationship Id="rId63" Type="http://schemas.openxmlformats.org/officeDocument/2006/relationships/customXml" Target="../ink/ink70.xml"/><Relationship Id="rId68" Type="http://schemas.openxmlformats.org/officeDocument/2006/relationships/image" Target="../media/image400.png"/><Relationship Id="rId76" Type="http://schemas.openxmlformats.org/officeDocument/2006/relationships/image" Target="../media/image440.png"/><Relationship Id="rId7" Type="http://schemas.openxmlformats.org/officeDocument/2006/relationships/customXml" Target="../ink/ink20.xml"/><Relationship Id="rId71" Type="http://schemas.openxmlformats.org/officeDocument/2006/relationships/customXml" Target="../ink/ink76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80.png"/><Relationship Id="rId29" Type="http://schemas.openxmlformats.org/officeDocument/2006/relationships/customXml" Target="../ink/ink36.xml"/><Relationship Id="rId11" Type="http://schemas.openxmlformats.org/officeDocument/2006/relationships/customXml" Target="../ink/ink22.xml"/><Relationship Id="rId24" Type="http://schemas.openxmlformats.org/officeDocument/2006/relationships/customXml" Target="../ink/ink32.xml"/><Relationship Id="rId32" Type="http://schemas.openxmlformats.org/officeDocument/2006/relationships/customXml" Target="../ink/ink39.xml"/><Relationship Id="rId37" Type="http://schemas.openxmlformats.org/officeDocument/2006/relationships/customXml" Target="../ink/ink44.xml"/><Relationship Id="rId40" Type="http://schemas.openxmlformats.org/officeDocument/2006/relationships/customXml" Target="../ink/ink47.xml"/><Relationship Id="rId45" Type="http://schemas.openxmlformats.org/officeDocument/2006/relationships/customXml" Target="../ink/ink52.xml"/><Relationship Id="rId53" Type="http://schemas.openxmlformats.org/officeDocument/2006/relationships/customXml" Target="../ink/ink60.xml"/><Relationship Id="rId58" Type="http://schemas.openxmlformats.org/officeDocument/2006/relationships/customXml" Target="../ink/ink65.xml"/><Relationship Id="rId66" Type="http://schemas.openxmlformats.org/officeDocument/2006/relationships/customXml" Target="../ink/ink73.xml"/><Relationship Id="rId74" Type="http://schemas.openxmlformats.org/officeDocument/2006/relationships/image" Target="../media/image430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31.xml"/><Relationship Id="rId28" Type="http://schemas.openxmlformats.org/officeDocument/2006/relationships/image" Target="../media/image390.png"/><Relationship Id="rId36" Type="http://schemas.openxmlformats.org/officeDocument/2006/relationships/customXml" Target="../ink/ink43.xml"/><Relationship Id="rId49" Type="http://schemas.openxmlformats.org/officeDocument/2006/relationships/customXml" Target="../ink/ink56.xml"/><Relationship Id="rId57" Type="http://schemas.openxmlformats.org/officeDocument/2006/relationships/customXml" Target="../ink/ink64.xml"/><Relationship Id="rId61" Type="http://schemas.openxmlformats.org/officeDocument/2006/relationships/customXml" Target="../ink/ink68.xml"/><Relationship Id="rId10" Type="http://schemas.openxmlformats.org/officeDocument/2006/relationships/image" Target="../media/image350.png"/><Relationship Id="rId19" Type="http://schemas.openxmlformats.org/officeDocument/2006/relationships/customXml" Target="../ink/ink27.xml"/><Relationship Id="rId31" Type="http://schemas.openxmlformats.org/officeDocument/2006/relationships/customXml" Target="../ink/ink38.xml"/><Relationship Id="rId44" Type="http://schemas.openxmlformats.org/officeDocument/2006/relationships/customXml" Target="../ink/ink51.xml"/><Relationship Id="rId52" Type="http://schemas.openxmlformats.org/officeDocument/2006/relationships/customXml" Target="../ink/ink59.xml"/><Relationship Id="rId60" Type="http://schemas.openxmlformats.org/officeDocument/2006/relationships/customXml" Target="../ink/ink67.xml"/><Relationship Id="rId65" Type="http://schemas.openxmlformats.org/officeDocument/2006/relationships/customXml" Target="../ink/ink72.xml"/><Relationship Id="rId73" Type="http://schemas.openxmlformats.org/officeDocument/2006/relationships/customXml" Target="../ink/ink77.xml"/><Relationship Id="rId4" Type="http://schemas.openxmlformats.org/officeDocument/2006/relationships/image" Target="../media/image320.png"/><Relationship Id="rId9" Type="http://schemas.openxmlformats.org/officeDocument/2006/relationships/customXml" Target="../ink/ink21.xml"/><Relationship Id="rId14" Type="http://schemas.openxmlformats.org/officeDocument/2006/relationships/image" Target="../media/image370.png"/><Relationship Id="rId22" Type="http://schemas.openxmlformats.org/officeDocument/2006/relationships/customXml" Target="../ink/ink30.xml"/><Relationship Id="rId27" Type="http://schemas.openxmlformats.org/officeDocument/2006/relationships/customXml" Target="../ink/ink35.xml"/><Relationship Id="rId30" Type="http://schemas.openxmlformats.org/officeDocument/2006/relationships/customXml" Target="../ink/ink37.xml"/><Relationship Id="rId35" Type="http://schemas.openxmlformats.org/officeDocument/2006/relationships/customXml" Target="../ink/ink42.xml"/><Relationship Id="rId43" Type="http://schemas.openxmlformats.org/officeDocument/2006/relationships/customXml" Target="../ink/ink50.xml"/><Relationship Id="rId48" Type="http://schemas.openxmlformats.org/officeDocument/2006/relationships/customXml" Target="../ink/ink55.xml"/><Relationship Id="rId56" Type="http://schemas.openxmlformats.org/officeDocument/2006/relationships/customXml" Target="../ink/ink63.xml"/><Relationship Id="rId64" Type="http://schemas.openxmlformats.org/officeDocument/2006/relationships/customXml" Target="../ink/ink71.xml"/><Relationship Id="rId69" Type="http://schemas.openxmlformats.org/officeDocument/2006/relationships/customXml" Target="../ink/ink75.xml"/><Relationship Id="rId8" Type="http://schemas.openxmlformats.org/officeDocument/2006/relationships/image" Target="../media/image340.png"/><Relationship Id="rId51" Type="http://schemas.openxmlformats.org/officeDocument/2006/relationships/customXml" Target="../ink/ink58.xml"/><Relationship Id="rId72" Type="http://schemas.openxmlformats.org/officeDocument/2006/relationships/image" Target="../media/image420.png"/><Relationship Id="rId3" Type="http://schemas.openxmlformats.org/officeDocument/2006/relationships/customXml" Target="../ink/ink18.xml"/><Relationship Id="rId12" Type="http://schemas.openxmlformats.org/officeDocument/2006/relationships/image" Target="../media/image360.png"/><Relationship Id="rId17" Type="http://schemas.openxmlformats.org/officeDocument/2006/relationships/customXml" Target="../ink/ink25.xml"/><Relationship Id="rId25" Type="http://schemas.openxmlformats.org/officeDocument/2006/relationships/customXml" Target="../ink/ink33.xml"/><Relationship Id="rId33" Type="http://schemas.openxmlformats.org/officeDocument/2006/relationships/customXml" Target="../ink/ink40.xml"/><Relationship Id="rId38" Type="http://schemas.openxmlformats.org/officeDocument/2006/relationships/customXml" Target="../ink/ink45.xml"/><Relationship Id="rId46" Type="http://schemas.openxmlformats.org/officeDocument/2006/relationships/customXml" Target="../ink/ink53.xml"/><Relationship Id="rId59" Type="http://schemas.openxmlformats.org/officeDocument/2006/relationships/customXml" Target="../ink/ink66.xml"/><Relationship Id="rId67" Type="http://schemas.openxmlformats.org/officeDocument/2006/relationships/customXml" Target="../ink/ink74.xml"/><Relationship Id="rId20" Type="http://schemas.openxmlformats.org/officeDocument/2006/relationships/customXml" Target="../ink/ink28.xml"/><Relationship Id="rId41" Type="http://schemas.openxmlformats.org/officeDocument/2006/relationships/customXml" Target="../ink/ink48.xml"/><Relationship Id="rId54" Type="http://schemas.openxmlformats.org/officeDocument/2006/relationships/customXml" Target="../ink/ink61.xml"/><Relationship Id="rId62" Type="http://schemas.openxmlformats.org/officeDocument/2006/relationships/customXml" Target="../ink/ink69.xml"/><Relationship Id="rId70" Type="http://schemas.openxmlformats.org/officeDocument/2006/relationships/image" Target="../media/image410.png"/><Relationship Id="rId75" Type="http://schemas.openxmlformats.org/officeDocument/2006/relationships/customXml" Target="../ink/ink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181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0.png"/><Relationship Id="rId5" Type="http://schemas.openxmlformats.org/officeDocument/2006/relationships/image" Target="../media/image205.png"/><Relationship Id="rId10" Type="http://schemas.openxmlformats.org/officeDocument/2006/relationships/image" Target="../media/image250.png"/><Relationship Id="rId4" Type="http://schemas.openxmlformats.org/officeDocument/2006/relationships/image" Target="../media/image192.png"/><Relationship Id="rId9" Type="http://schemas.openxmlformats.org/officeDocument/2006/relationships/image" Target="../media/image24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eet.google.com/vnq-bmcc-kt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6.png"/><Relationship Id="rId7" Type="http://schemas.openxmlformats.org/officeDocument/2006/relationships/customXml" Target="../ink/ink8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4" Type="http://schemas.openxmlformats.org/officeDocument/2006/relationships/customXml" Target="../ink/ink79.xml"/><Relationship Id="rId9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OdorCalculator/pull/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xFatkin/OdorCalculator/pull/3/files#diff-026f05a9805fbac65be713e4e448cd015032d2eb96c12db2c45a5fdb6b5e379b" TargetMode="External"/><Relationship Id="rId4" Type="http://schemas.openxmlformats.org/officeDocument/2006/relationships/hyperlink" Target="https://github.com/AlexFatkin/OdorCalculator/pull/3/commits/d74a9651356951ae44757052b5c747a394ce5df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84275" y="3764117"/>
            <a:ext cx="7678663" cy="880420"/>
          </a:xfrm>
        </p:spPr>
        <p:txBody>
          <a:bodyPr anchor="ctr"/>
          <a:lstStyle/>
          <a:p>
            <a:pPr>
              <a:spcBef>
                <a:spcPts val="0"/>
              </a:spcBef>
            </a:pPr>
            <a:br>
              <a:rPr lang="ru-RU" sz="1800" b="1" cap="none" dirty="0"/>
            </a:br>
            <a:r>
              <a:rPr lang="ru-RU" sz="1800" b="1" cap="none" dirty="0"/>
              <a:t>Руководитель</a:t>
            </a:r>
            <a:br>
              <a:rPr lang="ru-RU" sz="1800" b="1" cap="none" dirty="0"/>
            </a:br>
            <a:r>
              <a:rPr lang="ru-RU" sz="1800" b="1" cap="none" dirty="0"/>
              <a:t>Александр  Юрьевич Фатькин, </a:t>
            </a:r>
            <a:r>
              <a:rPr lang="en-US" sz="1800" b="1" cap="none" dirty="0"/>
              <a:t> </a:t>
            </a:r>
            <a:r>
              <a:rPr lang="en-US" altLang="ru-RU" sz="1800" b="1" cap="non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fatkin_ayu@almazovcentre.ru</a:t>
            </a:r>
            <a:br>
              <a:rPr lang="en-US" altLang="ru-RU" sz="1800" b="1" cap="none" dirty="0"/>
            </a:br>
            <a:br>
              <a:rPr lang="ru-RU" altLang="ru-RU" sz="1100" b="1" dirty="0">
                <a:solidFill>
                  <a:srgbClr val="FFFF00"/>
                </a:solidFill>
              </a:rPr>
            </a:br>
            <a:endParaRPr lang="ru-RU" sz="1800" b="1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54155"/>
            <a:ext cx="5966182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Институт медицинского образования  ФБГУ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Национальный  медицинский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altLang="ru-RU" sz="24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исследовательский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центр </a:t>
            </a:r>
            <a:b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им. В.А. Алмазова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BE02C6-7E43-4D6E-9F02-4E222450D835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262" y="2886255"/>
            <a:ext cx="7061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 «Калькулятор запаха»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23528" y="4529495"/>
            <a:ext cx="5066714" cy="4967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1026" name="Picture 2" descr="VA Almazov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-21443" r="35616" b="38826"/>
          <a:stretch/>
        </p:blipFill>
        <p:spPr bwMode="auto">
          <a:xfrm>
            <a:off x="7560529" y="-361507"/>
            <a:ext cx="1518554" cy="192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54092" y="168592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Владимир Андреевич Алмазов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1931-2001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25392-1867-4ACE-9C84-5304E93E5775}"/>
              </a:ext>
            </a:extLst>
          </p:cNvPr>
          <p:cNvSpPr txBox="1"/>
          <p:nvPr/>
        </p:nvSpPr>
        <p:spPr>
          <a:xfrm>
            <a:off x="601556" y="4914191"/>
            <a:ext cx="6438528" cy="176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  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113 -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Агафонова Дарья  114 –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0352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779912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Обонятельная система</a:t>
            </a: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258" y="2885195"/>
                <a:ext cx="994680" cy="1825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7427" y="2990991"/>
                <a:ext cx="844103" cy="86364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50785414-85E6-4496-A257-526D196C50E7}"/>
              </a:ext>
            </a:extLst>
          </p:cNvPr>
          <p:cNvSpPr txBox="1"/>
          <p:nvPr/>
        </p:nvSpPr>
        <p:spPr>
          <a:xfrm>
            <a:off x="3818140" y="114209"/>
            <a:ext cx="348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https://bibliotekar.ru/447/216.htm</a:t>
            </a:r>
            <a:endParaRPr lang="ru-RU" dirty="0">
              <a:solidFill>
                <a:srgbClr val="0CCAE4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02C395-1A5D-412F-A3DA-24BC9FAC0B54}"/>
              </a:ext>
            </a:extLst>
          </p:cNvPr>
          <p:cNvSpPr txBox="1"/>
          <p:nvPr/>
        </p:nvSpPr>
        <p:spPr>
          <a:xfrm>
            <a:off x="139670" y="640781"/>
            <a:ext cx="91128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Чувствительность обонятельной системы человека чрезвычайно велика: один обонятельный рецептор может быть возбужден одной молекулой пахучего вещества, а возбуждение небольшого числа рецепторов приводит к возникновению ощущения. В то же время изменение интенсивности действия веществ (порог различения) оценивается</a:t>
            </a:r>
            <a:br>
              <a:rPr lang="ru-RU" dirty="0"/>
            </a:br>
            <a:r>
              <a:rPr lang="ru-RU" dirty="0"/>
              <a:t> людьми довольно грубо (наименьшее воспринимаемое различие в силе запаха составляет 30—60 % от его исходной концентрации). У собак эти показатели в 5 раз выше. </a:t>
            </a:r>
          </a:p>
          <a:p>
            <a:r>
              <a:rPr lang="ru-RU" dirty="0"/>
              <a:t>Адаптация в обонятельной системе происходит  сравнительно медленно (десятки секунд или минуты)  и зависит от  скорости потока воздуха над обонятельным  эпителием </a:t>
            </a:r>
          </a:p>
          <a:p>
            <a:r>
              <a:rPr lang="ru-RU" dirty="0"/>
              <a:t>и от концентрации пахучего вещества.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D3C16FE-A714-48D9-B39A-05CFAC77C6D3}"/>
              </a:ext>
            </a:extLst>
          </p:cNvPr>
          <p:cNvSpPr txBox="1"/>
          <p:nvPr/>
        </p:nvSpPr>
        <p:spPr>
          <a:xfrm>
            <a:off x="106648" y="3422991"/>
            <a:ext cx="6402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Стереоскопическое (объемное) обоняние у человека обеспечивается не только тройничным, но и обонятельным нервом.</a:t>
            </a:r>
          </a:p>
          <a:p>
            <a:r>
              <a:rPr lang="en-AU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https://naked-science.ru/article/biology/stereoobonyanie-cheloveka</a:t>
            </a:r>
            <a:r>
              <a:rPr lang="ru-RU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23FEA-9033-4417-9F6B-13935D29D2A2}"/>
              </a:ext>
            </a:extLst>
          </p:cNvPr>
          <p:cNvSpPr txBox="1"/>
          <p:nvPr/>
        </p:nvSpPr>
        <p:spPr>
          <a:xfrm>
            <a:off x="2931061" y="6500021"/>
            <a:ext cx="583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https://habr.com/ru/companies/cloud4y/news/732792/</a:t>
            </a:r>
            <a:endParaRPr lang="ru-RU" dirty="0">
              <a:solidFill>
                <a:srgbClr val="0CCAE4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748403-3B20-49FF-937D-4F599D932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2418" y="3329768"/>
            <a:ext cx="2968859" cy="3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Этилацетат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179512" y="2348880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Марка А Высший сорт 200мл ГОСТ 8981-78  306 рублей </a:t>
            </a:r>
            <a:br>
              <a:rPr lang="en-US" dirty="0"/>
            </a:br>
            <a:r>
              <a:rPr lang="ru-RU" dirty="0"/>
              <a:t>Плотность0,902 г</a:t>
            </a:r>
            <a:r>
              <a:rPr lang="en-US" dirty="0"/>
              <a:t>/</a:t>
            </a:r>
            <a:r>
              <a:rPr lang="ru-RU" dirty="0"/>
              <a:t>куб. см, молекулярный вес 88,1 г/моль, </a:t>
            </a:r>
            <a:r>
              <a:rPr lang="ru-RU" b="0" i="0" dirty="0">
                <a:effectLst/>
                <a:latin typeface="YS Text"/>
              </a:rPr>
              <a:t>растворимость этилацетата в воде составляет 10–12 % по массе при температуре 20–25 °C.</a:t>
            </a:r>
            <a:endParaRPr lang="ru-RU" dirty="0"/>
          </a:p>
          <a:p>
            <a:r>
              <a:rPr lang="en-AU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https://www.ozon.ru/product/etilatsetat-marka-a-vysshiy-sort-200ml-gost-8981-78-1737111149/?utm_medium=organic&amp;utm_source=yandex_serp_products&amp;reviewsVariantMode=2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Предельно-допустимая концентрация </a:t>
            </a:r>
            <a:r>
              <a:rPr lang="ru-RU" dirty="0"/>
              <a:t>этилацетата в воздухе рабочей зоны составляет 50 мг/м3 (среднесменная, за 8 часов) и 200 мг/м3 (максимально разовая)[15]. Но по данным[16] порог восприятия запаха в группе людей (среднее значение) может достигать, например, 1120 мг/м³.</a:t>
            </a:r>
          </a:p>
          <a:p>
            <a:endParaRPr lang="ru-RU" dirty="0"/>
          </a:p>
          <a:p>
            <a:r>
              <a:rPr lang="ru-RU" dirty="0"/>
              <a:t>ЛД50 для крыс составляет 11,6 г/кг, показывая </a:t>
            </a:r>
            <a:r>
              <a:rPr lang="ru-RU" dirty="0">
                <a:solidFill>
                  <a:srgbClr val="FFFF00"/>
                </a:solidFill>
              </a:rPr>
              <a:t>низкую токсичность</a:t>
            </a:r>
            <a:r>
              <a:rPr lang="ru-RU" dirty="0"/>
              <a:t>. ПДК в воздухе рабочей зоны 200 мг/м³. ПДК в атмосферном воздухе населенных мест 0,1 мг/м³[17].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1F4B5-6789-4851-B50E-93ED1D785595}"/>
              </a:ext>
            </a:extLst>
          </p:cNvPr>
          <p:cNvSpPr txBox="1"/>
          <p:nvPr/>
        </p:nvSpPr>
        <p:spPr>
          <a:xfrm>
            <a:off x="162250" y="6137987"/>
            <a:ext cx="628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Изучение этилацетата: </a:t>
            </a:r>
            <a:r>
              <a:rPr lang="en-AU" dirty="0"/>
              <a:t>https://school-science.ru/3/13/33057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179512" y="601397"/>
            <a:ext cx="8568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(систематически этилэтаноат, обычно сокращенно EtOAc, ETAC или EA) представляет собой органическое соединение с формулой CH3CO2CH2CH3. Эта бесцветная жидкость имеет характерный сладкий запах (похожий на грушевые капли) и используется в клеях, средствах для снятия лака с ногтей и в процессе приготовления чая и кофе без кофеина.</a:t>
            </a:r>
          </a:p>
        </p:txBody>
      </p:sp>
    </p:spTree>
    <p:extLst>
      <p:ext uri="{BB962C8B-B14F-4D97-AF65-F5344CB8AC3E}">
        <p14:creationId xmlns:p14="http://schemas.microsoft.com/office/powerpoint/2010/main" val="334665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588224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Расчет молярной концентрации Этилацетат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/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Этилацетат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Марка А Высший сорт 200мл ГОСТ 8981-78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Плотность 0,902 г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куб. см, молекулярный вес 88,1 г/моль, растворимость этилацетата в воде составляет 10–12 % по массе при температуре 20–25 °C.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ru-RU" sz="18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растворов Этилацетата (ЭТА)</a:t>
                </a:r>
                <a:endParaRPr lang="ru-RU" sz="18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1,02 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ммоль / мл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ЭТА 1 мл * 10 ммоль / мл = 10 ммоль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10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 ммоль / мл = 1ммоль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0,1 ммоль / мл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blipFill>
                <a:blip r:embed="rId3"/>
                <a:stretch>
                  <a:fillRect l="-569" t="-714" r="-996" b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27E1C97-4470-4C51-86AA-F0C13868EBBC}"/>
              </a:ext>
            </a:extLst>
          </p:cNvPr>
          <p:cNvSpPr txBox="1"/>
          <p:nvPr/>
        </p:nvSpPr>
        <p:spPr>
          <a:xfrm>
            <a:off x="138527" y="4949213"/>
            <a:ext cx="8712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Задача</a:t>
            </a:r>
          </a:p>
          <a:p>
            <a:r>
              <a:rPr lang="ru-RU" dirty="0"/>
              <a:t>Создать на </a:t>
            </a:r>
            <a:r>
              <a:rPr lang="en-US" dirty="0"/>
              <a:t>Python </a:t>
            </a:r>
            <a:r>
              <a:rPr lang="ru-RU" dirty="0"/>
              <a:t>функцию рассчитывающую сколько надо добавить растворителя, чтобы понизить молярную концентрацию до заданной величины. </a:t>
            </a:r>
          </a:p>
          <a:p>
            <a:r>
              <a:rPr lang="ru-RU" dirty="0"/>
              <a:t>Ввод и вывод данных производится  из консоли.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98CA6-261E-4F27-91CB-ABD2717402D7}"/>
              </a:ext>
            </a:extLst>
          </p:cNvPr>
          <p:cNvSpPr txBox="1"/>
          <p:nvPr/>
        </p:nvSpPr>
        <p:spPr>
          <a:xfrm>
            <a:off x="163507" y="6165304"/>
            <a:ext cx="8816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Обдумать</a:t>
            </a:r>
          </a:p>
          <a:p>
            <a:r>
              <a:rPr lang="ru-RU" dirty="0"/>
              <a:t>Продумать алгоритм исследования запаха Этилацетата.</a:t>
            </a:r>
          </a:p>
        </p:txBody>
      </p:sp>
    </p:spTree>
    <p:extLst>
      <p:ext uri="{BB962C8B-B14F-4D97-AF65-F5344CB8AC3E}">
        <p14:creationId xmlns:p14="http://schemas.microsoft.com/office/powerpoint/2010/main" val="293016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203848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Уксусная кислота 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134006" y="245782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Уксусная кислота пищевая 70%</a:t>
            </a:r>
          </a:p>
          <a:p>
            <a:pPr lvl="0"/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Массовая доля уксусной кислоты 70 (+/-1) </a:t>
            </a:r>
            <a:r>
              <a:rPr lang="ru-RU" sz="1600" dirty="0">
                <a:solidFill>
                  <a:srgbClr val="FFFFFF"/>
                </a:solidFill>
              </a:rPr>
              <a:t>% .Превосходно растворяется в воде.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Хим. формула CH </a:t>
            </a:r>
            <a:r>
              <a:rPr kumimoji="0" lang="ru-R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COOH. Молярная масса 60,05 г/ моль. Плотность  70% к-ты  - 1,0695 г/см³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179512" y="576528"/>
            <a:ext cx="8568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Уксусная кислота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(Систематическое наименование Этановая кислота Сокращения Уксус). Уксусная кислота (CH3COOH) — представляет собой органическую жидкость без цвета.2CH3. Уксусная кислота пищевая зарегистрирована как пищевая добавка (Е260), используется так же в медицине, фармацевтике, парфюмерии, косметологии — при выработке разнообразных лекарственных и душистых веществ. </a:t>
            </a:r>
            <a:r>
              <a:rPr lang="ru-RU" sz="1600" dirty="0"/>
              <a:t>Предельно допустимая концентрация в воздухе составляет 0,06 мг/м3, в воздухе рабочих помещений — 5 мг/м3. Порог восприятия запаха уксусной кислоты в воздухе 300—500 мг/м3 (то есть в 100 раз превышает ПДК).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/>
              <p:nvPr/>
            </p:nvSpPr>
            <p:spPr>
              <a:xfrm>
                <a:off x="77545" y="3512536"/>
                <a:ext cx="8568952" cy="299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ru-RU" sz="16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70% уксусной кислоты  водой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𝟎𝟔𝟗𝟓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г/мл</m:t>
                        </m:r>
                      </m:num>
                      <m:den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𝟔𝟎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𝟎𝟓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𝟒𝟗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𝟎𝟏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 25*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12,5 ммоль / мл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70% уксуса 8 мл * 12,5 ммоль / мл = 100 ммоль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2 мл растворителя получаем 100 ммоль/ 10 мл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ммоль / мл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*10 ммоль / мл = 10ммоль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10 ммоль/ 10 мл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  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(1000 мкмоль / мл)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 (100, 10, 1, 0,1 мкмоль / мл)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" y="3512536"/>
                <a:ext cx="8568952" cy="2992679"/>
              </a:xfrm>
              <a:prstGeom prst="rect">
                <a:avLst/>
              </a:prstGeom>
              <a:blipFill>
                <a:blip r:embed="rId3"/>
                <a:stretch>
                  <a:fillRect l="-427" t="-407" r="-498" b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77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14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51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-103662"/>
            <a:ext cx="327585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Изучение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683568" y="627968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9FD1EE-34DC-4133-B2F1-52B449E6E67A}"/>
              </a:ext>
            </a:extLst>
          </p:cNvPr>
          <p:cNvSpPr txBox="1"/>
          <p:nvPr/>
        </p:nvSpPr>
        <p:spPr>
          <a:xfrm>
            <a:off x="6777559" y="3468244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Минимальный  шаг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61C29-59B2-48FC-9316-609B848BAE4A}"/>
              </a:ext>
            </a:extLst>
          </p:cNvPr>
          <p:cNvSpPr txBox="1"/>
          <p:nvPr/>
        </p:nvSpPr>
        <p:spPr>
          <a:xfrm>
            <a:off x="6734705" y="166017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Верхний порог запаха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E964F-FBD6-4C0A-9EAB-E71FBEE41297}"/>
              </a:ext>
            </a:extLst>
          </p:cNvPr>
          <p:cNvSpPr txBox="1"/>
          <p:nvPr/>
        </p:nvSpPr>
        <p:spPr>
          <a:xfrm>
            <a:off x="6782383" y="476303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Нижний </a:t>
            </a:r>
            <a:r>
              <a:rPr lang="ru-RU"/>
              <a:t>порог запаха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14:cNvPr>
              <p14:cNvContentPartPr/>
              <p14:nvPr/>
            </p14:nvContentPartPr>
            <p14:xfrm>
              <a:off x="4535585" y="1736384"/>
              <a:ext cx="2271240" cy="1584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7945" y="1718744"/>
                <a:ext cx="2306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14:cNvPr>
              <p14:cNvContentPartPr/>
              <p14:nvPr/>
            </p14:nvContentPartPr>
            <p14:xfrm>
              <a:off x="4422905" y="1790384"/>
              <a:ext cx="251280" cy="152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5265" y="1772744"/>
                <a:ext cx="28692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0C4FB6-EEF9-4C56-A284-2D435E43196E}"/>
              </a:ext>
            </a:extLst>
          </p:cNvPr>
          <p:cNvGrpSpPr/>
          <p:nvPr/>
        </p:nvGrpSpPr>
        <p:grpSpPr>
          <a:xfrm>
            <a:off x="2163905" y="4956224"/>
            <a:ext cx="4680000" cy="220680"/>
            <a:chOff x="2163905" y="4956224"/>
            <a:chExt cx="46800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14:cNvPr>
                <p14:cNvContentPartPr/>
                <p14:nvPr/>
              </p14:nvContentPartPr>
              <p14:xfrm>
                <a:off x="2197025" y="4956224"/>
                <a:ext cx="4646880" cy="2113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9385" y="4938224"/>
                  <a:ext cx="4682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14:cNvPr>
                <p14:cNvContentPartPr/>
                <p14:nvPr/>
              </p14:nvContentPartPr>
              <p14:xfrm>
                <a:off x="2163905" y="5113184"/>
                <a:ext cx="173880" cy="63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6265" y="5095184"/>
                  <a:ext cx="209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14:cNvPr>
                <p14:cNvContentPartPr/>
                <p14:nvPr/>
              </p14:nvContentPartPr>
              <p14:xfrm>
                <a:off x="2175425" y="5079704"/>
                <a:ext cx="232200" cy="388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57785" y="5062064"/>
                  <a:ext cx="2678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14:cNvPr>
              <p14:cNvContentPartPr/>
              <p14:nvPr/>
            </p14:nvContentPartPr>
            <p14:xfrm>
              <a:off x="3143465" y="3969824"/>
              <a:ext cx="632880" cy="507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25465" y="3951824"/>
                <a:ext cx="668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14:cNvPr>
              <p14:cNvContentPartPr/>
              <p14:nvPr/>
            </p14:nvContentPartPr>
            <p14:xfrm>
              <a:off x="3602105" y="3056864"/>
              <a:ext cx="66600" cy="9057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84105" y="3038864"/>
                <a:ext cx="102240" cy="9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0AC2F13-FB41-44AE-92FA-456512014F8F}"/>
              </a:ext>
            </a:extLst>
          </p:cNvPr>
          <p:cNvGrpSpPr/>
          <p:nvPr/>
        </p:nvGrpSpPr>
        <p:grpSpPr>
          <a:xfrm>
            <a:off x="3748985" y="3690104"/>
            <a:ext cx="3057840" cy="298800"/>
            <a:chOff x="3748985" y="3690104"/>
            <a:chExt cx="3057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14:cNvPr>
                <p14:cNvContentPartPr/>
                <p14:nvPr/>
              </p14:nvContentPartPr>
              <p14:xfrm>
                <a:off x="3778505" y="3690104"/>
                <a:ext cx="3028320" cy="261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60865" y="3672104"/>
                  <a:ext cx="3063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14:cNvPr>
                <p14:cNvContentPartPr/>
                <p14:nvPr/>
              </p14:nvContentPartPr>
              <p14:xfrm>
                <a:off x="3776345" y="3976664"/>
                <a:ext cx="205200" cy="122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8705" y="3959024"/>
                  <a:ext cx="24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14:cNvPr>
                <p14:cNvContentPartPr/>
                <p14:nvPr/>
              </p14:nvContentPartPr>
              <p14:xfrm>
                <a:off x="3748985" y="3776504"/>
                <a:ext cx="136080" cy="1810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30985" y="3758504"/>
                  <a:ext cx="17172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14:cNvPr>
              <p14:cNvContentPartPr/>
              <p14:nvPr/>
            </p14:nvContentPartPr>
            <p14:xfrm>
              <a:off x="3374831" y="3522886"/>
              <a:ext cx="55440" cy="4366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57191" y="3504886"/>
                <a:ext cx="910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14:cNvPr>
              <p14:cNvContentPartPr/>
              <p14:nvPr/>
            </p14:nvContentPartPr>
            <p14:xfrm>
              <a:off x="2595071" y="4677766"/>
              <a:ext cx="895680" cy="626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77431" y="4659766"/>
                <a:ext cx="9313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14:cNvPr>
              <p14:cNvContentPartPr/>
              <p14:nvPr/>
            </p14:nvContentPartPr>
            <p14:xfrm>
              <a:off x="3180071" y="4007086"/>
              <a:ext cx="20880" cy="6249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62071" y="3989086"/>
                <a:ext cx="56520" cy="66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0F6197F2-5629-41CD-9F13-72B9FEA64EFE}"/>
              </a:ext>
            </a:extLst>
          </p:cNvPr>
          <p:cNvGrpSpPr/>
          <p:nvPr/>
        </p:nvGrpSpPr>
        <p:grpSpPr>
          <a:xfrm>
            <a:off x="3717911" y="2413366"/>
            <a:ext cx="329040" cy="430920"/>
            <a:chOff x="3717911" y="2413366"/>
            <a:chExt cx="3290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14:cNvPr>
                <p14:cNvContentPartPr/>
                <p14:nvPr/>
              </p14:nvContentPartPr>
              <p14:xfrm>
                <a:off x="3717911" y="2776246"/>
                <a:ext cx="329040" cy="680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9911" y="2758246"/>
                  <a:ext cx="364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14:cNvPr>
                <p14:cNvContentPartPr/>
                <p14:nvPr/>
              </p14:nvContentPartPr>
              <p14:xfrm>
                <a:off x="3965591" y="2413366"/>
                <a:ext cx="34920" cy="3492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47951" y="2395726"/>
                  <a:ext cx="70560" cy="38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409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2"/>
          <p:cNvSpPr txBox="1">
            <a:spLocks/>
          </p:cNvSpPr>
          <p:nvPr/>
        </p:nvSpPr>
        <p:spPr bwMode="auto">
          <a:xfrm>
            <a:off x="8467725" y="644842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9503-A90A-4AD3-A2EE-638F3ECEB602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" y="44450"/>
            <a:ext cx="5868144" cy="360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</a:rPr>
              <a:t>Приставки кратных и дольных единиц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21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22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0.000000000000000001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11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1154" r="-142270" b="-15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216981" r="-142270" b="-14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323077" r="-142270" b="-13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415094" r="-142270" b="-12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525000" r="-142270" b="-1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625000" r="-142270" b="-10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725000" r="-142270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809434" r="-142270" b="-8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926923" r="-142270" b="-7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026923" r="-142270" b="-6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126923" r="-142270" b="-5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26923" r="-142270" b="-4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301887" r="-142270" b="-3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28846" r="-14227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500000" r="-142270" b="-1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630769" r="-142270" b="-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-1" y="584826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Следует использовать приставки везде, где это является подходящим.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Кратные и дольные единицы выбирают таким образом, что числовые значения величины находились в диапазоне 0,1 — 1000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7BEDA-D196-44D1-A688-3BF9FA797A27}"/>
              </a:ext>
            </a:extLst>
          </p:cNvPr>
          <p:cNvSpPr/>
          <p:nvPr/>
        </p:nvSpPr>
        <p:spPr>
          <a:xfrm>
            <a:off x="6444208" y="476672"/>
            <a:ext cx="72008" cy="5289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91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47" y="-23478"/>
            <a:ext cx="482453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Выпрямление графика данных</a:t>
            </a:r>
            <a:endParaRPr lang="ru-RU" baseline="-25000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7976173" y="6445222"/>
            <a:ext cx="1161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99" y="476672"/>
            <a:ext cx="9109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𝑙𝑜𝑔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3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7425059" y="2053165"/>
            <a:ext cx="1631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Джон Тьюки</a:t>
            </a:r>
            <a:b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1915 -2000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34690" y="5714201"/>
            <a:ext cx="4345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«Двигайтесь по лестнице в сторону, куда указывает выпуклость графика»</a:t>
            </a:r>
          </a:p>
        </p:txBody>
      </p:sp>
      <p:pic>
        <p:nvPicPr>
          <p:cNvPr id="6146" name="Picture 2" descr="https://cdn.quotesgram.com/small/38/40/1723041393-john_tukey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6433"/>
            <a:ext cx="1577433" cy="20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60697" y="2189433"/>
            <a:ext cx="277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Вверх ↑ или  Вниз ↓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5C4A934-E26D-4E42-A181-35BA60587EEF}"/>
              </a:ext>
            </a:extLst>
          </p:cNvPr>
          <p:cNvGrpSpPr/>
          <p:nvPr/>
        </p:nvGrpSpPr>
        <p:grpSpPr>
          <a:xfrm>
            <a:off x="156841" y="2589556"/>
            <a:ext cx="3038787" cy="3182297"/>
            <a:chOff x="923775" y="484006"/>
            <a:chExt cx="3038787" cy="3182297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D6C5C15-8560-445F-81FA-8F4FE5619D74}"/>
                </a:ext>
              </a:extLst>
            </p:cNvPr>
            <p:cNvSpPr/>
            <p:nvPr/>
          </p:nvSpPr>
          <p:spPr>
            <a:xfrm>
              <a:off x="923775" y="484006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993AF41A-C884-4C4E-99DA-1075A9DE8C56}"/>
                </a:ext>
              </a:extLst>
            </p:cNvPr>
            <p:cNvSpPr/>
            <p:nvPr/>
          </p:nvSpPr>
          <p:spPr>
            <a:xfrm>
              <a:off x="3651258" y="329697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86988F58-DF89-4735-9035-86A1E2CD0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919" y="3285329"/>
              <a:ext cx="2627863" cy="17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DED15157-B133-419E-BE85-4F591C99E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0919" y="484006"/>
              <a:ext cx="41157" cy="28374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DCEB1F31-B4A5-406F-9DFA-878487997DEF}"/>
              </a:ext>
            </a:extLst>
          </p:cNvPr>
          <p:cNvGraphicFramePr>
            <a:graphicFrameLocks/>
          </p:cNvGraphicFramePr>
          <p:nvPr/>
        </p:nvGraphicFramePr>
        <p:xfrm>
          <a:off x="347016" y="2564904"/>
          <a:ext cx="2517979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364965F-2CDC-47AE-BA07-E3C424D4FF20}"/>
              </a:ext>
            </a:extLst>
          </p:cNvPr>
          <p:cNvSpPr txBox="1"/>
          <p:nvPr/>
        </p:nvSpPr>
        <p:spPr>
          <a:xfrm>
            <a:off x="1037963" y="4345200"/>
            <a:ext cx="96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Вниз ↓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41D812B-846F-4418-94A9-53D2A08F28FB}"/>
              </a:ext>
            </a:extLst>
          </p:cNvPr>
          <p:cNvSpPr/>
          <p:nvPr/>
        </p:nvSpPr>
        <p:spPr>
          <a:xfrm>
            <a:off x="2051000" y="601708"/>
            <a:ext cx="5094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«Анализ результатов наблюдений» , 1981;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181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D526-92FC-4F57-92D3-968C9DB41B9A}"/>
              </a:ext>
            </a:extLst>
          </p:cNvPr>
          <p:cNvSpPr txBox="1"/>
          <p:nvPr/>
        </p:nvSpPr>
        <p:spPr>
          <a:xfrm>
            <a:off x="3303373" y="1031804"/>
            <a:ext cx="415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Лестница преобразования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39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47212" y="-9329"/>
            <a:ext cx="4920572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Выявление зависимостей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05412" y="647978"/>
            <a:ext cx="2880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/>
        </p:nvGraphicFramePr>
        <p:xfrm>
          <a:off x="4577850" y="292893"/>
          <a:ext cx="4320480" cy="274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8637134" y="22615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7165" y="5726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/>
        </p:nvGraphicFramePr>
        <p:xfrm>
          <a:off x="258742" y="549204"/>
          <a:ext cx="3672408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923775" y="48400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651258" y="32969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084994D-3CA5-4993-8C90-706CBBCF3EFD}"/>
              </a:ext>
            </a:extLst>
          </p:cNvPr>
          <p:cNvGrpSpPr/>
          <p:nvPr/>
        </p:nvGrpSpPr>
        <p:grpSpPr>
          <a:xfrm>
            <a:off x="4525922" y="2852936"/>
            <a:ext cx="3672408" cy="3918367"/>
            <a:chOff x="3491880" y="2856860"/>
            <a:chExt cx="3672408" cy="3918367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0D41DA68-7AC1-4162-AF5A-3725CC29A476}"/>
                </a:ext>
              </a:extLst>
            </p:cNvPr>
            <p:cNvGrpSpPr/>
            <p:nvPr/>
          </p:nvGrpSpPr>
          <p:grpSpPr>
            <a:xfrm>
              <a:off x="3491880" y="3372433"/>
              <a:ext cx="3672408" cy="3402794"/>
              <a:chOff x="1403648" y="3284984"/>
              <a:chExt cx="4896544" cy="3402794"/>
            </a:xfrm>
          </p:grpSpPr>
          <p:cxnSp>
            <p:nvCxnSpPr>
              <p:cNvPr id="23" name="Прямая со стрелкой 22">
                <a:extLst>
                  <a:ext uri="{FF2B5EF4-FFF2-40B4-BE49-F238E27FC236}">
                    <a16:creationId xmlns:a16="http://schemas.microsoft.com/office/drawing/2014/main" id="{C76A3E2E-6016-4776-8C88-D89CAB763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648" y="6672622"/>
                <a:ext cx="489654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>
                <a:extLst>
                  <a:ext uri="{FF2B5EF4-FFF2-40B4-BE49-F238E27FC236}">
                    <a16:creationId xmlns:a16="http://schemas.microsoft.com/office/drawing/2014/main" id="{A7F8E83E-5073-4DC5-8C9D-683A8A3F43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3648" y="3284984"/>
                <a:ext cx="0" cy="340279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83916EE-5485-4DE1-979A-F9DE33CAA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928" y="3137174"/>
              <a:ext cx="2688156" cy="318529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DC96374D-02BD-4BE2-B2B5-698CEE3972FB}"/>
                </a:ext>
              </a:extLst>
            </p:cNvPr>
            <p:cNvSpPr/>
            <p:nvPr/>
          </p:nvSpPr>
          <p:spPr>
            <a:xfrm rot="1219245">
              <a:off x="4714774" y="2856860"/>
              <a:ext cx="1512168" cy="3683663"/>
            </a:xfrm>
            <a:custGeom>
              <a:avLst/>
              <a:gdLst>
                <a:gd name="connsiteX0" fmla="*/ 0 w 2273300"/>
                <a:gd name="connsiteY0" fmla="*/ 2733894 h 2733894"/>
                <a:gd name="connsiteX1" fmla="*/ 546100 w 2273300"/>
                <a:gd name="connsiteY1" fmla="*/ 2187794 h 2733894"/>
                <a:gd name="connsiteX2" fmla="*/ 1079500 w 2273300"/>
                <a:gd name="connsiteY2" fmla="*/ 873344 h 2733894"/>
                <a:gd name="connsiteX3" fmla="*/ 2139950 w 2273300"/>
                <a:gd name="connsiteY3" fmla="*/ 352644 h 2733894"/>
                <a:gd name="connsiteX4" fmla="*/ 2254250 w 2273300"/>
                <a:gd name="connsiteY4" fmla="*/ 3394 h 2733894"/>
                <a:gd name="connsiteX5" fmla="*/ 2247900 w 2273300"/>
                <a:gd name="connsiteY5" fmla="*/ 168494 h 2733894"/>
                <a:gd name="connsiteX6" fmla="*/ 2273300 w 2273300"/>
                <a:gd name="connsiteY6" fmla="*/ 54194 h 273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00" h="2733894">
                  <a:moveTo>
                    <a:pt x="0" y="2733894"/>
                  </a:moveTo>
                  <a:cubicBezTo>
                    <a:pt x="183091" y="2615890"/>
                    <a:pt x="366183" y="2497886"/>
                    <a:pt x="546100" y="2187794"/>
                  </a:cubicBezTo>
                  <a:cubicBezTo>
                    <a:pt x="726017" y="1877702"/>
                    <a:pt x="813858" y="1179202"/>
                    <a:pt x="1079500" y="873344"/>
                  </a:cubicBezTo>
                  <a:cubicBezTo>
                    <a:pt x="1345142" y="567486"/>
                    <a:pt x="1944158" y="497636"/>
                    <a:pt x="2139950" y="352644"/>
                  </a:cubicBezTo>
                  <a:cubicBezTo>
                    <a:pt x="2335742" y="207652"/>
                    <a:pt x="2236258" y="34086"/>
                    <a:pt x="2254250" y="3394"/>
                  </a:cubicBezTo>
                  <a:cubicBezTo>
                    <a:pt x="2272242" y="-27298"/>
                    <a:pt x="2244725" y="160027"/>
                    <a:pt x="2247900" y="168494"/>
                  </a:cubicBezTo>
                  <a:cubicBezTo>
                    <a:pt x="2251075" y="176961"/>
                    <a:pt x="2262187" y="115577"/>
                    <a:pt x="2273300" y="5419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11D45AA4-7792-445D-A236-538E4F637174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 flipV="1">
              <a:off x="3919779" y="6291558"/>
              <a:ext cx="3072628" cy="544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Полилиния: фигура 49">
              <a:extLst>
                <a:ext uri="{FF2B5EF4-FFF2-40B4-BE49-F238E27FC236}">
                  <a16:creationId xmlns:a16="http://schemas.microsoft.com/office/drawing/2014/main" id="{D2C7CC07-CB82-4111-860A-3EED006CFB6B}"/>
                </a:ext>
              </a:extLst>
            </p:cNvPr>
            <p:cNvSpPr/>
            <p:nvPr/>
          </p:nvSpPr>
          <p:spPr>
            <a:xfrm>
              <a:off x="4122207" y="5751771"/>
              <a:ext cx="2917337" cy="789499"/>
            </a:xfrm>
            <a:custGeom>
              <a:avLst/>
              <a:gdLst>
                <a:gd name="connsiteX0" fmla="*/ 0 w 2917337"/>
                <a:gd name="connsiteY0" fmla="*/ 774737 h 789499"/>
                <a:gd name="connsiteX1" fmla="*/ 838200 w 2917337"/>
                <a:gd name="connsiteY1" fmla="*/ 685837 h 789499"/>
                <a:gd name="connsiteX2" fmla="*/ 1593850 w 2917337"/>
                <a:gd name="connsiteY2" fmla="*/ 37 h 789499"/>
                <a:gd name="connsiteX3" fmla="*/ 2425700 w 2917337"/>
                <a:gd name="connsiteY3" fmla="*/ 717587 h 789499"/>
                <a:gd name="connsiteX4" fmla="*/ 2870200 w 2917337"/>
                <a:gd name="connsiteY4" fmla="*/ 539787 h 789499"/>
                <a:gd name="connsiteX5" fmla="*/ 2882900 w 2917337"/>
                <a:gd name="connsiteY5" fmla="*/ 546137 h 78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7337" h="789499">
                  <a:moveTo>
                    <a:pt x="0" y="774737"/>
                  </a:moveTo>
                  <a:cubicBezTo>
                    <a:pt x="286279" y="794845"/>
                    <a:pt x="572559" y="814954"/>
                    <a:pt x="838200" y="685837"/>
                  </a:cubicBezTo>
                  <a:cubicBezTo>
                    <a:pt x="1103841" y="556720"/>
                    <a:pt x="1329267" y="-5255"/>
                    <a:pt x="1593850" y="37"/>
                  </a:cubicBezTo>
                  <a:cubicBezTo>
                    <a:pt x="1858433" y="5329"/>
                    <a:pt x="2212975" y="627629"/>
                    <a:pt x="2425700" y="717587"/>
                  </a:cubicBezTo>
                  <a:cubicBezTo>
                    <a:pt x="2638425" y="807545"/>
                    <a:pt x="2870200" y="539787"/>
                    <a:pt x="2870200" y="539787"/>
                  </a:cubicBezTo>
                  <a:cubicBezTo>
                    <a:pt x="2946400" y="511212"/>
                    <a:pt x="2914650" y="528674"/>
                    <a:pt x="2882900" y="546137"/>
                  </a:cubicBezTo>
                </a:path>
              </a:pathLst>
            </a:cu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AD7420B-A461-46FD-B14B-1D4F96859A95}"/>
              </a:ext>
            </a:extLst>
          </p:cNvPr>
          <p:cNvSpPr txBox="1"/>
          <p:nvPr/>
        </p:nvSpPr>
        <p:spPr>
          <a:xfrm>
            <a:off x="582085" y="5158090"/>
            <a:ext cx="2765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Выпрямление графика позволяет найти остатки и выделить в них скрытые зависимости</a:t>
            </a:r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B2734872-FA10-4188-B908-7745BE1822C9}"/>
              </a:ext>
            </a:extLst>
          </p:cNvPr>
          <p:cNvSpPr/>
          <p:nvPr/>
        </p:nvSpPr>
        <p:spPr>
          <a:xfrm>
            <a:off x="3862142" y="15954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Стрелка: вправо 56">
            <a:extLst>
              <a:ext uri="{FF2B5EF4-FFF2-40B4-BE49-F238E27FC236}">
                <a16:creationId xmlns:a16="http://schemas.microsoft.com/office/drawing/2014/main" id="{75D05477-FEA3-4BA8-9C3D-79227DE65F86}"/>
              </a:ext>
            </a:extLst>
          </p:cNvPr>
          <p:cNvSpPr/>
          <p:nvPr/>
        </p:nvSpPr>
        <p:spPr>
          <a:xfrm rot="5400000">
            <a:off x="7057619" y="2802240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0D5C8A0-65AD-4A23-8282-90448C7D0508}"/>
              </a:ext>
            </a:extLst>
          </p:cNvPr>
          <p:cNvCxnSpPr>
            <a:cxnSpLocks/>
          </p:cNvCxnSpPr>
          <p:nvPr/>
        </p:nvCxnSpPr>
        <p:spPr>
          <a:xfrm flipV="1">
            <a:off x="1320919" y="3285329"/>
            <a:ext cx="2627863" cy="17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6F31FC4-493A-4DAD-B64E-95EB0F65137D}"/>
              </a:ext>
            </a:extLst>
          </p:cNvPr>
          <p:cNvCxnSpPr>
            <a:cxnSpLocks/>
          </p:cNvCxnSpPr>
          <p:nvPr/>
        </p:nvCxnSpPr>
        <p:spPr>
          <a:xfrm>
            <a:off x="5137054" y="2564904"/>
            <a:ext cx="33603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FC16846-D4EA-4A0E-AC5F-8F638FECD46A}"/>
              </a:ext>
            </a:extLst>
          </p:cNvPr>
          <p:cNvCxnSpPr>
            <a:cxnSpLocks/>
          </p:cNvCxnSpPr>
          <p:nvPr/>
        </p:nvCxnSpPr>
        <p:spPr>
          <a:xfrm flipH="1" flipV="1">
            <a:off x="5137054" y="457200"/>
            <a:ext cx="19195" cy="2576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FED1E1A9-DC04-470F-902E-E488381C5633}"/>
              </a:ext>
            </a:extLst>
          </p:cNvPr>
          <p:cNvCxnSpPr>
            <a:cxnSpLocks/>
          </p:cNvCxnSpPr>
          <p:nvPr/>
        </p:nvCxnSpPr>
        <p:spPr>
          <a:xfrm flipH="1" flipV="1">
            <a:off x="1279762" y="517175"/>
            <a:ext cx="82314" cy="2804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457B4B5-8D6F-4C82-BB3E-6BEA553B2CED}"/>
              </a:ext>
            </a:extLst>
          </p:cNvPr>
          <p:cNvSpPr txBox="1"/>
          <p:nvPr/>
        </p:nvSpPr>
        <p:spPr>
          <a:xfrm>
            <a:off x="3501570" y="1054671"/>
            <a:ext cx="1338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 (Y)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CC7DBD-B0CA-4DA0-817B-1BF271328258}"/>
              </a:ext>
            </a:extLst>
          </p:cNvPr>
          <p:cNvSpPr txBox="1"/>
          <p:nvPr/>
        </p:nvSpPr>
        <p:spPr>
          <a:xfrm>
            <a:off x="5739595" y="2778153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ax + b</a:t>
            </a:r>
          </a:p>
        </p:txBody>
      </p:sp>
      <p:sp>
        <p:nvSpPr>
          <p:cNvPr id="80" name="Стрелка: вправо 79">
            <a:extLst>
              <a:ext uri="{FF2B5EF4-FFF2-40B4-BE49-F238E27FC236}">
                <a16:creationId xmlns:a16="http://schemas.microsoft.com/office/drawing/2014/main" id="{B4FDDC50-F43C-43E6-B466-4E8FCC3FE948}"/>
              </a:ext>
            </a:extLst>
          </p:cNvPr>
          <p:cNvSpPr/>
          <p:nvPr/>
        </p:nvSpPr>
        <p:spPr>
          <a:xfrm rot="5400000">
            <a:off x="7073201" y="53072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32169D-E145-44CF-AB8C-C2F292E08B9B}"/>
              </a:ext>
            </a:extLst>
          </p:cNvPr>
          <p:cNvSpPr txBox="1"/>
          <p:nvPr/>
        </p:nvSpPr>
        <p:spPr>
          <a:xfrm>
            <a:off x="7439144" y="5270725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y' = f(x)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C9264BA-7617-4D92-94DB-02A34C42FE56}"/>
              </a:ext>
            </a:extLst>
          </p:cNvPr>
          <p:cNvCxnSpPr>
            <a:cxnSpLocks/>
          </p:cNvCxnSpPr>
          <p:nvPr/>
        </p:nvCxnSpPr>
        <p:spPr>
          <a:xfrm>
            <a:off x="3347864" y="5592289"/>
            <a:ext cx="2305608" cy="140403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A1D5BE9-4312-460A-84D3-94779E90F25A}"/>
              </a:ext>
            </a:extLst>
          </p:cNvPr>
          <p:cNvCxnSpPr>
            <a:cxnSpLocks/>
          </p:cNvCxnSpPr>
          <p:nvPr/>
        </p:nvCxnSpPr>
        <p:spPr>
          <a:xfrm>
            <a:off x="3036393" y="6138541"/>
            <a:ext cx="1946958" cy="397737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6F71B4-A07C-4A37-B12A-B4533BFFCF69}"/>
              </a:ext>
            </a:extLst>
          </p:cNvPr>
          <p:cNvSpPr txBox="1"/>
          <p:nvPr/>
        </p:nvSpPr>
        <p:spPr>
          <a:xfrm>
            <a:off x="7505584" y="3538984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остатки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F4903-92E5-4427-B37C-1A3C8CECE16C}"/>
              </a:ext>
            </a:extLst>
          </p:cNvPr>
          <p:cNvSpPr txBox="1"/>
          <p:nvPr/>
        </p:nvSpPr>
        <p:spPr>
          <a:xfrm>
            <a:off x="6801956" y="4006792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тренд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1584BF-426A-4AFD-B813-705BF2074F1C}"/>
              </a:ext>
            </a:extLst>
          </p:cNvPr>
          <p:cNvSpPr txBox="1"/>
          <p:nvPr/>
        </p:nvSpPr>
        <p:spPr>
          <a:xfrm>
            <a:off x="2147633" y="3683300"/>
            <a:ext cx="192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= log(Y)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 F(X) = a + b*X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log(Y) =0,2*X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10^(X/5)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CB0A858-E29B-4DF9-A43B-AE4704504643}"/>
              </a:ext>
            </a:extLst>
          </p:cNvPr>
          <p:cNvSpPr/>
          <p:nvPr/>
        </p:nvSpPr>
        <p:spPr>
          <a:xfrm>
            <a:off x="131632" y="3601458"/>
            <a:ext cx="1889178" cy="8390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Обратный пересчет коэффициентов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FEC1BF-0FF6-4918-8E27-2BCE99CDAAF7}"/>
              </a:ext>
            </a:extLst>
          </p:cNvPr>
          <p:cNvSpPr txBox="1"/>
          <p:nvPr/>
        </p:nvSpPr>
        <p:spPr>
          <a:xfrm>
            <a:off x="1483799" y="278646"/>
            <a:ext cx="349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Экспорт первичных данных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Визуализация данных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E9DBA2-9B69-402A-BEA3-C9065B243FC7}"/>
              </a:ext>
            </a:extLst>
          </p:cNvPr>
          <p:cNvSpPr txBox="1"/>
          <p:nvPr/>
        </p:nvSpPr>
        <p:spPr>
          <a:xfrm>
            <a:off x="5565626" y="164022"/>
            <a:ext cx="3747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 Подбор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Проверка подбора функции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319CD-45FD-4E8A-82BF-CAD00CD9D973}"/>
              </a:ext>
            </a:extLst>
          </p:cNvPr>
          <p:cNvSpPr txBox="1"/>
          <p:nvPr/>
        </p:nvSpPr>
        <p:spPr>
          <a:xfrm>
            <a:off x="6526240" y="4503863"/>
            <a:ext cx="2585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 Вычитание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Скрытые зависимости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317AC9-B8B5-46DE-96B6-B62CB031ACDC}"/>
              </a:ext>
            </a:extLst>
          </p:cNvPr>
          <p:cNvSpPr txBox="1"/>
          <p:nvPr/>
        </p:nvSpPr>
        <p:spPr>
          <a:xfrm>
            <a:off x="2073869" y="1342566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899063-2F56-4CDB-B518-03A03609C8B4}"/>
              </a:ext>
            </a:extLst>
          </p:cNvPr>
          <p:cNvSpPr txBox="1"/>
          <p:nvPr/>
        </p:nvSpPr>
        <p:spPr>
          <a:xfrm>
            <a:off x="5633895" y="1287193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0EC795-43D9-4BC9-97DF-B24EE64EF232}"/>
              </a:ext>
            </a:extLst>
          </p:cNvPr>
          <p:cNvSpPr txBox="1"/>
          <p:nvPr/>
        </p:nvSpPr>
        <p:spPr>
          <a:xfrm>
            <a:off x="5617342" y="4249959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37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Порог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78F5C4-B234-4874-BAE2-9BE7F29D3B08}"/>
              </a:ext>
            </a:extLst>
          </p:cNvPr>
          <p:cNvSpPr/>
          <p:nvPr/>
        </p:nvSpPr>
        <p:spPr>
          <a:xfrm>
            <a:off x="8390404" y="6286530"/>
            <a:ext cx="748696" cy="429858"/>
          </a:xfrm>
          <a:prstGeom prst="rect">
            <a:avLst/>
          </a:prstGeom>
          <a:solidFill>
            <a:srgbClr val="F6630D">
              <a:alpha val="5000"/>
            </a:srgbClr>
          </a:solidFill>
          <a:ln w="36000">
            <a:solidFill>
              <a:srgbClr val="F66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30D"/>
              </a:solidFill>
            </a:endParaRPr>
          </a:p>
        </p:txBody>
      </p:sp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306E8F2A-DD39-4B5D-B977-6B777F60DA3C}"/>
              </a:ext>
            </a:extLst>
          </p:cNvPr>
          <p:cNvGrpSpPr/>
          <p:nvPr/>
        </p:nvGrpSpPr>
        <p:grpSpPr>
          <a:xfrm>
            <a:off x="480974" y="4350620"/>
            <a:ext cx="1089334" cy="2080010"/>
            <a:chOff x="790429" y="4381972"/>
            <a:chExt cx="1089334" cy="2080010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94C28BB-4F43-41E0-BCEB-4B0D27756B8C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37ED607-42B5-4A77-BE0F-2897A741A89A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ADF7F777-CD70-4F7F-8299-1F27097D968E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4C06DFF2-6E50-4889-A8AB-83E41FDAF47E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1C42432-9672-4800-8F0D-54FEDF1355C7}"/>
                </a:ext>
              </a:extLst>
            </p:cNvPr>
            <p:cNvSpPr/>
            <p:nvPr/>
          </p:nvSpPr>
          <p:spPr>
            <a:xfrm>
              <a:off x="847892" y="5981179"/>
              <a:ext cx="1031871" cy="4808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DCBAB689-71AE-4D9C-A646-4874FC78E89A}"/>
              </a:ext>
            </a:extLst>
          </p:cNvPr>
          <p:cNvGrpSpPr/>
          <p:nvPr/>
        </p:nvGrpSpPr>
        <p:grpSpPr>
          <a:xfrm>
            <a:off x="6353408" y="1371804"/>
            <a:ext cx="2611080" cy="3063600"/>
            <a:chOff x="6124338" y="435055"/>
            <a:chExt cx="2611080" cy="30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14:cNvPr>
                <p14:cNvContentPartPr/>
                <p14:nvPr/>
              </p14:nvContentPartPr>
              <p14:xfrm>
                <a:off x="6124338" y="1646815"/>
                <a:ext cx="1758600" cy="14544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6338" y="1628815"/>
                  <a:ext cx="1794240" cy="14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14:cNvPr>
                <p14:cNvContentPartPr/>
                <p14:nvPr/>
              </p14:nvContentPartPr>
              <p14:xfrm>
                <a:off x="6154578" y="3034255"/>
                <a:ext cx="1365120" cy="1123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6578" y="3016615"/>
                  <a:ext cx="1400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14:cNvPr>
                <p14:cNvContentPartPr/>
                <p14:nvPr/>
              </p14:nvContentPartPr>
              <p14:xfrm>
                <a:off x="7678458" y="435055"/>
                <a:ext cx="452880" cy="12531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0458" y="417415"/>
                  <a:ext cx="48852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14:cNvPr>
                <p14:cNvContentPartPr/>
                <p14:nvPr/>
              </p14:nvContentPartPr>
              <p14:xfrm>
                <a:off x="7472898" y="3071335"/>
                <a:ext cx="78840" cy="4273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4898" y="3053335"/>
                  <a:ext cx="114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14:cNvPr>
                <p14:cNvContentPartPr/>
                <p14:nvPr/>
              </p14:nvContentPartPr>
              <p14:xfrm>
                <a:off x="6305778" y="1756975"/>
                <a:ext cx="2321640" cy="134424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8138" y="1738975"/>
                  <a:ext cx="235728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14:cNvPr>
                <p14:cNvContentPartPr/>
                <p14:nvPr/>
              </p14:nvContentPartPr>
              <p14:xfrm>
                <a:off x="7344378" y="1746175"/>
                <a:ext cx="1391040" cy="131364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6378" y="1728535"/>
                  <a:ext cx="1426680" cy="13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33935C3-DED3-463E-83CD-9FEA4D880A6E}"/>
              </a:ext>
            </a:extLst>
          </p:cNvPr>
          <p:cNvGrpSpPr/>
          <p:nvPr/>
        </p:nvGrpSpPr>
        <p:grpSpPr>
          <a:xfrm>
            <a:off x="4490778" y="4346633"/>
            <a:ext cx="1089334" cy="2080010"/>
            <a:chOff x="4870815" y="3681283"/>
            <a:chExt cx="1089334" cy="2080010"/>
          </a:xfrm>
        </p:grpSpPr>
        <p:grpSp>
          <p:nvGrpSpPr>
            <p:cNvPr id="156" name="Группа 155">
              <a:extLst>
                <a:ext uri="{FF2B5EF4-FFF2-40B4-BE49-F238E27FC236}">
                  <a16:creationId xmlns:a16="http://schemas.microsoft.com/office/drawing/2014/main" id="{29866648-0C32-423D-AA68-D77E039147DE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157" name="Группа 156">
                <a:extLst>
                  <a:ext uri="{FF2B5EF4-FFF2-40B4-BE49-F238E27FC236}">
                    <a16:creationId xmlns:a16="http://schemas.microsoft.com/office/drawing/2014/main" id="{91132917-7730-4849-B83C-F545FC4610D5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159" name="Прямоугольник 158">
                  <a:extLst>
                    <a:ext uri="{FF2B5EF4-FFF2-40B4-BE49-F238E27FC236}">
                      <a16:creationId xmlns:a16="http://schemas.microsoft.com/office/drawing/2014/main" id="{C40A810E-0FC4-435B-BF33-7FB8BE3F5397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0" name="Прямоугольник 159">
                  <a:extLst>
                    <a:ext uri="{FF2B5EF4-FFF2-40B4-BE49-F238E27FC236}">
                      <a16:creationId xmlns:a16="http://schemas.microsoft.com/office/drawing/2014/main" id="{F54E90B3-8AA5-440C-B57E-690B638469EE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1" name="Прямоугольник 160">
                  <a:extLst>
                    <a:ext uri="{FF2B5EF4-FFF2-40B4-BE49-F238E27FC236}">
                      <a16:creationId xmlns:a16="http://schemas.microsoft.com/office/drawing/2014/main" id="{9C612FC8-905D-47DD-8FAE-382493F4D8BD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158" name="Прямоугольник 157">
                <a:extLst>
                  <a:ext uri="{FF2B5EF4-FFF2-40B4-BE49-F238E27FC236}">
                    <a16:creationId xmlns:a16="http://schemas.microsoft.com/office/drawing/2014/main" id="{93F21D06-D65B-41CF-888C-D5EC9137E8CF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8CAE57E5-CFD1-4E28-BDB1-FBDF72C2630A}"/>
              </a:ext>
            </a:extLst>
          </p:cNvPr>
          <p:cNvGrpSpPr/>
          <p:nvPr/>
        </p:nvGrpSpPr>
        <p:grpSpPr>
          <a:xfrm>
            <a:off x="4492465" y="3962549"/>
            <a:ext cx="1080000" cy="702341"/>
            <a:chOff x="4740692" y="2196450"/>
            <a:chExt cx="1080000" cy="702341"/>
          </a:xfrm>
          <a:solidFill>
            <a:srgbClr val="00B0F0"/>
          </a:solidFill>
        </p:grpSpPr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D37F1409-7FE3-4908-8AC5-E8C2BB189B97}"/>
                </a:ext>
              </a:extLst>
            </p:cNvPr>
            <p:cNvSpPr/>
            <p:nvPr/>
          </p:nvSpPr>
          <p:spPr>
            <a:xfrm>
              <a:off x="4740692" y="2196450"/>
              <a:ext cx="1080000" cy="369332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D5CDB118-F2F8-44C3-82B7-C6359B1FCDD3}"/>
                </a:ext>
              </a:extLst>
            </p:cNvPr>
            <p:cNvSpPr/>
            <p:nvPr/>
          </p:nvSpPr>
          <p:spPr>
            <a:xfrm>
              <a:off x="5027487" y="2602380"/>
              <a:ext cx="586001" cy="296411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40A74700-F738-4054-B0A7-98FFFCEF913E}"/>
              </a:ext>
            </a:extLst>
          </p:cNvPr>
          <p:cNvGrpSpPr/>
          <p:nvPr/>
        </p:nvGrpSpPr>
        <p:grpSpPr>
          <a:xfrm>
            <a:off x="6435924" y="4242643"/>
            <a:ext cx="1089334" cy="2080010"/>
            <a:chOff x="4870815" y="3681283"/>
            <a:chExt cx="1089334" cy="2080010"/>
          </a:xfrm>
        </p:grpSpPr>
        <p:grpSp>
          <p:nvGrpSpPr>
            <p:cNvPr id="198" name="Группа 197">
              <a:extLst>
                <a:ext uri="{FF2B5EF4-FFF2-40B4-BE49-F238E27FC236}">
                  <a16:creationId xmlns:a16="http://schemas.microsoft.com/office/drawing/2014/main" id="{67691EB4-08B7-4EAF-AE11-6F191DD951A5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224" name="Группа 223">
                <a:extLst>
                  <a:ext uri="{FF2B5EF4-FFF2-40B4-BE49-F238E27FC236}">
                    <a16:creationId xmlns:a16="http://schemas.microsoft.com/office/drawing/2014/main" id="{664B0F6F-1A25-44A2-B711-DB684B03F9DD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226" name="Прямоугольник 225">
                  <a:extLst>
                    <a:ext uri="{FF2B5EF4-FFF2-40B4-BE49-F238E27FC236}">
                      <a16:creationId xmlns:a16="http://schemas.microsoft.com/office/drawing/2014/main" id="{BE236DA8-1D7F-459D-AC1E-11466C7D49B9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7" name="Прямоугольник 226">
                  <a:extLst>
                    <a:ext uri="{FF2B5EF4-FFF2-40B4-BE49-F238E27FC236}">
                      <a16:creationId xmlns:a16="http://schemas.microsoft.com/office/drawing/2014/main" id="{E0135DFC-9B8F-4DE9-8812-F5E8791B12F1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8" name="Прямоугольник 227">
                  <a:extLst>
                    <a:ext uri="{FF2B5EF4-FFF2-40B4-BE49-F238E27FC236}">
                      <a16:creationId xmlns:a16="http://schemas.microsoft.com/office/drawing/2014/main" id="{8CF90CBF-9778-4415-8F26-C1803F854D90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F3D68409-DFAB-4D4B-A30E-AEAA282F00AE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2F80430B-331A-4BF8-906B-A6FDBA4B6BB1}"/>
              </a:ext>
            </a:extLst>
          </p:cNvPr>
          <p:cNvGrpSpPr/>
          <p:nvPr/>
        </p:nvGrpSpPr>
        <p:grpSpPr>
          <a:xfrm>
            <a:off x="2638621" y="4373326"/>
            <a:ext cx="1089334" cy="2080010"/>
            <a:chOff x="790429" y="4381972"/>
            <a:chExt cx="1089334" cy="2080010"/>
          </a:xfrm>
        </p:grpSpPr>
        <p:grpSp>
          <p:nvGrpSpPr>
            <p:cNvPr id="232" name="Группа 231">
              <a:extLst>
                <a:ext uri="{FF2B5EF4-FFF2-40B4-BE49-F238E27FC236}">
                  <a16:creationId xmlns:a16="http://schemas.microsoft.com/office/drawing/2014/main" id="{1A4011A5-0E69-437A-ADD5-690F1B1D6B07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49EF413C-BA32-4F0B-AC10-F8DEF3B31A91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EA47E9F9-DBAC-468C-AC51-47A95A0F4646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48999B0C-CAD6-41C3-B498-5FD6B31B2247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A6135290-52A9-4099-8B44-58AEE3F199E4}"/>
                </a:ext>
              </a:extLst>
            </p:cNvPr>
            <p:cNvSpPr/>
            <p:nvPr/>
          </p:nvSpPr>
          <p:spPr>
            <a:xfrm>
              <a:off x="847892" y="5897180"/>
              <a:ext cx="1031871" cy="56480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2AEF4EE2-A546-49BC-BBF0-866B326C75E6}"/>
                </a:ext>
              </a:extLst>
            </p:cNvPr>
            <p:cNvSpPr/>
            <p:nvPr/>
          </p:nvSpPr>
          <p:spPr>
            <a:xfrm>
              <a:off x="826875" y="5781679"/>
              <a:ext cx="1031871" cy="1047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DBC0D4DA-5193-4AA2-9671-30BF89824A0C}"/>
              </a:ext>
            </a:extLst>
          </p:cNvPr>
          <p:cNvGrpSpPr/>
          <p:nvPr/>
        </p:nvGrpSpPr>
        <p:grpSpPr>
          <a:xfrm>
            <a:off x="217974" y="1234298"/>
            <a:ext cx="1669706" cy="4686225"/>
            <a:chOff x="2397750" y="971309"/>
            <a:chExt cx="1669706" cy="4686225"/>
          </a:xfrm>
        </p:grpSpPr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74F4F7E5-1FF6-4AD1-BC74-93AF25367671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A50BC103-6DBF-4ABB-B0D7-39813E9E91ED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0" name="Прямоугольник 239">
              <a:extLst>
                <a:ext uri="{FF2B5EF4-FFF2-40B4-BE49-F238E27FC236}">
                  <a16:creationId xmlns:a16="http://schemas.microsoft.com/office/drawing/2014/main" id="{4C15006D-9266-4675-AEEB-6B9AC032A1AE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1" name="Прямоугольник 240">
              <a:extLst>
                <a:ext uri="{FF2B5EF4-FFF2-40B4-BE49-F238E27FC236}">
                  <a16:creationId xmlns:a16="http://schemas.microsoft.com/office/drawing/2014/main" id="{2E806FDC-3A1F-461B-A9D9-4CEE4DB965B8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3" name="Прямоугольник 242">
              <a:extLst>
                <a:ext uri="{FF2B5EF4-FFF2-40B4-BE49-F238E27FC236}">
                  <a16:creationId xmlns:a16="http://schemas.microsoft.com/office/drawing/2014/main" id="{408191A2-D2AD-403E-BD96-75BA4CA9EED7}"/>
                </a:ext>
              </a:extLst>
            </p:cNvPr>
            <p:cNvSpPr/>
            <p:nvPr/>
          </p:nvSpPr>
          <p:spPr>
            <a:xfrm>
              <a:off x="3175799" y="4656958"/>
              <a:ext cx="45719" cy="1000576"/>
            </a:xfrm>
            <a:prstGeom prst="rect">
              <a:avLst/>
            </a:prstGeom>
            <a:solidFill>
              <a:srgbClr val="00B0F0">
                <a:alpha val="5000"/>
              </a:srgbClr>
            </a:solidFill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4" name="Прямоугольник 243">
              <a:extLst>
                <a:ext uri="{FF2B5EF4-FFF2-40B4-BE49-F238E27FC236}">
                  <a16:creationId xmlns:a16="http://schemas.microsoft.com/office/drawing/2014/main" id="{78074776-084B-44FC-8AF9-07944CEDA287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5" name="Равнобедренный треугольник 244">
              <a:extLst>
                <a:ext uri="{FF2B5EF4-FFF2-40B4-BE49-F238E27FC236}">
                  <a16:creationId xmlns:a16="http://schemas.microsoft.com/office/drawing/2014/main" id="{05DBED90-9593-44EA-9D72-40570CFE600B}"/>
                </a:ext>
              </a:extLst>
            </p:cNvPr>
            <p:cNvSpPr/>
            <p:nvPr/>
          </p:nvSpPr>
          <p:spPr>
            <a:xfrm rot="10800000">
              <a:off x="2826251" y="4140048"/>
              <a:ext cx="767260" cy="63098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6" name="Прямоугольник 245">
              <a:extLst>
                <a:ext uri="{FF2B5EF4-FFF2-40B4-BE49-F238E27FC236}">
                  <a16:creationId xmlns:a16="http://schemas.microsoft.com/office/drawing/2014/main" id="{7228DEDC-7D40-4BE9-AE86-BCCD48E6AA1D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D769EBA6-D2AD-4D56-A589-ACB25A3E635A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27BB830F-8B2C-4A4C-AECB-9A1DFD6FF0A5}"/>
              </a:ext>
            </a:extLst>
          </p:cNvPr>
          <p:cNvGrpSpPr/>
          <p:nvPr/>
        </p:nvGrpSpPr>
        <p:grpSpPr>
          <a:xfrm>
            <a:off x="2883285" y="1131699"/>
            <a:ext cx="706261" cy="4616117"/>
            <a:chOff x="2397750" y="971309"/>
            <a:chExt cx="1669706" cy="461611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74A46E6-AE02-412C-B4E7-438BE9793D29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8EF97B70-05D5-4439-8D12-2F87AC74F9A7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F650901-19E2-47E9-874F-8D362F6B04D5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210362B-40D6-403A-85BE-FFEA1B1E6473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A2E1707-A77A-4D54-93FF-DA188E21D644}"/>
                </a:ext>
              </a:extLst>
            </p:cNvPr>
            <p:cNvSpPr/>
            <p:nvPr/>
          </p:nvSpPr>
          <p:spPr>
            <a:xfrm>
              <a:off x="3161183" y="4586850"/>
              <a:ext cx="45718" cy="1000576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 w="36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6E7278E8-8239-41FA-9C80-CCA454C01DE4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D3E4BCF4-8B22-4F0E-8316-C90453DEE599}"/>
                </a:ext>
              </a:extLst>
            </p:cNvPr>
            <p:cNvSpPr/>
            <p:nvPr/>
          </p:nvSpPr>
          <p:spPr>
            <a:xfrm rot="10800000">
              <a:off x="2812880" y="4189334"/>
              <a:ext cx="767260" cy="63098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DC96C06B-6C83-4B80-8F16-C7528B0B8EC5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E74BF3E0-B7A0-4A53-AE0D-31846D9A7EA0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60618" y="2885151"/>
                <a:ext cx="994680" cy="18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47378" y="2990991"/>
                <a:ext cx="84420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14:cNvPr>
              <p14:cNvContentPartPr/>
              <p14:nvPr/>
            </p14:nvContentPartPr>
            <p14:xfrm>
              <a:off x="6928218" y="2954271"/>
              <a:ext cx="1242360" cy="1887480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65218" y="2891631"/>
                <a:ext cx="1368000" cy="20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679367C4-FC79-46D0-B59A-F145F615AF09}"/>
              </a:ext>
            </a:extLst>
          </p:cNvPr>
          <p:cNvGrpSpPr/>
          <p:nvPr/>
        </p:nvGrpSpPr>
        <p:grpSpPr>
          <a:xfrm>
            <a:off x="7907058" y="2876511"/>
            <a:ext cx="403920" cy="265320"/>
            <a:chOff x="7907058" y="2876511"/>
            <a:chExt cx="4039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14:cNvPr>
                <p14:cNvContentPartPr/>
                <p14:nvPr/>
              </p14:nvContentPartPr>
              <p14:xfrm>
                <a:off x="7907058" y="2876511"/>
                <a:ext cx="403920" cy="756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44418" y="2813511"/>
                  <a:ext cx="529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14:cNvPr>
                <p14:cNvContentPartPr/>
                <p14:nvPr/>
              </p14:nvContentPartPr>
              <p14:xfrm>
                <a:off x="7972578" y="2911431"/>
                <a:ext cx="321840" cy="23040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09578" y="2848791"/>
                  <a:ext cx="447480" cy="35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46560817-0112-41E4-A322-75A3814933F0}"/>
              </a:ext>
            </a:extLst>
          </p:cNvPr>
          <p:cNvSpPr txBox="1"/>
          <p:nvPr/>
        </p:nvSpPr>
        <p:spPr>
          <a:xfrm>
            <a:off x="4499325" y="3501008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Пробка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0A604A2-85E5-4386-B720-952C6E82DA5B}"/>
              </a:ext>
            </a:extLst>
          </p:cNvPr>
          <p:cNvSpPr txBox="1"/>
          <p:nvPr/>
        </p:nvSpPr>
        <p:spPr>
          <a:xfrm>
            <a:off x="1822456" y="2348614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Шприц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562A650-03E8-448E-837E-8B61EAB570E7}"/>
              </a:ext>
            </a:extLst>
          </p:cNvPr>
          <p:cNvSpPr txBox="1"/>
          <p:nvPr/>
        </p:nvSpPr>
        <p:spPr>
          <a:xfrm>
            <a:off x="6395686" y="2533280"/>
            <a:ext cx="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Нос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EA20893-57B2-43AC-98C7-EEC4F8C41853}"/>
              </a:ext>
            </a:extLst>
          </p:cNvPr>
          <p:cNvSpPr txBox="1"/>
          <p:nvPr/>
        </p:nvSpPr>
        <p:spPr>
          <a:xfrm>
            <a:off x="8136958" y="2350593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7896D40-3FA3-4B2F-9B2C-70F62C6A8F73}"/>
              </a:ext>
            </a:extLst>
          </p:cNvPr>
          <p:cNvSpPr txBox="1"/>
          <p:nvPr/>
        </p:nvSpPr>
        <p:spPr>
          <a:xfrm>
            <a:off x="1801183" y="5595134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8E36F23-2268-4EF9-809A-DF7003219FB6}"/>
              </a:ext>
            </a:extLst>
          </p:cNvPr>
          <p:cNvSpPr txBox="1"/>
          <p:nvPr/>
        </p:nvSpPr>
        <p:spPr>
          <a:xfrm>
            <a:off x="229570" y="6457239"/>
            <a:ext cx="15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Растворитель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4116FD2-4A8F-4840-AADC-C4248F72BC03}"/>
              </a:ext>
            </a:extLst>
          </p:cNvPr>
          <p:cNvSpPr txBox="1"/>
          <p:nvPr/>
        </p:nvSpPr>
        <p:spPr>
          <a:xfrm>
            <a:off x="3796976" y="6492683"/>
            <a:ext cx="316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Пенициллиновый пузырек</a:t>
            </a:r>
          </a:p>
        </p:txBody>
      </p:sp>
      <p:sp>
        <p:nvSpPr>
          <p:cNvPr id="279" name="Стрелка: вправо 278">
            <a:extLst>
              <a:ext uri="{FF2B5EF4-FFF2-40B4-BE49-F238E27FC236}">
                <a16:creationId xmlns:a16="http://schemas.microsoft.com/office/drawing/2014/main" id="{9FFF41C7-7FFF-40C8-B826-8B9AAADF2DB4}"/>
              </a:ext>
            </a:extLst>
          </p:cNvPr>
          <p:cNvSpPr/>
          <p:nvPr/>
        </p:nvSpPr>
        <p:spPr>
          <a:xfrm>
            <a:off x="1887680" y="518642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Стрелка: вправо 279">
            <a:extLst>
              <a:ext uri="{FF2B5EF4-FFF2-40B4-BE49-F238E27FC236}">
                <a16:creationId xmlns:a16="http://schemas.microsoft.com/office/drawing/2014/main" id="{2372725D-6F66-4447-9E10-1789529A5BE7}"/>
              </a:ext>
            </a:extLst>
          </p:cNvPr>
          <p:cNvSpPr/>
          <p:nvPr/>
        </p:nvSpPr>
        <p:spPr>
          <a:xfrm>
            <a:off x="3892237" y="516405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Стрелка: вправо 280">
            <a:extLst>
              <a:ext uri="{FF2B5EF4-FFF2-40B4-BE49-F238E27FC236}">
                <a16:creationId xmlns:a16="http://schemas.microsoft.com/office/drawing/2014/main" id="{3B7DBAC8-9FF3-4A82-BAD9-168878309159}"/>
              </a:ext>
            </a:extLst>
          </p:cNvPr>
          <p:cNvSpPr/>
          <p:nvPr/>
        </p:nvSpPr>
        <p:spPr>
          <a:xfrm>
            <a:off x="5781909" y="514413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838A72-DF1B-4880-B50F-3A06827DA55C}"/>
              </a:ext>
            </a:extLst>
          </p:cNvPr>
          <p:cNvSpPr txBox="1"/>
          <p:nvPr/>
        </p:nvSpPr>
        <p:spPr>
          <a:xfrm>
            <a:off x="6342800" y="830229"/>
            <a:ext cx="261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Обонятельная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81846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860032" cy="432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Самопроверка основ математики</a:t>
            </a:r>
          </a:p>
        </p:txBody>
      </p:sp>
      <p:sp>
        <p:nvSpPr>
          <p:cNvPr id="31747" name="Номер слайда 2"/>
          <p:cNvSpPr txBox="1">
            <a:spLocks/>
          </p:cNvSpPr>
          <p:nvPr/>
        </p:nvSpPr>
        <p:spPr bwMode="auto">
          <a:xfrm>
            <a:off x="8027988" y="6445250"/>
            <a:ext cx="1109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888A48-92AD-4F34-BA2D-78867FF03D9C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638132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Промаркируйте точки пересечения графика с осями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 X= ? , Y = 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47508" y="469979"/>
            <a:ext cx="3888432" cy="576686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43729" y="502513"/>
            <a:ext cx="3888432" cy="5734326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𝟕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𝟐𝟒𝟎𝟏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𝟗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𝟕𝟐𝟗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ad>
                            <m:rad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𝟒</m:t>
                              </m:r>
                            </m:deg>
                            <m:e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e>
                          </m:rad>
                        </m:sub>
                      </m:sSub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𝟐𝟕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𝒍𝒐𝒈</m:t>
                        </m:r>
                      </m:e>
                      <m:sub>
                        <m:rad>
                          <m:radPr>
                            <m:ctrlPr>
                              <a:rPr kumimoji="0" lang="ru-RU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𝟑</m:t>
                            </m:r>
                          </m:deg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𝟓</m:t>
                            </m:r>
                          </m:e>
                        </m:rad>
                      </m:sub>
                    </m:sSub>
                  </m:oMath>
                </a14:m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125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blipFill rotWithShape="1">
                <a:blip r:embed="rId6"/>
                <a:stretch>
                  <a:fillRect l="-1554" t="-5714" r="-3109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f>
                            <m:f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blipFill rotWithShape="1"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𝟖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blipFill rotWithShape="1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blipFill rotWithShape="1"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blipFill rotWithShape="1"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755576" y="1114657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1.1. Записать в виде логарифмического выражения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568" y="2404903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1.2. Найти значение выражения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576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1.3. Решить уравнение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0439" y="4875241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1.4. Найти нули и экстремум функции, построить график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563" y="526490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4048" y="974035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2.1. Записать в виде логарифмического выражения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56" y="2332895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2.2. Найти значение выражения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1737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2.3. Решить уравнение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86260" y="4853175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2.4. Найти нули и экстремум функции, построить график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5508" y="469979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2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4B07CE0-F084-4A42-8655-6593CE2B09BD}"/>
              </a:ext>
            </a:extLst>
          </p:cNvPr>
          <p:cNvSpPr/>
          <p:nvPr/>
        </p:nvSpPr>
        <p:spPr>
          <a:xfrm>
            <a:off x="5076056" y="-49595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(Дополнительные  материалы)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7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58954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Техника эксперимента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BACD75-0498-440D-95FA-5B2DBFAA95D2}"/>
              </a:ext>
            </a:extLst>
          </p:cNvPr>
          <p:cNvSpPr txBox="1"/>
          <p:nvPr/>
        </p:nvSpPr>
        <p:spPr>
          <a:xfrm>
            <a:off x="35496" y="980728"/>
            <a:ext cx="9002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При передаче емкости (пенициллиновые пузырьки) должны быть сухие.</a:t>
            </a:r>
          </a:p>
          <a:p>
            <a:pPr marL="342900" indent="-342900">
              <a:buAutoNum type="arabicPeriod"/>
            </a:pPr>
            <a:r>
              <a:rPr lang="ru-RU" dirty="0"/>
              <a:t>Емкости под растворитель и слив должны быть маркированы, чтобы их не перепутать</a:t>
            </a:r>
          </a:p>
          <a:p>
            <a:pPr marL="342900" indent="-342900">
              <a:buAutoNum type="arabicPeriod"/>
            </a:pPr>
            <a:r>
              <a:rPr lang="ru-RU" dirty="0"/>
              <a:t>Расчет разбавления делается программно </a:t>
            </a:r>
          </a:p>
          <a:p>
            <a:pPr marL="342900" indent="-342900">
              <a:buAutoNum type="arabicPeriod"/>
            </a:pPr>
            <a:r>
              <a:rPr lang="ru-RU" dirty="0"/>
              <a:t>После каждого разбавления шприц из-под  более концентрированного раствора промывается два раза растворителем. </a:t>
            </a:r>
          </a:p>
          <a:p>
            <a:pPr marL="342900" indent="-342900">
              <a:buAutoNum type="arabicPeriod"/>
            </a:pPr>
            <a:r>
              <a:rPr lang="ru-RU" dirty="0"/>
              <a:t>Пробки кладутся на стол  рабочей поверхностью вверх</a:t>
            </a:r>
          </a:p>
          <a:p>
            <a:r>
              <a:rPr lang="ru-RU" dirty="0"/>
              <a:t>5.  Для серии опытов записывается дата, температура, состояние носа.</a:t>
            </a:r>
          </a:p>
          <a:p>
            <a:pPr marL="342900" indent="-342900">
              <a:buAutoNum type="arabicPeriod" startAt="6"/>
            </a:pPr>
            <a:r>
              <a:rPr lang="ru-RU" dirty="0"/>
              <a:t>Для каждого опыта записывается время начала, конца и результаты эксперимента: две концентрации, определена  или нет разница в запахе (Да / Нет)</a:t>
            </a:r>
          </a:p>
          <a:p>
            <a:pPr marL="342900" indent="-342900">
              <a:buFontTx/>
              <a:buAutoNum type="arabicPeriod" startAt="6"/>
            </a:pPr>
            <a:r>
              <a:rPr lang="ru-RU" dirty="0"/>
              <a:t>Случайный выбор пар запахов не меньше 3 раз в одной серии.</a:t>
            </a:r>
          </a:p>
          <a:p>
            <a:pPr marL="342900" indent="-342900">
              <a:buAutoNum type="arabicPeriod" startAt="6"/>
            </a:pPr>
            <a:r>
              <a:rPr lang="ru-RU" dirty="0"/>
              <a:t>Все опыты планируются от меньшей к большей концентрации запаха.</a:t>
            </a:r>
          </a:p>
        </p:txBody>
      </p:sp>
    </p:spTree>
    <p:extLst>
      <p:ext uri="{BB962C8B-B14F-4D97-AF65-F5344CB8AC3E}">
        <p14:creationId xmlns:p14="http://schemas.microsoft.com/office/powerpoint/2010/main" val="69238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52409" y="95142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DE8B21-B3A4-49DB-B7A7-649E7138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20977"/>
            <a:ext cx="9144000" cy="4619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BED4-5CAA-4E67-91A5-BEB65C455AFB}"/>
              </a:ext>
            </a:extLst>
          </p:cNvPr>
          <p:cNvSpPr txBox="1"/>
          <p:nvPr/>
        </p:nvSpPr>
        <p:spPr>
          <a:xfrm>
            <a:off x="251520" y="587935"/>
            <a:ext cx="266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Python </a:t>
            </a:r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реализация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DF1B4-956A-4D0E-A13E-ACD6ED421A1D}"/>
              </a:ext>
            </a:extLst>
          </p:cNvPr>
          <p:cNvSpPr txBox="1"/>
          <p:nvPr/>
        </p:nvSpPr>
        <p:spPr>
          <a:xfrm>
            <a:off x="388640" y="6252899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</p:spTree>
    <p:extLst>
      <p:ext uri="{BB962C8B-B14F-4D97-AF65-F5344CB8AC3E}">
        <p14:creationId xmlns:p14="http://schemas.microsoft.com/office/powerpoint/2010/main" val="185708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61658"/>
            <a:ext cx="3347864" cy="49658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UML class diagram</a:t>
            </a:r>
            <a:endParaRPr lang="ru-RU" sz="2400" b="1" cap="none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109" name="Номер слайда 2"/>
          <p:cNvSpPr txBox="1">
            <a:spLocks/>
          </p:cNvSpPr>
          <p:nvPr/>
        </p:nvSpPr>
        <p:spPr>
          <a:xfrm>
            <a:off x="7956376" y="645398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F96F9A-126F-4425-A0E3-75F049D8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36712"/>
            <a:ext cx="5429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4093" y="29679"/>
            <a:ext cx="3499187" cy="49006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Ограничения сознания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18673" y="-47205"/>
            <a:ext cx="1859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Элияху Голдратт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119274" y="1610651"/>
            <a:ext cx="2364494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1) Восприятие любой реальности  как очень сложной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2711403" y="1609618"/>
            <a:ext cx="1686318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Принятие конфликтов как данность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6948264" y="1609618"/>
            <a:ext cx="2074641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4) Чувство, что ты « и так все знаешь»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4759361" y="1603970"/>
            <a:ext cx="1959009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3) Тенденция обвинять других людей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36390" y="4365104"/>
            <a:ext cx="2220478" cy="70788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Любая ситуация проста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2659509" y="3789040"/>
            <a:ext cx="1686318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Любой конфликт может быть устранен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110003" y="3348400"/>
            <a:ext cx="1930626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Любую ситуацию можно значительно улучшить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4655426" y="3520753"/>
            <a:ext cx="2175103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люди хорошие.  </a:t>
            </a:r>
            <a:b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Всегда есть взаимовыгодное решение</a:t>
            </a:r>
          </a:p>
        </p:txBody>
      </p:sp>
      <p:sp>
        <p:nvSpPr>
          <p:cNvPr id="30" name="Штриховая стрелка вправо 29"/>
          <p:cNvSpPr/>
          <p:nvPr/>
        </p:nvSpPr>
        <p:spPr>
          <a:xfrm rot="5400000">
            <a:off x="1198811" y="3305737"/>
            <a:ext cx="158257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Штриховая стрелка вправо 74"/>
          <p:cNvSpPr/>
          <p:nvPr/>
        </p:nvSpPr>
        <p:spPr>
          <a:xfrm rot="5400000">
            <a:off x="3609399" y="3010206"/>
            <a:ext cx="99151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Штриховая стрелка вправо 76"/>
          <p:cNvSpPr/>
          <p:nvPr/>
        </p:nvSpPr>
        <p:spPr>
          <a:xfrm rot="5400000">
            <a:off x="8540474" y="2750506"/>
            <a:ext cx="616134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702477" y="2948290"/>
            <a:ext cx="1235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Прорыв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54895" y="2887051"/>
            <a:ext cx="16392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Поиск корневого ограничения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37214" y="2740585"/>
            <a:ext cx="1906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Выравнивание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211561" y="2705347"/>
            <a:ext cx="1438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Развитие</a:t>
            </a:r>
          </a:p>
        </p:txBody>
      </p:sp>
      <p:pic>
        <p:nvPicPr>
          <p:cNvPr id="1026" name="Picture 2" descr="http://historiadoreshistericos.files.wordpress.com/2013/01/hegel.jpg?w=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0241" y="5229200"/>
            <a:ext cx="1384713" cy="14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fatkin\Desktop\Ньютон 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" y="5220355"/>
            <a:ext cx="1452831" cy="14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Номер слайда 2"/>
          <p:cNvSpPr txBox="1">
            <a:spLocks/>
          </p:cNvSpPr>
          <p:nvPr/>
        </p:nvSpPr>
        <p:spPr>
          <a:xfrm>
            <a:off x="8172400" y="6448251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:\Users\afatkin\Desktop\Голдратт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8" y="42379"/>
            <a:ext cx="1214706" cy="145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08744" y="5753274"/>
            <a:ext cx="3731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«Во Вселенной нет ничего окончательно завершенного»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Фридрих Гегель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648" y="5373216"/>
            <a:ext cx="28803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«Природа чрезвычайно проста и гармонична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сама по себе»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Исаак Ньютон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2F5F34-DF62-48A1-A91F-0EC16AF05294}"/>
              </a:ext>
            </a:extLst>
          </p:cNvPr>
          <p:cNvSpPr txBox="1"/>
          <p:nvPr/>
        </p:nvSpPr>
        <p:spPr>
          <a:xfrm>
            <a:off x="82958" y="536175"/>
            <a:ext cx="3394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Сказали мне, что эта дорога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Меня приведет к океану смерти,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я с полпути повернул вспять.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1DA57-AC17-4C76-B4BB-AFB3AF15D471}"/>
              </a:ext>
            </a:extLst>
          </p:cNvPr>
          <p:cNvSpPr txBox="1"/>
          <p:nvPr/>
        </p:nvSpPr>
        <p:spPr>
          <a:xfrm>
            <a:off x="3513280" y="559688"/>
            <a:ext cx="3731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тех пор все тянутся передо мною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Кривые, глухие окольные тропы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Ёсано Акико «Трусость»</a:t>
            </a:r>
          </a:p>
        </p:txBody>
      </p:sp>
      <p:sp>
        <p:nvSpPr>
          <p:cNvPr id="29" name="Скругленный прямоугольник 29">
            <a:extLst>
              <a:ext uri="{FF2B5EF4-FFF2-40B4-BE49-F238E27FC236}">
                <a16:creationId xmlns:a16="http://schemas.microsoft.com/office/drawing/2014/main" id="{BB01B35B-118E-458C-B84A-A0546A8C0CEE}"/>
              </a:ext>
            </a:extLst>
          </p:cNvPr>
          <p:cNvSpPr/>
          <p:nvPr/>
        </p:nvSpPr>
        <p:spPr>
          <a:xfrm>
            <a:off x="732878" y="3949362"/>
            <a:ext cx="452826" cy="256965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sp>
        <p:nvSpPr>
          <p:cNvPr id="33" name="Штриховая стрелка вправо 76">
            <a:extLst>
              <a:ext uri="{FF2B5EF4-FFF2-40B4-BE49-F238E27FC236}">
                <a16:creationId xmlns:a16="http://schemas.microsoft.com/office/drawing/2014/main" id="{D7862538-04DF-4CBF-BF3C-E5D07C7F6D0F}"/>
              </a:ext>
            </a:extLst>
          </p:cNvPr>
          <p:cNvSpPr/>
          <p:nvPr/>
        </p:nvSpPr>
        <p:spPr>
          <a:xfrm rot="5400000">
            <a:off x="6210236" y="2835327"/>
            <a:ext cx="740272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6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53030527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423418600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7938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836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399236506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20678740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995936" cy="5321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ПО и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обучение</a:t>
            </a:r>
            <a:endParaRPr lang="ru-RU" sz="2400" b="1" cap="none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Номер слайда 2"/>
          <p:cNvSpPr txBox="1">
            <a:spLocks/>
          </p:cNvSpPr>
          <p:nvPr/>
        </p:nvSpPr>
        <p:spPr>
          <a:xfrm>
            <a:off x="8172400" y="6448251"/>
            <a:ext cx="918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3AC2-6950-49C5-991F-A8A6DCECAE78}"/>
              </a:ext>
            </a:extLst>
          </p:cNvPr>
          <p:cNvSpPr txBox="1"/>
          <p:nvPr/>
        </p:nvSpPr>
        <p:spPr>
          <a:xfrm>
            <a:off x="4088353" y="-61664"/>
            <a:ext cx="3776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https://www.jetbrains.com/pycharm/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0A822-B67E-42E6-862D-C73E6D274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82"/>
          <a:stretch/>
        </p:blipFill>
        <p:spPr>
          <a:xfrm>
            <a:off x="4149744" y="316482"/>
            <a:ext cx="2578763" cy="537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5F1D2E-96DB-4665-A646-4A59D641AD11}"/>
              </a:ext>
            </a:extLst>
          </p:cNvPr>
          <p:cNvSpPr txBox="1"/>
          <p:nvPr/>
        </p:nvSpPr>
        <p:spPr>
          <a:xfrm>
            <a:off x="159010" y="5362395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Учебники: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Тони; Начинаем программировать на Python;2022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10. Классы и объектно-ориентированное программирование)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Фишерман Л.В.; git Практическое руководство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2021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7.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Ветки в Git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4E85A9-5587-41E2-BC87-824317E8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0" y="518342"/>
            <a:ext cx="3404878" cy="4214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F29815-E947-4D7B-9946-F6F9A3A97ACE}"/>
              </a:ext>
            </a:extLst>
          </p:cNvPr>
          <p:cNvSpPr txBox="1"/>
          <p:nvPr/>
        </p:nvSpPr>
        <p:spPr>
          <a:xfrm>
            <a:off x="3751169" y="1348898"/>
            <a:ext cx="4936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Изучение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 книге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 Тони; Начинаем программировать на Python;2022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431F1-7BD3-49C0-AEE4-442FFDFB83F4}"/>
              </a:ext>
            </a:extLst>
          </p:cNvPr>
          <p:cNvSpPr txBox="1"/>
          <p:nvPr/>
        </p:nvSpPr>
        <p:spPr>
          <a:xfrm>
            <a:off x="295687" y="5157340"/>
            <a:ext cx="845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З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апасной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канал: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Google meet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https://meet.google.com/vnq-bmcc-ktp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02E21-AB2C-428E-975F-62247A092D41}"/>
              </a:ext>
            </a:extLst>
          </p:cNvPr>
          <p:cNvSpPr txBox="1"/>
          <p:nvPr/>
        </p:nvSpPr>
        <p:spPr>
          <a:xfrm>
            <a:off x="958777" y="4430230"/>
            <a:ext cx="7963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Основной канал связи: https://telemost.yandex.ru/j/57060486423268865730920196900361054462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E9AFA-11F1-481A-9DD9-E41A726DB893}"/>
              </a:ext>
            </a:extLst>
          </p:cNvPr>
          <p:cNvSpPr txBox="1"/>
          <p:nvPr/>
        </p:nvSpPr>
        <p:spPr>
          <a:xfrm>
            <a:off x="3817757" y="2310805"/>
            <a:ext cx="4701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E4DB7-6939-4E3E-BD70-7075F7A4846B}"/>
              </a:ext>
            </a:extLst>
          </p:cNvPr>
          <p:cNvSpPr txBox="1"/>
          <p:nvPr/>
        </p:nvSpPr>
        <p:spPr>
          <a:xfrm>
            <a:off x="3676119" y="3697300"/>
            <a:ext cx="5220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Чат в телеграмме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ataf_chat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Приглашение в чат 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https://t.me/+GhKTHkspEAwwZWIy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EDE97-96F5-47ED-B57B-E7194A8F5C17}"/>
              </a:ext>
            </a:extLst>
          </p:cNvPr>
          <p:cNvSpPr txBox="1"/>
          <p:nvPr/>
        </p:nvSpPr>
        <p:spPr>
          <a:xfrm>
            <a:off x="395536" y="6444044"/>
            <a:ext cx="463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https://github.com/AlexFatkin/OdorCalculator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57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7999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32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36" y="61584"/>
            <a:ext cx="1272723" cy="368704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SMART</a:t>
            </a:r>
            <a:endParaRPr lang="ru-RU" sz="2400" b="1" cap="none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12869"/>
            <a:ext cx="173566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pecific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easurable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chievable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elevant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imed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028384" y="6448251"/>
            <a:ext cx="1034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C:\Mission\4.Социум\Портреты\Мейр Пол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2978" y="0"/>
            <a:ext cx="1353977" cy="18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7827371" y="1898867"/>
            <a:ext cx="1289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Пол Мэйр</a:t>
            </a:r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977220" y="1016534"/>
            <a:ext cx="55949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(однозначно понимаемая)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(имеющая метрики)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(имеющая   ресурсы)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 (необходимая  для миссии)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 ( имеющая  начало и конец)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34564" y="548680"/>
            <a:ext cx="4698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Правила формулировки цели: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552" y="3429000"/>
            <a:ext cx="7813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свойств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Уровень цели: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смысл существования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системы (Передать гены и мемы)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 (Сохранить здоровье)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 (Поставить  диагноз)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— описание окружения для задачи (Симптомы)</a:t>
            </a:r>
          </a:p>
        </p:txBody>
      </p:sp>
    </p:spTree>
    <p:extLst>
      <p:ext uri="{BB962C8B-B14F-4D97-AF65-F5344CB8AC3E}">
        <p14:creationId xmlns:p14="http://schemas.microsoft.com/office/powerpoint/2010/main" val="341446472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662" y="-6674"/>
            <a:ext cx="3001486" cy="40466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itchFamily="34" charset="0"/>
              </a:rPr>
              <a:t>Структура сознания</a:t>
            </a:r>
            <a:endParaRPr lang="ru-RU" sz="2400" cap="none" dirty="0">
              <a:solidFill>
                <a:srgbClr val="FFFF00"/>
              </a:solidFill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172400" y="6371591"/>
            <a:ext cx="890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331" y="5564497"/>
            <a:ext cx="912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система знаний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побуждение к  определенному поведению (кнут и пряник)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  субъективной оценки  ситуации  для  регуляции поведения.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способность к  самоограничению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2" y="443886"/>
            <a:ext cx="3691686" cy="43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4970625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сознанием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1B0C47C-35E2-4EE8-A7F1-660D36E2BC99}"/>
              </a:ext>
            </a:extLst>
          </p:cNvPr>
          <p:cNvGrpSpPr/>
          <p:nvPr/>
        </p:nvGrpSpPr>
        <p:grpSpPr>
          <a:xfrm>
            <a:off x="4557067" y="2184585"/>
            <a:ext cx="4055029" cy="2639556"/>
            <a:chOff x="4355976" y="3706153"/>
            <a:chExt cx="3131418" cy="11628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79927E-A2E6-4927-A2F0-C2AB0CF65CEB}"/>
                </a:ext>
              </a:extLst>
            </p:cNvPr>
            <p:cNvSpPr txBox="1"/>
            <p:nvPr/>
          </p:nvSpPr>
          <p:spPr>
            <a:xfrm>
              <a:off x="5786615" y="3939506"/>
              <a:ext cx="1135877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Ритуал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36356C-7DF6-4423-963A-B1509F20963F}"/>
                </a:ext>
              </a:extLst>
            </p:cNvPr>
            <p:cNvSpPr txBox="1"/>
            <p:nvPr/>
          </p:nvSpPr>
          <p:spPr>
            <a:xfrm>
              <a:off x="5786615" y="4461722"/>
              <a:ext cx="1700779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 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14:cNvPr>
                <p14:cNvContentPartPr/>
                <p14:nvPr/>
              </p14:nvContentPartPr>
              <p14:xfrm>
                <a:off x="4531655" y="4152625"/>
                <a:ext cx="2397600" cy="6922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3655" y="4134625"/>
                  <a:ext cx="243324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14:cNvPr>
                <p14:cNvContentPartPr/>
                <p14:nvPr/>
              </p14:nvContentPartPr>
              <p14:xfrm>
                <a:off x="4539575" y="3945985"/>
                <a:ext cx="2494080" cy="9230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1575" y="3927985"/>
                  <a:ext cx="2529720" cy="9586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C3500E3-1DBF-43AC-BA04-E07DD2141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3706153"/>
              <a:ext cx="0" cy="1134161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37BB8DC-B63D-4E7C-AD43-5A348A2FE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4852373"/>
              <a:ext cx="3032375" cy="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D6C300D-F651-4C55-8F9D-17A6354A37B5}"/>
              </a:ext>
            </a:extLst>
          </p:cNvPr>
          <p:cNvSpPr txBox="1"/>
          <p:nvPr/>
        </p:nvSpPr>
        <p:spPr>
          <a:xfrm>
            <a:off x="4258053" y="1467380"/>
            <a:ext cx="163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Ильин В. В. </a:t>
            </a:r>
          </a:p>
        </p:txBody>
      </p:sp>
      <p:pic>
        <p:nvPicPr>
          <p:cNvPr id="33" name="Picture 2" descr="http://people-archive.ru/img/cache/person/158051/middle/main.jpg">
            <a:extLst>
              <a:ext uri="{FF2B5EF4-FFF2-40B4-BE49-F238E27FC236}">
                <a16:creationId xmlns:a16="http://schemas.microsoft.com/office/drawing/2014/main" id="{3EC94029-09BB-4EFD-B4E9-C65FC541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19" y="49065"/>
            <a:ext cx="1082979" cy="13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C95088-E876-421D-9A0B-B2D5C1185AD5}"/>
              </a:ext>
            </a:extLst>
          </p:cNvPr>
          <p:cNvSpPr txBox="1"/>
          <p:nvPr/>
        </p:nvSpPr>
        <p:spPr>
          <a:xfrm>
            <a:off x="6011572" y="577674"/>
            <a:ext cx="2998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Студенты: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самомотивированы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80% - внешне мотивируемы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не мотивируемы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A2D9E8-26AA-4393-B7CB-FC3C15150277}"/>
              </a:ext>
            </a:extLst>
          </p:cNvPr>
          <p:cNvSpPr/>
          <p:nvPr/>
        </p:nvSpPr>
        <p:spPr>
          <a:xfrm>
            <a:off x="4147016" y="5136456"/>
            <a:ext cx="4896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Ритуал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привычный порядок деятельности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0F4F6-F1F4-435C-8C0F-03BC75A0EF45}"/>
              </a:ext>
            </a:extLst>
          </p:cNvPr>
          <p:cNvSpPr txBox="1"/>
          <p:nvPr/>
        </p:nvSpPr>
        <p:spPr>
          <a:xfrm>
            <a:off x="7863519" y="4776736"/>
            <a:ext cx="909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Время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79733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34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635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блако 18"/>
          <p:cNvSpPr/>
          <p:nvPr/>
        </p:nvSpPr>
        <p:spPr>
          <a:xfrm>
            <a:off x="1958639" y="383572"/>
            <a:ext cx="2520280" cy="1218475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69817" y="6448425"/>
            <a:ext cx="111069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9072"/>
            <a:ext cx="3334088" cy="3809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Схема деятельности</a:t>
            </a:r>
          </a:p>
        </p:txBody>
      </p:sp>
      <p:grpSp>
        <p:nvGrpSpPr>
          <p:cNvPr id="16398" name="Группа 69"/>
          <p:cNvGrpSpPr>
            <a:grpSpLocks/>
          </p:cNvGrpSpPr>
          <p:nvPr/>
        </p:nvGrpSpPr>
        <p:grpSpPr bwMode="auto">
          <a:xfrm>
            <a:off x="3119219" y="1595310"/>
            <a:ext cx="952500" cy="876698"/>
            <a:chOff x="2237118" y="962218"/>
            <a:chExt cx="952135" cy="876889"/>
          </a:xfrm>
        </p:grpSpPr>
        <p:sp>
          <p:nvSpPr>
            <p:cNvPr id="16403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404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5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8" name="Text Box 93"/>
            <p:cNvSpPr txBox="1">
              <a:spLocks noChangeArrowheads="1"/>
            </p:cNvSpPr>
            <p:nvPr/>
          </p:nvSpPr>
          <p:spPr bwMode="auto">
            <a:xfrm>
              <a:off x="2237118" y="1500553"/>
              <a:ext cx="952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Ученый</a:t>
              </a:r>
            </a:p>
          </p:txBody>
        </p:sp>
      </p:grpSp>
      <p:sp>
        <p:nvSpPr>
          <p:cNvPr id="16402" name="Прямоугольник 78"/>
          <p:cNvSpPr>
            <a:spLocks noChangeArrowheads="1"/>
          </p:cNvSpPr>
          <p:nvPr/>
        </p:nvSpPr>
        <p:spPr bwMode="auto">
          <a:xfrm>
            <a:off x="1464" y="5113583"/>
            <a:ext cx="91805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Деятельность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 — процесс воздействия 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субъекта на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объект для достижения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Ученый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поиск истины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Критерий истины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практика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Истина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- знание, соответствующее объективной действительности (достоверная модель)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Инноватор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 создание паттерна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Паттерн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— эффективный способ решения характерных задач (вакцина)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Предприниматель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масштабирование паттерна и автоматизация производства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826605" y="1284981"/>
            <a:ext cx="1368152" cy="674588"/>
            <a:chOff x="711308" y="3500154"/>
            <a:chExt cx="1473169" cy="674588"/>
          </a:xfrm>
        </p:grpSpPr>
        <p:sp>
          <p:nvSpPr>
            <p:cNvPr id="76" name="Text Box 93"/>
            <p:cNvSpPr txBox="1">
              <a:spLocks noChangeArrowheads="1"/>
            </p:cNvSpPr>
            <p:nvPr/>
          </p:nvSpPr>
          <p:spPr bwMode="auto">
            <a:xfrm>
              <a:off x="711308" y="3500154"/>
              <a:ext cx="14731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Инструмент</a:t>
              </a:r>
            </a:p>
          </p:txBody>
        </p:sp>
        <p:sp>
          <p:nvSpPr>
            <p:cNvPr id="78" name="Скругленный прямоугольник 77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072854" y="2619822"/>
            <a:ext cx="1008112" cy="604538"/>
            <a:chOff x="974996" y="3872284"/>
            <a:chExt cx="1085493" cy="604538"/>
          </a:xfrm>
        </p:grpSpPr>
        <p:sp>
          <p:nvSpPr>
            <p:cNvPr id="75" name="Text Box 93"/>
            <p:cNvSpPr txBox="1">
              <a:spLocks noChangeArrowheads="1"/>
            </p:cNvSpPr>
            <p:nvPr/>
          </p:nvSpPr>
          <p:spPr bwMode="auto">
            <a:xfrm>
              <a:off x="974996" y="4138268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Объект</a:t>
              </a:r>
            </a:p>
          </p:txBody>
        </p:sp>
        <p:sp>
          <p:nvSpPr>
            <p:cNvPr id="77" name="Скругленный прямоугольник 76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7313298" y="2617272"/>
            <a:ext cx="1008112" cy="654777"/>
            <a:chOff x="895993" y="3817854"/>
            <a:chExt cx="1085493" cy="654777"/>
          </a:xfrm>
        </p:grpSpPr>
        <p:sp>
          <p:nvSpPr>
            <p:cNvPr id="80" name="Text Box 93"/>
            <p:cNvSpPr txBox="1">
              <a:spLocks noChangeArrowheads="1"/>
            </p:cNvSpPr>
            <p:nvPr/>
          </p:nvSpPr>
          <p:spPr bwMode="auto">
            <a:xfrm>
              <a:off x="895993" y="4134077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83" name="Скругленный прямоугольник 82"/>
            <p:cNvSpPr/>
            <p:nvPr/>
          </p:nvSpPr>
          <p:spPr>
            <a:xfrm>
              <a:off x="1206499" y="381785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9742" y="403311"/>
            <a:ext cx="22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Цель  Истина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7851" y="-48243"/>
            <a:ext cx="303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Степин Вячеслав Семенович,  Публичная лекция</a:t>
            </a:r>
          </a:p>
        </p:txBody>
      </p:sp>
      <p:cxnSp>
        <p:nvCxnSpPr>
          <p:cNvPr id="7" name="Соединительная линия уступом 6"/>
          <p:cNvCxnSpPr>
            <a:stCxn id="2" idx="3"/>
            <a:endCxn id="83" idx="0"/>
          </p:cNvCxnSpPr>
          <p:nvPr/>
        </p:nvCxnSpPr>
        <p:spPr>
          <a:xfrm>
            <a:off x="4421131" y="864976"/>
            <a:ext cx="3345664" cy="1752296"/>
          </a:xfrm>
          <a:prstGeom prst="bentConnector2">
            <a:avLst/>
          </a:prstGeom>
          <a:ln w="349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77" idx="0"/>
            <a:endCxn id="78" idx="2"/>
          </p:cNvCxnSpPr>
          <p:nvPr/>
        </p:nvCxnSpPr>
        <p:spPr>
          <a:xfrm rot="16200000" flipV="1">
            <a:off x="5122176" y="2289016"/>
            <a:ext cx="660253" cy="135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78" idx="1"/>
            <a:endCxn id="16406" idx="1"/>
          </p:cNvCxnSpPr>
          <p:nvPr/>
        </p:nvCxnSpPr>
        <p:spPr>
          <a:xfrm rot="10800000" flipV="1">
            <a:off x="3658528" y="1808339"/>
            <a:ext cx="1627968" cy="1655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83" idx="1"/>
            <a:endCxn id="77" idx="3"/>
          </p:cNvCxnSpPr>
          <p:nvPr/>
        </p:nvCxnSpPr>
        <p:spPr>
          <a:xfrm rot="10800000" flipV="1">
            <a:off x="5618107" y="2768501"/>
            <a:ext cx="1983563" cy="25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576910" y="2356265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Масштабирование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883220" y="1767893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0519" y="121489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068131" y="173145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Субъекты: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29F22-3656-4615-A7FA-8FC676268293}"/>
              </a:ext>
            </a:extLst>
          </p:cNvPr>
          <p:cNvSpPr txBox="1"/>
          <p:nvPr/>
        </p:nvSpPr>
        <p:spPr>
          <a:xfrm>
            <a:off x="125567" y="352948"/>
            <a:ext cx="207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вакцины от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Covid 19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0" name="Группа 69"/>
          <p:cNvGrpSpPr>
            <a:grpSpLocks/>
          </p:cNvGrpSpPr>
          <p:nvPr/>
        </p:nvGrpSpPr>
        <p:grpSpPr bwMode="auto">
          <a:xfrm>
            <a:off x="5846534" y="1600924"/>
            <a:ext cx="1846926" cy="851901"/>
            <a:chOff x="1803262" y="962218"/>
            <a:chExt cx="1846218" cy="852087"/>
          </a:xfrm>
        </p:grpSpPr>
        <p:sp>
          <p:nvSpPr>
            <p:cNvPr id="42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 Box 93"/>
            <p:cNvSpPr txBox="1">
              <a:spLocks noChangeArrowheads="1"/>
            </p:cNvSpPr>
            <p:nvPr/>
          </p:nvSpPr>
          <p:spPr bwMode="auto">
            <a:xfrm>
              <a:off x="1803262" y="1475677"/>
              <a:ext cx="1846218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Предприниматель</a:t>
              </a:r>
            </a:p>
          </p:txBody>
        </p:sp>
      </p:grpSp>
      <p:grpSp>
        <p:nvGrpSpPr>
          <p:cNvPr id="50" name="Группа 69"/>
          <p:cNvGrpSpPr>
            <a:grpSpLocks/>
          </p:cNvGrpSpPr>
          <p:nvPr/>
        </p:nvGrpSpPr>
        <p:grpSpPr bwMode="auto">
          <a:xfrm>
            <a:off x="3903785" y="2123630"/>
            <a:ext cx="1363496" cy="866381"/>
            <a:chOff x="2104566" y="962218"/>
            <a:chExt cx="1362973" cy="866570"/>
          </a:xfrm>
        </p:grpSpPr>
        <p:sp>
          <p:nvSpPr>
            <p:cNvPr id="51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2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 Box 93"/>
            <p:cNvSpPr txBox="1">
              <a:spLocks noChangeArrowheads="1"/>
            </p:cNvSpPr>
            <p:nvPr/>
          </p:nvSpPr>
          <p:spPr bwMode="auto">
            <a:xfrm>
              <a:off x="2104566" y="1490160"/>
              <a:ext cx="1362973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Инноватор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9869E563-A458-4499-84BE-E80FB480A56C}"/>
              </a:ext>
            </a:extLst>
          </p:cNvPr>
          <p:cNvGraphicFramePr>
            <a:graphicFrameLocks noGrp="1"/>
          </p:cNvGraphicFramePr>
          <p:nvPr/>
        </p:nvGraphicFramePr>
        <p:xfrm>
          <a:off x="212461" y="3483178"/>
          <a:ext cx="71572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6">
                  <a:extLst>
                    <a:ext uri="{9D8B030D-6E8A-4147-A177-3AD203B41FA5}">
                      <a16:colId xmlns:a16="http://schemas.microsoft.com/office/drawing/2014/main" val="141122390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246769880"/>
                    </a:ext>
                  </a:extLst>
                </a:gridCol>
                <a:gridCol w="2176432">
                  <a:extLst>
                    <a:ext uri="{9D8B030D-6E8A-4147-A177-3AD203B41FA5}">
                      <a16:colId xmlns:a16="http://schemas.microsoft.com/office/drawing/2014/main" val="65075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Проект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Цель в проекте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Роль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7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Поиск истины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Ученый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9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ОКР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Создание  паттерна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Инноватор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Project</a:t>
                      </a:r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Масштабирование, автоматизация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Предприниматель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5719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060099" y="2782925"/>
            <a:ext cx="86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80400" y="53523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33523" y="28611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160924" y="23543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Группа 69">
            <a:extLst>
              <a:ext uri="{FF2B5EF4-FFF2-40B4-BE49-F238E27FC236}">
                <a16:creationId xmlns:a16="http://schemas.microsoft.com/office/drawing/2014/main" id="{C48FA362-0978-44C7-B0B4-057D3E6BAC3A}"/>
              </a:ext>
            </a:extLst>
          </p:cNvPr>
          <p:cNvGrpSpPr>
            <a:grpSpLocks/>
          </p:cNvGrpSpPr>
          <p:nvPr/>
        </p:nvGrpSpPr>
        <p:grpSpPr bwMode="auto">
          <a:xfrm>
            <a:off x="7642864" y="2756410"/>
            <a:ext cx="1471513" cy="848654"/>
            <a:chOff x="1921771" y="962218"/>
            <a:chExt cx="1470949" cy="848839"/>
          </a:xfrm>
        </p:grpSpPr>
        <p:sp>
          <p:nvSpPr>
            <p:cNvPr id="69" name="Oval 88">
              <a:extLst>
                <a:ext uri="{FF2B5EF4-FFF2-40B4-BE49-F238E27FC236}">
                  <a16:creationId xmlns:a16="http://schemas.microsoft.com/office/drawing/2014/main" id="{7A39CF70-A518-4F74-933D-BF368CA3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70" name="Line 89">
              <a:extLst>
                <a:ext uri="{FF2B5EF4-FFF2-40B4-BE49-F238E27FC236}">
                  <a16:creationId xmlns:a16="http://schemas.microsoft.com/office/drawing/2014/main" id="{1B538EDA-A343-4EBB-8087-F274C97D6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Line 90">
              <a:extLst>
                <a:ext uri="{FF2B5EF4-FFF2-40B4-BE49-F238E27FC236}">
                  <a16:creationId xmlns:a16="http://schemas.microsoft.com/office/drawing/2014/main" id="{49EC3B8C-0D0C-41CA-8B5A-1FCF38D1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Line 91">
              <a:extLst>
                <a:ext uri="{FF2B5EF4-FFF2-40B4-BE49-F238E27FC236}">
                  <a16:creationId xmlns:a16="http://schemas.microsoft.com/office/drawing/2014/main" id="{311327F2-3927-4A1E-9800-3934B443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Line 92">
              <a:extLst>
                <a:ext uri="{FF2B5EF4-FFF2-40B4-BE49-F238E27FC236}">
                  <a16:creationId xmlns:a16="http://schemas.microsoft.com/office/drawing/2014/main" id="{1C04D1B9-76A0-4225-B558-26435C144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 Box 93">
              <a:extLst>
                <a:ext uri="{FF2B5EF4-FFF2-40B4-BE49-F238E27FC236}">
                  <a16:creationId xmlns:a16="http://schemas.microsoft.com/office/drawing/2014/main" id="{855C83E5-94CE-455A-AC4A-775F6461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771" y="1472429"/>
              <a:ext cx="1470949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Пользователь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69BC1DBC-42DA-4D9E-BD97-D46C5D8CCFC2}"/>
              </a:ext>
            </a:extLst>
          </p:cNvPr>
          <p:cNvGrpSpPr/>
          <p:nvPr/>
        </p:nvGrpSpPr>
        <p:grpSpPr>
          <a:xfrm>
            <a:off x="177568" y="1059307"/>
            <a:ext cx="1648793" cy="1635240"/>
            <a:chOff x="962885" y="1008032"/>
            <a:chExt cx="1529265" cy="1635240"/>
          </a:xfrm>
        </p:grpSpPr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B83B7A2-3ABB-44AE-B669-B309C501D537}"/>
                </a:ext>
              </a:extLst>
            </p:cNvPr>
            <p:cNvSpPr/>
            <p:nvPr/>
          </p:nvSpPr>
          <p:spPr>
            <a:xfrm>
              <a:off x="962885" y="1008032"/>
              <a:ext cx="152926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2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Ценности:</a:t>
              </a:r>
              <a:endParaRPr kumimoji="0" lang="ru-RU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50C2562A-E9CA-4ADD-A19E-E32FA44C6D7D}"/>
                </a:ext>
              </a:extLst>
            </p:cNvPr>
            <p:cNvGrpSpPr/>
            <p:nvPr/>
          </p:nvGrpSpPr>
          <p:grpSpPr>
            <a:xfrm>
              <a:off x="986992" y="1338425"/>
              <a:ext cx="1313017" cy="1304847"/>
              <a:chOff x="5919104" y="561538"/>
              <a:chExt cx="1313017" cy="130484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81A9712-A059-44BE-B69C-9E03E7008D80}"/>
                  </a:ext>
                </a:extLst>
              </p:cNvPr>
              <p:cNvSpPr txBox="1"/>
              <p:nvPr/>
            </p:nvSpPr>
            <p:spPr>
              <a:xfrm>
                <a:off x="5938091" y="854444"/>
                <a:ext cx="1153963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социум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FD0502-867F-4FB3-A84C-EFE75A874C57}"/>
                  </a:ext>
                </a:extLst>
              </p:cNvPr>
              <p:cNvSpPr txBox="1"/>
              <p:nvPr/>
            </p:nvSpPr>
            <p:spPr>
              <a:xfrm>
                <a:off x="5968681" y="1466275"/>
                <a:ext cx="89489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тело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B318DB-3DBF-4711-B14C-6BDECF0C7D7D}"/>
                  </a:ext>
                </a:extLst>
              </p:cNvPr>
              <p:cNvSpPr txBox="1"/>
              <p:nvPr/>
            </p:nvSpPr>
            <p:spPr>
              <a:xfrm>
                <a:off x="5944933" y="1167669"/>
                <a:ext cx="102541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бизнес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1C3A353-5BD7-48E8-982B-E2D95EE6449A}"/>
                  </a:ext>
                </a:extLst>
              </p:cNvPr>
              <p:cNvSpPr txBox="1"/>
              <p:nvPr/>
            </p:nvSpPr>
            <p:spPr>
              <a:xfrm>
                <a:off x="5919104" y="561538"/>
                <a:ext cx="1313017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 algn="ctr">
                  <a:defRPr b="1"/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интеллект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947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ission\4.Социум\Портреты\Эрик Ри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5" y="469925"/>
            <a:ext cx="1944216" cy="2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Номер слайда 2"/>
          <p:cNvSpPr txBox="1">
            <a:spLocks/>
          </p:cNvSpPr>
          <p:nvPr/>
        </p:nvSpPr>
        <p:spPr>
          <a:xfrm>
            <a:off x="8344921" y="6448251"/>
            <a:ext cx="738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2987"/>
            <a:ext cx="4212132" cy="436252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Минимальный продукт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3598680" y="12987"/>
            <a:ext cx="54846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Цикл: «Создание – Оценка – Обучение»</a:t>
            </a:r>
          </a:p>
        </p:txBody>
      </p:sp>
      <p:grpSp>
        <p:nvGrpSpPr>
          <p:cNvPr id="151" name="Группа 150"/>
          <p:cNvGrpSpPr/>
          <p:nvPr/>
        </p:nvGrpSpPr>
        <p:grpSpPr>
          <a:xfrm>
            <a:off x="2699792" y="548680"/>
            <a:ext cx="6283535" cy="5657724"/>
            <a:chOff x="323528" y="908999"/>
            <a:chExt cx="6283535" cy="5657724"/>
          </a:xfrm>
        </p:grpSpPr>
        <p:sp>
          <p:nvSpPr>
            <p:cNvPr id="13" name="Овал 12"/>
            <p:cNvSpPr/>
            <p:nvPr/>
          </p:nvSpPr>
          <p:spPr>
            <a:xfrm>
              <a:off x="2599930" y="908999"/>
              <a:ext cx="1820940" cy="957308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Идея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4716193" y="2323972"/>
              <a:ext cx="1890870" cy="982857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Создание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4786242" y="4221088"/>
              <a:ext cx="1773527" cy="878600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364872" y="4221088"/>
              <a:ext cx="1787918" cy="898391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2696971" y="5661248"/>
              <a:ext cx="1728192" cy="905475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Оценка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323528" y="2323972"/>
              <a:ext cx="1843753" cy="87777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  <p:cxnSp>
          <p:nvCxnSpPr>
            <p:cNvPr id="27" name="Скругленная соединительная линия 26"/>
            <p:cNvCxnSpPr>
              <a:stCxn id="23" idx="0"/>
              <a:endCxn id="25" idx="4"/>
            </p:cNvCxnSpPr>
            <p:nvPr/>
          </p:nvCxnSpPr>
          <p:spPr>
            <a:xfrm rot="16200000" flipV="1">
              <a:off x="742445" y="3704702"/>
              <a:ext cx="1019346" cy="13426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Скругленная соединительная линия 29"/>
            <p:cNvCxnSpPr>
              <a:stCxn id="24" idx="2"/>
              <a:endCxn id="23" idx="4"/>
            </p:cNvCxnSpPr>
            <p:nvPr/>
          </p:nvCxnSpPr>
          <p:spPr>
            <a:xfrm rot="10800000">
              <a:off x="1258831" y="5119480"/>
              <a:ext cx="1438140" cy="994507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Скругленная соединительная линия 32"/>
            <p:cNvCxnSpPr>
              <a:stCxn id="17" idx="4"/>
              <a:endCxn id="22" idx="0"/>
            </p:cNvCxnSpPr>
            <p:nvPr/>
          </p:nvCxnSpPr>
          <p:spPr>
            <a:xfrm rot="16200000" flipH="1">
              <a:off x="5210188" y="3758269"/>
              <a:ext cx="914259" cy="11378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Скругленная соединительная линия 37"/>
            <p:cNvCxnSpPr>
              <a:stCxn id="22" idx="4"/>
              <a:endCxn id="24" idx="6"/>
            </p:cNvCxnSpPr>
            <p:nvPr/>
          </p:nvCxnSpPr>
          <p:spPr>
            <a:xfrm rot="5400000">
              <a:off x="4541936" y="4982916"/>
              <a:ext cx="1014298" cy="1247843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Скругленная соединительная линия 44"/>
            <p:cNvCxnSpPr>
              <a:stCxn id="25" idx="0"/>
              <a:endCxn id="13" idx="2"/>
            </p:cNvCxnSpPr>
            <p:nvPr/>
          </p:nvCxnSpPr>
          <p:spPr>
            <a:xfrm rot="5400000" flipH="1" flipV="1">
              <a:off x="1454508" y="1178551"/>
              <a:ext cx="936319" cy="1354525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Скругленная соединительная линия 47"/>
            <p:cNvCxnSpPr>
              <a:stCxn id="13" idx="6"/>
              <a:endCxn id="17" idx="0"/>
            </p:cNvCxnSpPr>
            <p:nvPr/>
          </p:nvCxnSpPr>
          <p:spPr>
            <a:xfrm>
              <a:off x="4420870" y="1387653"/>
              <a:ext cx="1240758" cy="936319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0" name="Прямоугольник 159"/>
          <p:cNvSpPr/>
          <p:nvPr/>
        </p:nvSpPr>
        <p:spPr>
          <a:xfrm>
            <a:off x="4054179" y="2589566"/>
            <a:ext cx="3510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Экономия   ресурсов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сокращение времени цикла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02" y="2835753"/>
            <a:ext cx="2843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только мы сформулируем идею, нужно максимально быстро разработать и создать продукт, используя при этом минимальные ресурсы.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6995" y="2490184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Эрик  Рос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3046" y="4257401"/>
            <a:ext cx="284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Минимальный продукт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продукт, который уже можно показать потребителю.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57609-A536-4C30-8728-DA5B4A986CFB}"/>
              </a:ext>
            </a:extLst>
          </p:cNvPr>
          <p:cNvSpPr txBox="1"/>
          <p:nvPr/>
        </p:nvSpPr>
        <p:spPr>
          <a:xfrm>
            <a:off x="3787566" y="3408034"/>
            <a:ext cx="1586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A45BC-AAB6-4E36-A031-A4380C6B5C68}"/>
              </a:ext>
            </a:extLst>
          </p:cNvPr>
          <p:cNvSpPr txBox="1"/>
          <p:nvPr/>
        </p:nvSpPr>
        <p:spPr>
          <a:xfrm>
            <a:off x="3919540" y="1579547"/>
            <a:ext cx="177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D8FBA-C40A-4C23-9ACF-E8AE9631FBBF}"/>
              </a:ext>
            </a:extLst>
          </p:cNvPr>
          <p:cNvSpPr txBox="1"/>
          <p:nvPr/>
        </p:nvSpPr>
        <p:spPr>
          <a:xfrm>
            <a:off x="6292600" y="3464187"/>
            <a:ext cx="142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CA2C8-37EB-4FBC-A299-EAECDE85D907}"/>
              </a:ext>
            </a:extLst>
          </p:cNvPr>
          <p:cNvSpPr txBox="1"/>
          <p:nvPr/>
        </p:nvSpPr>
        <p:spPr>
          <a:xfrm>
            <a:off x="5034284" y="4835483"/>
            <a:ext cx="200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AE3B37-50FF-47EB-9F15-1F289B06906F}"/>
              </a:ext>
            </a:extLst>
          </p:cNvPr>
          <p:cNvSpPr txBox="1"/>
          <p:nvPr/>
        </p:nvSpPr>
        <p:spPr>
          <a:xfrm>
            <a:off x="6001181" y="1550495"/>
            <a:ext cx="1867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F3B41DD-217E-41D1-B667-5A306A192320}"/>
              </a:ext>
            </a:extLst>
          </p:cNvPr>
          <p:cNvSpPr/>
          <p:nvPr/>
        </p:nvSpPr>
        <p:spPr>
          <a:xfrm>
            <a:off x="0" y="5544684"/>
            <a:ext cx="49154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продукта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адаптации экспертами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2E463A-72ED-4D66-89BE-48E956EFA486}"/>
              </a:ext>
            </a:extLst>
          </p:cNvPr>
          <p:cNvSpPr txBox="1"/>
          <p:nvPr/>
        </p:nvSpPr>
        <p:spPr>
          <a:xfrm>
            <a:off x="208294" y="5224277"/>
            <a:ext cx="3790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минимального продукта :</a:t>
            </a:r>
          </a:p>
        </p:txBody>
      </p:sp>
    </p:spTree>
    <p:extLst>
      <p:ext uri="{BB962C8B-B14F-4D97-AF65-F5344CB8AC3E}">
        <p14:creationId xmlns:p14="http://schemas.microsoft.com/office/powerpoint/2010/main" val="4135075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Freeform 308"/>
          <p:cNvSpPr>
            <a:spLocks/>
          </p:cNvSpPr>
          <p:nvPr/>
        </p:nvSpPr>
        <p:spPr bwMode="auto">
          <a:xfrm>
            <a:off x="1557046" y="1457712"/>
            <a:ext cx="3014954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Проектирование</a:t>
            </a:r>
          </a:p>
        </p:txBody>
      </p:sp>
      <p:sp>
        <p:nvSpPr>
          <p:cNvPr id="6169" name="Freeform 310"/>
          <p:cNvSpPr>
            <a:spLocks/>
          </p:cNvSpPr>
          <p:nvPr/>
        </p:nvSpPr>
        <p:spPr bwMode="auto">
          <a:xfrm>
            <a:off x="2464451" y="2112746"/>
            <a:ext cx="2515580" cy="43655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Экспертиза ТЗ</a:t>
            </a:r>
          </a:p>
        </p:txBody>
      </p:sp>
      <p:sp>
        <p:nvSpPr>
          <p:cNvPr id="6167" name="Freeform 312"/>
          <p:cNvSpPr>
            <a:spLocks/>
          </p:cNvSpPr>
          <p:nvPr/>
        </p:nvSpPr>
        <p:spPr bwMode="auto">
          <a:xfrm>
            <a:off x="2915816" y="2859221"/>
            <a:ext cx="2592288" cy="431800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Реализация ТЗ</a:t>
            </a:r>
          </a:p>
        </p:txBody>
      </p:sp>
      <p:sp>
        <p:nvSpPr>
          <p:cNvPr id="6163" name="Freeform 316"/>
          <p:cNvSpPr>
            <a:spLocks/>
          </p:cNvSpPr>
          <p:nvPr/>
        </p:nvSpPr>
        <p:spPr bwMode="auto">
          <a:xfrm>
            <a:off x="3882152" y="3448503"/>
            <a:ext cx="2304256" cy="50323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Тестирование</a:t>
            </a:r>
          </a:p>
        </p:txBody>
      </p:sp>
      <p:sp>
        <p:nvSpPr>
          <p:cNvPr id="12" name="Freeform 308"/>
          <p:cNvSpPr>
            <a:spLocks/>
          </p:cNvSpPr>
          <p:nvPr/>
        </p:nvSpPr>
        <p:spPr bwMode="auto">
          <a:xfrm>
            <a:off x="919137" y="881260"/>
            <a:ext cx="2644751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13" name="Freeform 316"/>
          <p:cNvSpPr>
            <a:spLocks/>
          </p:cNvSpPr>
          <p:nvPr/>
        </p:nvSpPr>
        <p:spPr bwMode="auto">
          <a:xfrm>
            <a:off x="4716016" y="4665865"/>
            <a:ext cx="4216836" cy="388085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Сопровождение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1084717" y="2824119"/>
            <a:ext cx="2315615" cy="887909"/>
            <a:chOff x="3797732" y="929773"/>
            <a:chExt cx="1497584" cy="1285174"/>
          </a:xfrm>
          <a:noFill/>
        </p:grpSpPr>
        <p:sp>
          <p:nvSpPr>
            <p:cNvPr id="28" name="Прямоугольник 27"/>
            <p:cNvSpPr/>
            <p:nvPr/>
          </p:nvSpPr>
          <p:spPr>
            <a:xfrm>
              <a:off x="3874076" y="929773"/>
              <a:ext cx="1421240" cy="106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97732" y="1012148"/>
              <a:ext cx="1421240" cy="12027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 Фаза реализации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1673819" y="4161222"/>
            <a:ext cx="2903022" cy="830997"/>
            <a:chOff x="3752705" y="260011"/>
            <a:chExt cx="2325019" cy="1943299"/>
          </a:xfrm>
          <a:noFill/>
        </p:grpSpPr>
        <p:sp>
          <p:nvSpPr>
            <p:cNvPr id="32" name="Прямоугольник 31"/>
            <p:cNvSpPr/>
            <p:nvPr/>
          </p:nvSpPr>
          <p:spPr>
            <a:xfrm>
              <a:off x="3857617" y="977081"/>
              <a:ext cx="2220107" cy="12262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705" y="260011"/>
              <a:ext cx="2100367" cy="121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Фаза сопровождения</a:t>
              </a:r>
            </a:p>
          </p:txBody>
        </p:sp>
      </p:grpSp>
      <p:sp>
        <p:nvSpPr>
          <p:cNvPr id="20" name="Freeform 316"/>
          <p:cNvSpPr>
            <a:spLocks/>
          </p:cNvSpPr>
          <p:nvPr/>
        </p:nvSpPr>
        <p:spPr bwMode="auto">
          <a:xfrm>
            <a:off x="3229356" y="4085103"/>
            <a:ext cx="5519108" cy="435732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Инструкции 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Обучение пользователей 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0" y="1549393"/>
            <a:ext cx="2697217" cy="1200329"/>
            <a:chOff x="3857620" y="1054974"/>
            <a:chExt cx="1584503" cy="1467069"/>
          </a:xfrm>
          <a:noFill/>
        </p:grpSpPr>
        <p:sp>
          <p:nvSpPr>
            <p:cNvPr id="25" name="Прямоугольник 24"/>
            <p:cNvSpPr/>
            <p:nvPr/>
          </p:nvSpPr>
          <p:spPr>
            <a:xfrm>
              <a:off x="3857620" y="1142984"/>
              <a:ext cx="1500198" cy="78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1" y="1054974"/>
              <a:ext cx="1584502" cy="1467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Фаза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проектирования</a:t>
              </a:r>
            </a:p>
          </p:txBody>
        </p:sp>
      </p:grp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35130" y="3421"/>
            <a:ext cx="4296745" cy="437790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sz="2400" b="1" cap="none" dirty="0">
                <a:solidFill>
                  <a:srgbClr val="FFFF00"/>
                </a:solidFill>
              </a:rPr>
              <a:t>Фазы и этапы ИТ проекта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8158" y="211868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ТЗ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техническое задание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2F8DEA-2CED-4976-8829-8CA6EA47297D}"/>
              </a:ext>
            </a:extLst>
          </p:cNvPr>
          <p:cNvSpPr txBox="1"/>
          <p:nvPr/>
        </p:nvSpPr>
        <p:spPr>
          <a:xfrm>
            <a:off x="107504" y="5310814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 (Нахождение корневого НЯ)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модели экспертами (Согласование ТЗ)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осуществление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 -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3B704-B931-42C6-BBC0-470BC35F3951}"/>
              </a:ext>
            </a:extLst>
          </p:cNvPr>
          <p:cNvSpPr txBox="1"/>
          <p:nvPr/>
        </p:nvSpPr>
        <p:spPr>
          <a:xfrm>
            <a:off x="35130" y="4946830"/>
            <a:ext cx="1645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Процедуры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FE39DE-D3F8-4FFB-B9CB-69BA01E5A266}"/>
              </a:ext>
            </a:extLst>
          </p:cNvPr>
          <p:cNvSpPr txBox="1"/>
          <p:nvPr/>
        </p:nvSpPr>
        <p:spPr>
          <a:xfrm>
            <a:off x="3635896" y="890405"/>
            <a:ext cx="3365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2129491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nimBg="1"/>
      <p:bldP spid="6169" grpId="0" animBg="1"/>
      <p:bldP spid="6167" grpId="0" animBg="1"/>
      <p:bldP spid="6163" grpId="0" animBg="1"/>
      <p:bldP spid="12" grpId="0" animBg="1"/>
      <p:bldP spid="13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6042" y="3120948"/>
          <a:ext cx="2520281" cy="1134770"/>
        </p:xfrm>
        <a:graphic>
          <a:graphicData uri="http://schemas.openxmlformats.org/drawingml/2006/table">
            <a:tbl>
              <a:tblPr/>
              <a:tblGrid>
                <a:gridCol w="25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Куратор</a:t>
                      </a:r>
                      <a:r>
                        <a:rPr lang="en-US" sz="14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Руководитель 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Программист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Times New Roman"/>
                          <a:cs typeface="Times New Roman"/>
                        </a:rPr>
                        <a:t>Консультант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5473" y="1139577"/>
          <a:ext cx="2664297" cy="1246820"/>
        </p:xfrm>
        <a:graphic>
          <a:graphicData uri="http://schemas.openxmlformats.org/drawingml/2006/table">
            <a:tbl>
              <a:tblPr/>
              <a:tblGrid>
                <a:gridCol w="266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Куратор проекта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Руководитель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проекта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предметной области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 по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тех. поддержке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6042" y="2588911"/>
            <a:ext cx="4896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Исполнителя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5548" y="644485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Заказчика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Заголовок 2"/>
          <p:cNvSpPr txBox="1">
            <a:spLocks/>
          </p:cNvSpPr>
          <p:nvPr/>
        </p:nvSpPr>
        <p:spPr>
          <a:xfrm>
            <a:off x="9615" y="0"/>
            <a:ext cx="6012159" cy="444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5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483768" cy="490066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ru-RU" sz="2400" b="1" cap="none" spc="0" dirty="0">
                <a:solidFill>
                  <a:srgbClr val="FFFF00"/>
                </a:solidFill>
                <a:ea typeface="+mn-ea"/>
                <a:cs typeface="+mn-cs"/>
              </a:rPr>
              <a:t>Рабочие группы</a:t>
            </a:r>
            <a:endParaRPr lang="ru-RU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AE4930C1-4A0C-43E2-82F0-14E7DC1441A0}"/>
              </a:ext>
            </a:extLst>
          </p:cNvPr>
          <p:cNvGraphicFramePr>
            <a:graphicFrameLocks noGrp="1"/>
          </p:cNvGraphicFramePr>
          <p:nvPr/>
        </p:nvGraphicFramePr>
        <p:xfrm>
          <a:off x="2806323" y="3113034"/>
          <a:ext cx="5922709" cy="1142685"/>
        </p:xfrm>
        <a:graphic>
          <a:graphicData uri="http://schemas.openxmlformats.org/drawingml/2006/table">
            <a:tbl>
              <a:tblPr/>
              <a:tblGrid>
                <a:gridCol w="592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Отвечает  за  проект в целом  и  окончательно решает спорные вопросы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Управляет проектом и отвечает за результат со стороны Исполнителя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код программного продукта согласно  технического задания (ТЗ)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инструкции к продукту и обучает пользователей Заказчика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0B6BD59-68E8-48BB-9669-9E0E4B702AA5}"/>
              </a:ext>
            </a:extLst>
          </p:cNvPr>
          <p:cNvGraphicFramePr>
            <a:graphicFrameLocks noGrp="1"/>
          </p:cNvGraphicFramePr>
          <p:nvPr/>
        </p:nvGraphicFramePr>
        <p:xfrm>
          <a:off x="2987824" y="1138817"/>
          <a:ext cx="5760640" cy="1238290"/>
        </p:xfrm>
        <a:graphic>
          <a:graphicData uri="http://schemas.openxmlformats.org/drawingml/2006/table">
            <a:tbl>
              <a:tblPr/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 за  проект в целом  и  окончательно решает  спорные вопросы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Согласует ТЗ проекта и управляет проектом со стороны  Заказчика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Ставит требования к программному продукту в ТЗ и тестирует продукт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за работу продукта по окончанию поддержки Исполнителем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E62180-0D73-438F-AF14-ED652C1EA871}"/>
              </a:ext>
            </a:extLst>
          </p:cNvPr>
          <p:cNvSpPr txBox="1"/>
          <p:nvPr/>
        </p:nvSpPr>
        <p:spPr>
          <a:xfrm>
            <a:off x="264087" y="4594561"/>
            <a:ext cx="8612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Техническое задание подписывают все участники рабочих групп от Исполнителя и Заказчика. Изменение ТЗ в одностороннем порядке не допускается.</a:t>
            </a:r>
          </a:p>
        </p:txBody>
      </p:sp>
    </p:spTree>
    <p:extLst>
      <p:ext uri="{BB962C8B-B14F-4D97-AF65-F5344CB8AC3E}">
        <p14:creationId xmlns:p14="http://schemas.microsoft.com/office/powerpoint/2010/main" val="13115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-5688" y="0"/>
            <a:ext cx="5491112" cy="333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Подходы к планированию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017" y="692696"/>
          <a:ext cx="8352927" cy="19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3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Объект /</a:t>
                      </a:r>
                      <a:r>
                        <a:rPr lang="ru-RU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Подход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Смешанный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Непрожективный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Постепенное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Неравномерное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Скачкообразное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Ситуация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Влияние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Оценка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Ограничение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Проблема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Обобщение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Конкретный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Абстрактный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Действие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Плановое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Реагирование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Ожидание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7505" y="4438922"/>
            <a:ext cx="9017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Сдвиг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парадигмы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моментом перехода к новой абстракции является скачкообразное формирование новой целостной модели из обломков старой.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Противоречие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 решение исследовательской задачи должна быть запланировано  до получения самих результатов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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 ограниченного  хаоса: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затраты на упорядочение не должны превышать выгоду о неё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труктура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внимания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1- сознание, 7 - предсознание,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"/>
                <a:ea typeface="Yu Gothic"/>
                <a:cs typeface="+mn-cs"/>
              </a:rPr>
              <a:t>∞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подсознание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8639" y="3188584"/>
          <a:ext cx="881957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8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плана:  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текущий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учетный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/>
                        <a:t>тактический</a:t>
                      </a:r>
                      <a:endParaRPr lang="ru-RU" sz="1800" b="1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стратегический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миссия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действия: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транзакция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дело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</a:t>
                      </a:r>
                      <a:r>
                        <a:rPr lang="ru-RU" sz="1800" b="1" i="1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времени</a:t>
                      </a:r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минута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час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день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месяц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год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40106" y="2724021"/>
            <a:ext cx="399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Уровни планирования  и исполнения:</a:t>
            </a:r>
          </a:p>
        </p:txBody>
      </p:sp>
      <p:sp>
        <p:nvSpPr>
          <p:cNvPr id="29699" name="Номер слайда 2"/>
          <p:cNvSpPr txBox="1">
            <a:spLocks/>
          </p:cNvSpPr>
          <p:nvPr/>
        </p:nvSpPr>
        <p:spPr bwMode="auto">
          <a:xfrm>
            <a:off x="8051800" y="6448425"/>
            <a:ext cx="1030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9BFFC-78D7-40AF-AC06-7ACB8865C789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292586"/>
            <a:ext cx="1019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Χρόνος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948263" y="292586"/>
            <a:ext cx="1245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Καιρός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BC1A4-F303-4F3F-BBE5-A61E2DBFFABE}"/>
              </a:ext>
            </a:extLst>
          </p:cNvPr>
          <p:cNvSpPr txBox="1"/>
          <p:nvPr/>
        </p:nvSpPr>
        <p:spPr>
          <a:xfrm>
            <a:off x="5801410" y="-90813"/>
            <a:ext cx="3304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(Дополнительный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материал)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6851C-2B33-42B7-9237-415808E8826C}"/>
              </a:ext>
            </a:extLst>
          </p:cNvPr>
          <p:cNvSpPr txBox="1"/>
          <p:nvPr/>
        </p:nvSpPr>
        <p:spPr>
          <a:xfrm>
            <a:off x="3779912" y="6021288"/>
            <a:ext cx="4536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описание  окружения для задачи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09241-952B-4660-982A-4E80BDA3246A}"/>
              </a:ext>
            </a:extLst>
          </p:cNvPr>
          <p:cNvSpPr txBox="1"/>
          <p:nvPr/>
        </p:nvSpPr>
        <p:spPr>
          <a:xfrm>
            <a:off x="158639" y="5960336"/>
            <a:ext cx="3416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</a:t>
            </a:r>
          </a:p>
        </p:txBody>
      </p:sp>
    </p:spTree>
    <p:extLst>
      <p:ext uri="{BB962C8B-B14F-4D97-AF65-F5344CB8AC3E}">
        <p14:creationId xmlns:p14="http://schemas.microsoft.com/office/powerpoint/2010/main" val="36605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347864" cy="43204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J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unior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middle 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senior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7F6D-C005-46AC-B30F-1C010554ACCD}"/>
              </a:ext>
            </a:extLst>
          </p:cNvPr>
          <p:cNvSpPr txBox="1"/>
          <p:nvPr/>
        </p:nvSpPr>
        <p:spPr>
          <a:xfrm>
            <a:off x="198119" y="836712"/>
            <a:ext cx="8892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Junior</a:t>
            </a:r>
            <a:r>
              <a:rPr lang="ru-RU" b="0" i="0" dirty="0">
                <a:effectLst/>
                <a:latin typeface="YS Text"/>
              </a:rPr>
              <a:t> - решает простые задачи под руководством опытных коллег,  знает на базовом уровне язык программирования, </a:t>
            </a:r>
            <a:r>
              <a:rPr lang="en-US" dirty="0">
                <a:latin typeface="YS Text"/>
              </a:rPr>
              <a:t>Git </a:t>
            </a:r>
            <a:r>
              <a:rPr lang="ru-RU" b="0" i="0" dirty="0">
                <a:effectLst/>
                <a:latin typeface="YS Text"/>
              </a:rPr>
              <a:t>и базы данных.</a:t>
            </a:r>
            <a:endParaRPr lang="en-US" b="0" i="0" dirty="0">
              <a:effectLst/>
              <a:latin typeface="YS Text"/>
            </a:endParaRPr>
          </a:p>
          <a:p>
            <a:pPr marL="342900" indent="-342900" algn="l">
              <a:buAutoNum type="arabicPeriod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Middle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 </a:t>
            </a:r>
            <a:r>
              <a:rPr lang="ru-RU" b="0" i="0" dirty="0">
                <a:effectLst/>
                <a:latin typeface="YS Text"/>
              </a:rPr>
              <a:t>—  пишет код самостоятельно, но всё ещё находится под присмотром старших, имеет базовое понимание жизненного цикла </a:t>
            </a:r>
            <a:r>
              <a:rPr lang="ru-RU" dirty="0">
                <a:latin typeface="YS Text"/>
              </a:rPr>
              <a:t>и </a:t>
            </a:r>
            <a:r>
              <a:rPr lang="ru-RU" b="0" i="0" dirty="0">
                <a:effectLst/>
                <a:latin typeface="YS Text"/>
              </a:rPr>
              <a:t>основы архитектуры проекта.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Senior</a:t>
            </a:r>
            <a:r>
              <a:rPr lang="ru-RU" b="0" i="0" dirty="0">
                <a:effectLst/>
                <a:latin typeface="YS Text"/>
              </a:rPr>
              <a:t>— самый сильный игрок в команде, занимается архитектурой, взаимодействием систем и другими высокоуровневыми вещам, знает специфику своего стека и особенности его работы в разных окружениях.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8976F-0EF8-4ED9-B8C5-E8D4DC5A528D}"/>
              </a:ext>
            </a:extLst>
          </p:cNvPr>
          <p:cNvSpPr txBox="1"/>
          <p:nvPr/>
        </p:nvSpPr>
        <p:spPr>
          <a:xfrm>
            <a:off x="467895" y="4309447"/>
            <a:ext cx="835292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Calibri" panose="020F0502020204030204" pitchFamily="34" charset="0"/>
              </a:rPr>
              <a:t>You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can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view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comment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or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merge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this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pull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request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online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at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:</a:t>
            </a:r>
          </a:p>
          <a:p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https://github.com/AlexFatkin/OdorCalculator/pull/3</a:t>
            </a:r>
            <a:endParaRPr lang="ru-RU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effectLst/>
                <a:latin typeface="Calibri" panose="020F0502020204030204" pitchFamily="34" charset="0"/>
              </a:rPr>
              <a:t>Commit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Summary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d74a965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Final_acetate_calculator_version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>
                <a:effectLst/>
                <a:latin typeface="Calibri" panose="020F0502020204030204" pitchFamily="34" charset="0"/>
              </a:rPr>
              <a:t>File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Changes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Arina_K/main.py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(2) </a:t>
            </a:r>
          </a:p>
          <a:p>
            <a:endParaRPr lang="ru-RU" sz="20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7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255577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Языки в GitHub 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82F6D6-3AF0-4828-BEDF-71A77BD14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0"/>
          <a:stretch/>
        </p:blipFill>
        <p:spPr>
          <a:xfrm>
            <a:off x="107504" y="864198"/>
            <a:ext cx="8496944" cy="5943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E8D39-4278-46B2-8CA5-33ABB60C8F74}"/>
              </a:ext>
            </a:extLst>
          </p:cNvPr>
          <p:cNvSpPr txBox="1"/>
          <p:nvPr/>
        </p:nvSpPr>
        <p:spPr>
          <a:xfrm>
            <a:off x="5004048" y="0"/>
            <a:ext cx="4104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универсален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используется от прототипирования до роботизации</a:t>
            </a:r>
          </a:p>
        </p:txBody>
      </p:sp>
    </p:spTree>
    <p:extLst>
      <p:ext uri="{BB962C8B-B14F-4D97-AF65-F5344CB8AC3E}">
        <p14:creationId xmlns:p14="http://schemas.microsoft.com/office/powerpoint/2010/main" val="7610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923928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Использование </a:t>
            </a:r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Python</a:t>
            </a:r>
            <a:endParaRPr lang="ru-RU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E573D8-71A0-4863-91D4-4394DD253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6" t="27951" r="6372"/>
          <a:stretch/>
        </p:blipFill>
        <p:spPr>
          <a:xfrm>
            <a:off x="35496" y="533219"/>
            <a:ext cx="9126651" cy="5745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FC0D6C-DECD-41EF-BDAD-13FE9DDC8841}"/>
              </a:ext>
            </a:extLst>
          </p:cNvPr>
          <p:cNvSpPr txBox="1"/>
          <p:nvPr/>
        </p:nvSpPr>
        <p:spPr>
          <a:xfrm>
            <a:off x="107504" y="1628800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Автоматизацияя потоков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6AD19-7A48-4D9E-B2E1-2C5626720A6C}"/>
              </a:ext>
            </a:extLst>
          </p:cNvPr>
          <p:cNvSpPr txBox="1"/>
          <p:nvPr/>
        </p:nvSpPr>
        <p:spPr>
          <a:xfrm>
            <a:off x="3477108" y="1653783"/>
            <a:ext cx="207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 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FA35A-7001-488F-B939-F5615E0EE158}"/>
              </a:ext>
            </a:extLst>
          </p:cNvPr>
          <p:cNvSpPr txBox="1"/>
          <p:nvPr/>
        </p:nvSpPr>
        <p:spPr>
          <a:xfrm>
            <a:off x="3332795" y="311148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Визуализации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56AC6-7382-4306-B3F9-9B3F2EF55E69}"/>
              </a:ext>
            </a:extLst>
          </p:cNvPr>
          <p:cNvSpPr txBox="1"/>
          <p:nvPr/>
        </p:nvSpPr>
        <p:spPr>
          <a:xfrm>
            <a:off x="467544" y="5869590"/>
            <a:ext cx="466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Веб-разработка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DB097-EF34-4428-AA9D-8C2C955ED351}"/>
              </a:ext>
            </a:extLst>
          </p:cNvPr>
          <p:cNvSpPr txBox="1"/>
          <p:nvPr/>
        </p:nvSpPr>
        <p:spPr>
          <a:xfrm>
            <a:off x="114854" y="4490537"/>
            <a:ext cx="2893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Искусственный интеллект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8F1EA-F1AE-47CE-8E04-2870E806DFD5}"/>
              </a:ext>
            </a:extLst>
          </p:cNvPr>
          <p:cNvSpPr txBox="1"/>
          <p:nvPr/>
        </p:nvSpPr>
        <p:spPr>
          <a:xfrm>
            <a:off x="6084168" y="592492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Управления базами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F28E5-9D83-47B4-BF85-89F08B0277AD}"/>
              </a:ext>
            </a:extLst>
          </p:cNvPr>
          <p:cNvSpPr txBox="1"/>
          <p:nvPr/>
        </p:nvSpPr>
        <p:spPr>
          <a:xfrm>
            <a:off x="6322233" y="4488332"/>
            <a:ext cx="2349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Машинное обучение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E04EC-3451-4082-844A-0E6D7CD2CAE1}"/>
              </a:ext>
            </a:extLst>
          </p:cNvPr>
          <p:cNvSpPr txBox="1"/>
          <p:nvPr/>
        </p:nvSpPr>
        <p:spPr>
          <a:xfrm>
            <a:off x="3491880" y="5924926"/>
            <a:ext cx="196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Разработка ПО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B6C1E1-5E7C-4107-98CC-41605F04F7EE}"/>
              </a:ext>
            </a:extLst>
          </p:cNvPr>
          <p:cNvSpPr txBox="1"/>
          <p:nvPr/>
        </p:nvSpPr>
        <p:spPr>
          <a:xfrm>
            <a:off x="3220559" y="4506634"/>
            <a:ext cx="2458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системой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669E0-46EE-4196-97D0-7AFE55FC1232}"/>
              </a:ext>
            </a:extLst>
          </p:cNvPr>
          <p:cNvSpPr txBox="1"/>
          <p:nvPr/>
        </p:nvSpPr>
        <p:spPr>
          <a:xfrm>
            <a:off x="6516216" y="3148090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Анализ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E286B-E66D-4AEF-BB60-FD8B6FDF1646}"/>
              </a:ext>
            </a:extLst>
          </p:cNvPr>
          <p:cNvSpPr txBox="1"/>
          <p:nvPr/>
        </p:nvSpPr>
        <p:spPr>
          <a:xfrm>
            <a:off x="395536" y="3111484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Наука о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7368F-5ADF-4758-B1FE-0B10D6EA58C8}"/>
              </a:ext>
            </a:extLst>
          </p:cNvPr>
          <p:cNvSpPr txBox="1"/>
          <p:nvPr/>
        </p:nvSpPr>
        <p:spPr>
          <a:xfrm>
            <a:off x="6722093" y="1653783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1F2123"/>
                </a:solidFill>
                <a:latin typeface="Calibri"/>
              </a:rPr>
              <a:t>Роботизация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89560" y="406490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A9C0F2E-83D3-480C-A0E5-927ED398DD94}"/>
              </a:ext>
            </a:extLst>
          </p:cNvPr>
          <p:cNvSpPr txBox="1"/>
          <p:nvPr/>
        </p:nvSpPr>
        <p:spPr>
          <a:xfrm>
            <a:off x="489248" y="6274382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</p:spTree>
    <p:extLst>
      <p:ext uri="{BB962C8B-B14F-4D97-AF65-F5344CB8AC3E}">
        <p14:creationId xmlns:p14="http://schemas.microsoft.com/office/powerpoint/2010/main" val="16676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49D6-858D-CF5A-E380-B379417C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D5F54-D8DE-249D-8F4A-4B18C1B6F1EF}"/>
              </a:ext>
            </a:extLst>
          </p:cNvPr>
          <p:cNvSpPr txBox="1"/>
          <p:nvPr/>
        </p:nvSpPr>
        <p:spPr>
          <a:xfrm>
            <a:off x="115911" y="953842"/>
            <a:ext cx="624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функции Харрингтона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 запаха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E3B9FF-BB8D-0DE8-524D-922E5425E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894" y="1676600"/>
            <a:ext cx="5305359" cy="2931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D1F401-18A3-204D-CBFD-1ED2EDEF3066}"/>
              </a:ext>
            </a:extLst>
          </p:cNvPr>
          <p:cNvSpPr txBox="1"/>
          <p:nvPr/>
        </p:nvSpPr>
        <p:spPr>
          <a:xfrm>
            <a:off x="208747" y="56948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EF22-A7D1-5ACB-70D9-B08956B79FDE}"/>
              </a:ext>
            </a:extLst>
          </p:cNvPr>
          <p:cNvSpPr txBox="1"/>
          <p:nvPr/>
        </p:nvSpPr>
        <p:spPr>
          <a:xfrm>
            <a:off x="4229100" y="3106224"/>
            <a:ext cx="6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/>
              <p:nvPr/>
            </p:nvSpPr>
            <p:spPr>
              <a:xfrm>
                <a:off x="164894" y="4607737"/>
                <a:ext cx="5305359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(0.0181+0.9879</m:t>
                              </m:r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ru-R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2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4" y="4607737"/>
                <a:ext cx="5305359" cy="7312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0F449C-6904-A3F2-9711-05B8C5FFDE07}"/>
              </a:ext>
            </a:extLst>
          </p:cNvPr>
          <p:cNvSpPr txBox="1"/>
          <p:nvPr/>
        </p:nvSpPr>
        <p:spPr>
          <a:xfrm>
            <a:off x="5808372" y="1572028"/>
            <a:ext cx="313922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Установлены верхний и нижний пороги чувствительности для этилацетата (</a:t>
            </a:r>
            <a:r>
              <a:rPr lang="en-US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ETAC</a:t>
            </a:r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endParaRPr 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Получена функция, которая определяет зависимость значения желательности (интенсивности запаха) от десятичного логарифма концентрации</a:t>
            </a:r>
            <a:r>
              <a:rPr lang="en-US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(ETAC).</a:t>
            </a:r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4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5859463" y="11113"/>
            <a:ext cx="3284537" cy="3651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Здоровье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5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580063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5849938" y="3748088"/>
            <a:ext cx="3197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08050"/>
            <a:ext cx="27590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05774-8449-468D-A5CE-DEA96E947387}"/>
              </a:ext>
            </a:extLst>
          </p:cNvPr>
          <p:cNvSpPr txBox="1"/>
          <p:nvPr/>
        </p:nvSpPr>
        <p:spPr>
          <a:xfrm>
            <a:off x="5713284" y="4581128"/>
            <a:ext cx="339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Здоровье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резервы подсистем организма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744824" y="5301208"/>
            <a:ext cx="3219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Раздел ЕГИСЗ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мониторинга здоровья</a:t>
            </a:r>
          </a:p>
        </p:txBody>
      </p:sp>
    </p:spTree>
    <p:extLst>
      <p:ext uri="{BB962C8B-B14F-4D97-AF65-F5344CB8AC3E}">
        <p14:creationId xmlns:p14="http://schemas.microsoft.com/office/powerpoint/2010/main" val="215302233"/>
      </p:ext>
    </p:extLst>
  </p:cSld>
  <p:clrMapOvr>
    <a:masterClrMapping/>
  </p:clrMapOvr>
</p:sld>
</file>

<file path=ppt/theme/theme1.xml><?xml version="1.0" encoding="utf-8"?>
<a:theme xmlns:a="http://schemas.openxmlformats.org/drawingml/2006/main" name="1_Lataf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293862</TotalTime>
  <Words>7555</Words>
  <Application>Microsoft Office PowerPoint</Application>
  <PresentationFormat>Экран (4:3)</PresentationFormat>
  <Paragraphs>1176</Paragraphs>
  <Slides>39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39</vt:i4>
      </vt:variant>
    </vt:vector>
  </HeadingPairs>
  <TitlesOfParts>
    <vt:vector size="53" baseType="lpstr">
      <vt:lpstr>Yu Gothic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YS Text</vt:lpstr>
      <vt:lpstr>1_Lataf</vt:lpstr>
      <vt:lpstr>Горизонт</vt:lpstr>
      <vt:lpstr>1_Горизонт</vt:lpstr>
      <vt:lpstr>Тема Office</vt:lpstr>
      <vt:lpstr> Руководитель Александр  Юрьевич Фатькин,  fatkin_ayu@almazovcentre.ru  </vt:lpstr>
      <vt:lpstr>Самопроверка основ математики</vt:lpstr>
      <vt:lpstr>ПО и обучение</vt:lpstr>
      <vt:lpstr>Junior, middle ,senior</vt:lpstr>
      <vt:lpstr>Языки в GitHub </vt:lpstr>
      <vt:lpstr>Использование Python</vt:lpstr>
      <vt:lpstr>Функция желательности  Харрингтона</vt:lpstr>
      <vt:lpstr>Презентация PowerPoint</vt:lpstr>
      <vt:lpstr>Здоровье</vt:lpstr>
      <vt:lpstr>Обонятельная система</vt:lpstr>
      <vt:lpstr>Этилацетат</vt:lpstr>
      <vt:lpstr>Расчет молярной концентрации Этилацетат</vt:lpstr>
      <vt:lpstr>Уксусная кислота </vt:lpstr>
      <vt:lpstr> Система напряжения</vt:lpstr>
      <vt:lpstr>Изучение запаха</vt:lpstr>
      <vt:lpstr>Приставки кратных и дольных единиц</vt:lpstr>
      <vt:lpstr>Выпрямление графика данных</vt:lpstr>
      <vt:lpstr>Выявление зависимостей</vt:lpstr>
      <vt:lpstr>Порог запаха</vt:lpstr>
      <vt:lpstr>Техника эксперимента</vt:lpstr>
      <vt:lpstr>Функция желательности  Харрингтона</vt:lpstr>
      <vt:lpstr>UML class diagram</vt:lpstr>
      <vt:lpstr>Ограничения сознания</vt:lpstr>
      <vt:lpstr>Цикл Миссии</vt:lpstr>
      <vt:lpstr> Цикл Миссии</vt:lpstr>
      <vt:lpstr> Цикл Миссии</vt:lpstr>
      <vt:lpstr>Цикл осознания Миссии</vt:lpstr>
      <vt:lpstr>Цикл Миссии</vt:lpstr>
      <vt:lpstr> Цикл Миссии</vt:lpstr>
      <vt:lpstr> Цикл Миссии</vt:lpstr>
      <vt:lpstr>Цикл осознания Миссии</vt:lpstr>
      <vt:lpstr>SMART</vt:lpstr>
      <vt:lpstr>Структура сознания</vt:lpstr>
      <vt:lpstr> Система напряжения</vt:lpstr>
      <vt:lpstr>Схема деятельности</vt:lpstr>
      <vt:lpstr>Минимальный продукт</vt:lpstr>
      <vt:lpstr>Фазы и этапы ИТ проекта</vt:lpstr>
      <vt:lpstr>Рабочие группы</vt:lpstr>
      <vt:lpstr>Подходы к планированию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Фатькин</dc:creator>
  <cp:lastModifiedBy>lataf</cp:lastModifiedBy>
  <cp:revision>8148</cp:revision>
  <cp:lastPrinted>2022-09-11T09:01:00Z</cp:lastPrinted>
  <dcterms:modified xsi:type="dcterms:W3CDTF">2024-12-13T20:50:50Z</dcterms:modified>
</cp:coreProperties>
</file>