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4"/>
  </p:notesMasterIdLst>
  <p:sldIdLst>
    <p:sldId id="330" r:id="rId2"/>
    <p:sldId id="349" r:id="rId3"/>
    <p:sldId id="359" r:id="rId4"/>
    <p:sldId id="361" r:id="rId5"/>
    <p:sldId id="360" r:id="rId6"/>
    <p:sldId id="366" r:id="rId7"/>
    <p:sldId id="371" r:id="rId8"/>
    <p:sldId id="367" r:id="rId9"/>
    <p:sldId id="368" r:id="rId10"/>
    <p:sldId id="369" r:id="rId11"/>
    <p:sldId id="365" r:id="rId12"/>
    <p:sldId id="30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CCFF"/>
    <a:srgbClr val="FF7C80"/>
    <a:srgbClr val="7FCCCC"/>
    <a:srgbClr val="0873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84173" autoAdjust="0"/>
  </p:normalViewPr>
  <p:slideViewPr>
    <p:cSldViewPr>
      <p:cViewPr>
        <p:scale>
          <a:sx n="66" d="100"/>
          <a:sy n="66" d="100"/>
        </p:scale>
        <p:origin x="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4" d="100"/>
        <a:sy n="64" d="100"/>
      </p:scale>
      <p:origin x="0" y="21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32E8584-E842-443F-B817-E824AC192B8E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E1F7A27-BDB5-43D6-A524-7613F41F2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4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Arial" pitchFamily="34" charset="0"/>
              </a:rPr>
              <a:t>A Node Classification Fast Link Recovery Scheme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30724" name="页眉占位符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此处添加页眉信息</a:t>
            </a:r>
          </a:p>
        </p:txBody>
      </p:sp>
      <p:sp>
        <p:nvSpPr>
          <p:cNvPr id="30725" name="日期占位符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F208CC-8396-40F2-9ABB-CB10B2CF4E8E}" type="datetime1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2016/1/23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6" name="页脚占位符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此处添加页脚信息</a:t>
            </a:r>
          </a:p>
        </p:txBody>
      </p:sp>
      <p:sp>
        <p:nvSpPr>
          <p:cNvPr id="30727" name="灯片编号占位符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第 </a:t>
            </a:r>
            <a:fld id="{51BF2533-7578-4B84-BCD6-A57C0130DA05}" type="slidenum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1</a:t>
            </a:fld>
            <a:r>
              <a:rPr lang="zh-CN" altLang="en-US" smtClean="0">
                <a:latin typeface="Arial" pitchFamily="34" charset="0"/>
                <a:ea typeface="宋体" pitchFamily="2" charset="-122"/>
              </a:rPr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62630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8CEC59-C905-4557-8029-964BAC2D5DF7}" type="slidenum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81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5E8CDC-592B-4978-B2A7-FB9F32452B08}" type="slidenum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4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8CEC59-C905-4557-8029-964BAC2D5DF7}" type="slidenum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60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8CEC59-C905-4557-8029-964BAC2D5DF7}" type="slidenum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16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8CEC59-C905-4557-8029-964BAC2D5DF7}" type="slidenum">
              <a:rPr lang="zh-CN" altLang="en-US" smtClean="0"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67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Relay Node(RN) 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serves a one-to-one flow transfer pattern which only have one original incoming port and one outgoing port for a flow considering a working path and all backup paths(such as node D).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Switchover Node(SN)</a:t>
            </a:r>
            <a:r>
              <a:rPr lang="zh-CN" altLang="en-US" sz="9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serves a one-to-N flow transfer pattern which have one original incoming port but more than one potential outgoing port considering a working path and all backup paths(such as node</a:t>
            </a:r>
            <a:r>
              <a:rPr lang="zh-CN" altLang="en-US" sz="9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C).</a:t>
            </a:r>
            <a:endParaRPr lang="zh-CN" altLang="en-US" sz="9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Node(AN)</a:t>
            </a:r>
            <a:r>
              <a:rPr lang="en-US" altLang="zh-CN" sz="9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serves a N-to-one flow transfer pattern which have multiple potential incoming port but only one outgoing port considering a working path and all backup paths(such as node E). </a:t>
            </a:r>
            <a:endParaRPr lang="zh-CN" altLang="en-US" sz="9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F1A380-DAC8-4124-BC1D-3928ADDB3C34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4374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F7A27-BDB5-43D6-A524-7613F41F2BB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2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dirty="0" smtClean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BC7320-131F-49D6-BF4A-2161E5F0FA30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2599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F7A27-BDB5-43D6-A524-7613F41F2BB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6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676D79-E6F0-416E-8645-7F3075D3E166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F\Desktop\云安全ppt\背景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52" y="1214422"/>
            <a:ext cx="7772400" cy="1470025"/>
          </a:xfrm>
        </p:spPr>
        <p:txBody>
          <a:bodyPr>
            <a:normAutofit/>
          </a:bodyPr>
          <a:lstStyle>
            <a:lvl1pPr>
              <a:defRPr lang="zh-CN" alt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5CB7-1D95-4DE8-9DE8-9C6D01CD1B04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A989-6F0E-4B88-9E94-6816B6DE7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7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12145-1D32-4FD9-80A5-85DE41F25A3D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832C-750F-4C25-A50C-18E18A6358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413C9-E2ED-497B-92DE-59F1F564E453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DF101-BD0E-4DC6-96BB-BB3952C1F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548035"/>
            <a:ext cx="8353425" cy="7207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C9671-6E7C-4797-8D04-8C69750378F2}" type="datetime1">
              <a:rPr lang="zh-CN" altLang="en-US"/>
              <a:pPr>
                <a:defRPr/>
              </a:pPr>
              <a:t>2016/1/23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4650-EA33-411C-AF12-55803A84934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0101-669E-4C81-BB66-BB9A557F6990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DA86-0113-49BA-8A37-F338E1B1DA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C7BA0-B48D-421B-9D4F-BC9D0199D267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EE85-0D40-4AD1-AC10-0896B61D0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095F-E907-4E5C-9B36-EFFDE3B24365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8B171-013A-473E-BF24-D3105420B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E32FB-E8FD-446B-B3BF-01DB79E10D22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519A3-E58C-4343-B6BE-C1C4FEC474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0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CBFE3-4CE6-4EB7-9B4D-9B7B97CB775C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0043B-2D77-46E2-B873-114D936E1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CCEB-8A11-48CB-87AF-0306D628FD36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E2A36-D36F-475B-8510-3EE5C6E1D6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88878-FFED-418B-8FF8-52EDD3AF9D1C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98A7B-13C5-48F2-8ED3-C15D244FC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3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A6CDB-6923-4650-8E70-8AE4C9726CD2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648F6-5C89-499F-A76A-AD903ECC97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3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F\Desktop\云安全ppt\背景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3DE0718-F5D3-4240-91A2-1969FB608092}" type="datetimeFigureOut">
              <a:rPr lang="zh-CN" altLang="en-US"/>
              <a:pPr>
                <a:defRPr/>
              </a:pPr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233B61C-760F-4141-85FB-9B75573A2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87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6"/>
          <p:cNvSpPr txBox="1">
            <a:spLocks noChangeArrowheads="1"/>
          </p:cNvSpPr>
          <p:nvPr/>
        </p:nvSpPr>
        <p:spPr bwMode="auto">
          <a:xfrm>
            <a:off x="251520" y="4148708"/>
            <a:ext cx="8136904" cy="187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Node Classification Fast 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Link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Recovery</a:t>
            </a:r>
          </a:p>
          <a:p>
            <a:pPr>
              <a:defRPr/>
            </a:pP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92" y="6074712"/>
            <a:ext cx="2664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Members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Junxiao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Wang; 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Qiwei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Hu; 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Feng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Guo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2892" y="5733256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Team_13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2825" y="2852738"/>
            <a:ext cx="10534650" cy="46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7450" y="4005263"/>
            <a:ext cx="10250488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018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26" y="3356992"/>
            <a:ext cx="604996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76" y="4341242"/>
            <a:ext cx="6762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8" y="4341242"/>
            <a:ext cx="22733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23850" y="1413024"/>
            <a:ext cx="8135938" cy="65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 3: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A-C Down, there is no backup path for SW A. Drop the packet directly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4486" y="3491716"/>
            <a:ext cx="13784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Controller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32773" y="5531194"/>
            <a:ext cx="53091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7030A0"/>
                </a:solidFill>
              </a:rPr>
              <a:t>src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12160" y="3660413"/>
            <a:ext cx="172819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 working path</a:t>
            </a:r>
            <a:endParaRPr lang="zh-CN" altLang="en-US" sz="16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193078" y="6148377"/>
            <a:ext cx="112311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/>
                </a:solidFill>
              </a:rPr>
              <a:t>Drop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6998" y="6237312"/>
            <a:ext cx="960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8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1417638"/>
            <a:ext cx="6898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1.Finished installing flow</a:t>
            </a:r>
          </a:p>
          <a:p>
            <a:r>
              <a:rPr lang="en-US" altLang="zh-CN" sz="2400" dirty="0" smtClean="0"/>
              <a:t>2.Finished discovering topo </a:t>
            </a:r>
            <a:r>
              <a:rPr lang="en-US" altLang="zh-CN" sz="2400" smtClean="0"/>
              <a:t>&amp; perceiving </a:t>
            </a:r>
            <a:r>
              <a:rPr lang="en-US" altLang="zh-CN" sz="2400" dirty="0" smtClean="0"/>
              <a:t>links fail</a:t>
            </a:r>
          </a:p>
          <a:p>
            <a:r>
              <a:rPr lang="en-US" altLang="zh-CN" sz="2400" dirty="0" smtClean="0"/>
              <a:t>3.Finshed computing path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7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331913" y="2420938"/>
            <a:ext cx="6272212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35"/>
          <p:cNvSpPr>
            <a:spLocks noChangeArrowheads="1"/>
          </p:cNvSpPr>
          <p:nvPr/>
        </p:nvSpPr>
        <p:spPr bwMode="gray">
          <a:xfrm>
            <a:off x="1979613" y="5081588"/>
            <a:ext cx="43926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Status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-2395538" y="1447800"/>
            <a:ext cx="10855326" cy="4824413"/>
            <a:chOff x="-1509" y="912"/>
            <a:chExt cx="6838" cy="3039"/>
          </a:xfrm>
        </p:grpSpPr>
        <p:sp>
          <p:nvSpPr>
            <p:cNvPr id="45061" name="AutoShape 5"/>
            <p:cNvSpPr>
              <a:spLocks noChangeArrowheads="1"/>
            </p:cNvSpPr>
            <p:nvPr/>
          </p:nvSpPr>
          <p:spPr bwMode="ltGray">
            <a:xfrm rot="5400000">
              <a:off x="-1526" y="929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62" name="AutoShape 6"/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36000"/>
                  </a:schemeClr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5135" name="Group 16"/>
            <p:cNvGrpSpPr>
              <a:grpSpLocks/>
            </p:cNvGrpSpPr>
            <p:nvPr/>
          </p:nvGrpSpPr>
          <p:grpSpPr bwMode="auto">
            <a:xfrm>
              <a:off x="1248" y="1632"/>
              <a:ext cx="2976" cy="320"/>
              <a:chOff x="1248" y="1632"/>
              <a:chExt cx="2976" cy="320"/>
            </a:xfrm>
          </p:grpSpPr>
          <p:sp>
            <p:nvSpPr>
              <p:cNvPr id="5154" name="AutoShape 17"/>
              <p:cNvSpPr>
                <a:spLocks noChangeArrowheads="1"/>
              </p:cNvSpPr>
              <p:nvPr/>
            </p:nvSpPr>
            <p:spPr bwMode="gray">
              <a:xfrm>
                <a:off x="1440" y="163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 smtClean="0">
                    <a:latin typeface="微软雅黑" pitchFamily="34" charset="-122"/>
                    <a:ea typeface="微软雅黑" pitchFamily="34" charset="-122"/>
                  </a:rPr>
                  <a:t>Problem</a:t>
                </a:r>
                <a:endParaRPr lang="en-US" altLang="zh-CN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155" name="Group 18"/>
              <p:cNvGrpSpPr>
                <a:grpSpLocks/>
              </p:cNvGrpSpPr>
              <p:nvPr/>
            </p:nvGrpSpPr>
            <p:grpSpPr bwMode="auto">
              <a:xfrm>
                <a:off x="1248" y="1699"/>
                <a:ext cx="240" cy="240"/>
                <a:chOff x="2078" y="1680"/>
                <a:chExt cx="1615" cy="1615"/>
              </a:xfrm>
            </p:grpSpPr>
            <p:sp>
              <p:nvSpPr>
                <p:cNvPr id="5156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5157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45077" name="Oval 21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159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45079" name="Oval 23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161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5136" name="Group 25"/>
            <p:cNvGrpSpPr>
              <a:grpSpLocks/>
            </p:cNvGrpSpPr>
            <p:nvPr/>
          </p:nvGrpSpPr>
          <p:grpSpPr bwMode="auto">
            <a:xfrm>
              <a:off x="1344" y="2179"/>
              <a:ext cx="3350" cy="320"/>
              <a:chOff x="1344" y="2179"/>
              <a:chExt cx="3350" cy="320"/>
            </a:xfrm>
          </p:grpSpPr>
          <p:sp>
            <p:nvSpPr>
              <p:cNvPr id="5146" name="AutoShape 26"/>
              <p:cNvSpPr>
                <a:spLocks noChangeArrowheads="1"/>
              </p:cNvSpPr>
              <p:nvPr/>
            </p:nvSpPr>
            <p:spPr bwMode="gray">
              <a:xfrm>
                <a:off x="1536" y="2179"/>
                <a:ext cx="3158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 smtClean="0">
                    <a:latin typeface="微软雅黑" pitchFamily="34" charset="-122"/>
                    <a:ea typeface="微软雅黑" pitchFamily="34" charset="-122"/>
                  </a:rPr>
                  <a:t>Architecture</a:t>
                </a:r>
                <a:endParaRPr lang="en-US" altLang="zh-CN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147" name="Group 27"/>
              <p:cNvGrpSpPr>
                <a:grpSpLocks/>
              </p:cNvGrpSpPr>
              <p:nvPr/>
            </p:nvGrpSpPr>
            <p:grpSpPr bwMode="auto">
              <a:xfrm>
                <a:off x="1344" y="2227"/>
                <a:ext cx="240" cy="240"/>
                <a:chOff x="2078" y="1680"/>
                <a:chExt cx="1615" cy="1615"/>
              </a:xfrm>
            </p:grpSpPr>
            <p:sp>
              <p:nvSpPr>
                <p:cNvPr id="5148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5149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45086" name="Oval 30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151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45088" name="Oval 32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153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5137" name="Group 34"/>
            <p:cNvGrpSpPr>
              <a:grpSpLocks/>
            </p:cNvGrpSpPr>
            <p:nvPr/>
          </p:nvGrpSpPr>
          <p:grpSpPr bwMode="auto">
            <a:xfrm>
              <a:off x="1248" y="2691"/>
              <a:ext cx="4081" cy="320"/>
              <a:chOff x="1248" y="2691"/>
              <a:chExt cx="4081" cy="320"/>
            </a:xfrm>
          </p:grpSpPr>
          <p:sp>
            <p:nvSpPr>
              <p:cNvPr id="5138" name="AutoShape 35"/>
              <p:cNvSpPr>
                <a:spLocks noChangeArrowheads="1"/>
              </p:cNvSpPr>
              <p:nvPr/>
            </p:nvSpPr>
            <p:spPr bwMode="gray">
              <a:xfrm>
                <a:off x="1460" y="2691"/>
                <a:ext cx="3869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 smtClean="0">
                    <a:latin typeface="微软雅黑" pitchFamily="34" charset="-122"/>
                    <a:ea typeface="微软雅黑" pitchFamily="34" charset="-122"/>
                  </a:rPr>
                  <a:t>Operation</a:t>
                </a:r>
                <a:endParaRPr lang="en-US" altLang="zh-CN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139" name="Group 36"/>
              <p:cNvGrpSpPr>
                <a:grpSpLocks/>
              </p:cNvGrpSpPr>
              <p:nvPr/>
            </p:nvGrpSpPr>
            <p:grpSpPr bwMode="auto">
              <a:xfrm>
                <a:off x="1248" y="2755"/>
                <a:ext cx="240" cy="240"/>
                <a:chOff x="2078" y="1680"/>
                <a:chExt cx="1615" cy="1615"/>
              </a:xfrm>
            </p:grpSpPr>
            <p:sp>
              <p:nvSpPr>
                <p:cNvPr id="5140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5141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45095" name="Oval 39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143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45097" name="Oval 41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145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5125" name="Group 42"/>
          <p:cNvGrpSpPr>
            <a:grpSpLocks/>
          </p:cNvGrpSpPr>
          <p:nvPr/>
        </p:nvGrpSpPr>
        <p:grpSpPr bwMode="auto">
          <a:xfrm>
            <a:off x="1654175" y="5133975"/>
            <a:ext cx="355600" cy="381000"/>
            <a:chOff x="2078" y="1680"/>
            <a:chExt cx="1615" cy="1615"/>
          </a:xfrm>
        </p:grpSpPr>
        <p:sp>
          <p:nvSpPr>
            <p:cNvPr id="5126" name="Oval 4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127" name="Oval 4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129" name="Oval 4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131" name="Oval 4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Problem</a:t>
            </a:r>
          </a:p>
        </p:txBody>
      </p:sp>
      <p:sp>
        <p:nvSpPr>
          <p:cNvPr id="4" name="矩形 3"/>
          <p:cNvSpPr/>
          <p:nvPr/>
        </p:nvSpPr>
        <p:spPr>
          <a:xfrm>
            <a:off x="1105272" y="2145045"/>
            <a:ext cx="7787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</a:rPr>
              <a:t>Our Scheme establishes an efficient autonomic coordination mechanism between restoration and protection, which achieve a maximal utilization of pre-planned protection paths</a:t>
            </a:r>
            <a:r>
              <a:rPr lang="en-US" altLang="zh-CN" sz="2800" dirty="0" smtClean="0">
                <a:latin typeface="Calibri" panose="020F0502020204030204" pitchFamily="34" charset="0"/>
              </a:rPr>
              <a:t>.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452053"/>
            <a:ext cx="778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" panose="020F0502020204030204" pitchFamily="34" charset="0"/>
              </a:rPr>
              <a:t>What Problem</a:t>
            </a:r>
            <a:endParaRPr lang="en-US" altLang="zh-CN" sz="3200" b="1" dirty="0"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077072"/>
            <a:ext cx="778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" panose="020F0502020204030204" pitchFamily="34" charset="0"/>
              </a:rPr>
              <a:t>Why</a:t>
            </a:r>
            <a:endParaRPr lang="en-US" altLang="zh-CN" sz="3200" b="1" dirty="0"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5272" y="4779149"/>
            <a:ext cx="7293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alibri" panose="020F0502020204030204" pitchFamily="34" charset="0"/>
              </a:rPr>
              <a:t>The </a:t>
            </a:r>
            <a:r>
              <a:rPr lang="en-US" altLang="zh-CN" sz="2800" dirty="0">
                <a:latin typeface="Calibri" panose="020F0502020204030204" pitchFamily="34" charset="0"/>
              </a:rPr>
              <a:t>ability to fast link recovery from failures has always been a crucial goal of network reliability. </a:t>
            </a:r>
          </a:p>
        </p:txBody>
      </p:sp>
    </p:spTree>
    <p:extLst>
      <p:ext uri="{BB962C8B-B14F-4D97-AF65-F5344CB8AC3E}">
        <p14:creationId xmlns:p14="http://schemas.microsoft.com/office/powerpoint/2010/main" val="32669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Architecture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41" y="1124744"/>
            <a:ext cx="4832073" cy="54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47372"/>
            <a:ext cx="7787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Calibri" panose="020F0502020204030204" pitchFamily="34" charset="0"/>
              </a:rPr>
              <a:t>Classifying node based on the specific flow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Calibri" panose="020F0502020204030204" pitchFamily="34" charset="0"/>
              </a:rPr>
              <a:t>Proposing a NCFLR </a:t>
            </a:r>
            <a:r>
              <a:rPr lang="en-US" altLang="zh-CN" sz="3200" dirty="0" smtClean="0">
                <a:latin typeface="Calibri" panose="020F0502020204030204" pitchFamily="34" charset="0"/>
              </a:rPr>
              <a:t>scheme </a:t>
            </a:r>
            <a:r>
              <a:rPr lang="en-US" altLang="zh-CN" sz="3200" dirty="0">
                <a:latin typeface="Calibri" panose="020F0502020204030204" pitchFamily="34" charset="0"/>
              </a:rPr>
              <a:t>to ensure fast failover </a:t>
            </a:r>
            <a:r>
              <a:rPr lang="en-US" altLang="zh-CN" sz="3200" dirty="0" smtClean="0">
                <a:latin typeface="Calibri" panose="020F0502020204030204" pitchFamily="34" charset="0"/>
              </a:rPr>
              <a:t>from </a:t>
            </a:r>
            <a:r>
              <a:rPr lang="en-US" altLang="zh-CN" sz="3200" dirty="0">
                <a:latin typeface="Calibri" panose="020F0502020204030204" pitchFamily="34" charset="0"/>
              </a:rPr>
              <a:t>network link </a:t>
            </a:r>
            <a:r>
              <a:rPr lang="en-US" altLang="zh-CN" sz="3200" dirty="0" smtClean="0">
                <a:latin typeface="Calibri" panose="020F0502020204030204" pitchFamily="34" charset="0"/>
              </a:rPr>
              <a:t>failures</a:t>
            </a:r>
            <a:endParaRPr lang="en-US" altLang="zh-CN" sz="3200" dirty="0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452053"/>
            <a:ext cx="778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" panose="020F0502020204030204" pitchFamily="34" charset="0"/>
              </a:rPr>
              <a:t>Target</a:t>
            </a:r>
            <a:endParaRPr lang="en-US" altLang="zh-CN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93825"/>
            <a:ext cx="5410200" cy="473075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Classification</a:t>
            </a:r>
            <a:endParaRPr lang="zh-CN" alt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6013" y="1525588"/>
            <a:ext cx="9856787" cy="46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0825" y="3573463"/>
            <a:ext cx="87185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Relay Node(RN)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incoming </a:t>
            </a: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and one outgoing port for a flow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(such as SW D). 1-to-1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endParaRPr lang="en-US" altLang="zh-CN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Switchover Node(SN):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</a:t>
            </a: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incoming port but more than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potential </a:t>
            </a: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outgoing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(such as SW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C). 1-to-N</a:t>
            </a:r>
            <a:endParaRPr lang="zh-CN" altLang="en-US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endParaRPr lang="zh-CN" altLang="en-US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Node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AN)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multiple </a:t>
            </a: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incoming port but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one </a:t>
            </a: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outgoing port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(such as SW E). N-to-1 </a:t>
            </a:r>
            <a:endParaRPr lang="zh-CN" altLang="en-US" sz="2000" b="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6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1571625"/>
            <a:ext cx="5976937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08275"/>
            <a:ext cx="5826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708275"/>
            <a:ext cx="5603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708275"/>
            <a:ext cx="546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6413492" y="1557567"/>
            <a:ext cx="913235" cy="2539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lt"/>
              </a:rPr>
              <a:t>w</a:t>
            </a:r>
            <a:r>
              <a:rPr lang="en-US" altLang="zh-CN" sz="1050" dirty="0" smtClean="0">
                <a:latin typeface="+mn-lt"/>
              </a:rPr>
              <a:t>orking path</a:t>
            </a:r>
            <a:endParaRPr lang="zh-CN" altLang="en-US" sz="105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8736" y="1771886"/>
            <a:ext cx="913235" cy="2539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+mn-lt"/>
              </a:rPr>
              <a:t>backup path</a:t>
            </a:r>
            <a:endParaRPr lang="zh-CN" altLang="en-US" sz="1050" dirty="0">
              <a:latin typeface="+mn-lt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7780" y="2458631"/>
            <a:ext cx="48245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[A, C, B, E, F]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[A, C, B, E, G, F]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4000" b="1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C, D, E, F]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[A, C, D, E, G, F]</a:t>
            </a:r>
            <a:endParaRPr lang="zh-CN" altLang="en-US" sz="4000" b="1" dirty="0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708" y="1497226"/>
            <a:ext cx="76142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</a:rPr>
              <a:t>Calculating and analyzing all potential paths of a flow to unsure the node type.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446184" y="4653136"/>
            <a:ext cx="6750802" cy="1884486"/>
            <a:chOff x="1814" y="1785"/>
            <a:chExt cx="3765" cy="105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14" y="1785"/>
              <a:ext cx="3765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83" y="2050"/>
              <a:ext cx="273" cy="27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86" y="2107"/>
              <a:ext cx="1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347" y="2553"/>
              <a:ext cx="273" cy="27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450" y="2609"/>
              <a:ext cx="15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824" y="2187"/>
              <a:ext cx="273" cy="275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27" y="2244"/>
              <a:ext cx="15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961" y="2553"/>
              <a:ext cx="273" cy="27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064" y="2609"/>
              <a:ext cx="15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955" y="2553"/>
              <a:ext cx="273" cy="27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058" y="2609"/>
              <a:ext cx="1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219" y="2553"/>
              <a:ext cx="273" cy="27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322" y="2609"/>
              <a:ext cx="1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92" y="2694"/>
              <a:ext cx="463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27" y="2706"/>
              <a:ext cx="736" cy="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075" y="2398"/>
              <a:ext cx="296" cy="2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570" y="2291"/>
              <a:ext cx="460" cy="29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3248" y="2235"/>
              <a:ext cx="763" cy="34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688" y="2644"/>
              <a:ext cx="289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969" y="2614"/>
              <a:ext cx="60" cy="60"/>
            </a:xfrm>
            <a:custGeom>
              <a:avLst/>
              <a:gdLst>
                <a:gd name="T0" fmla="*/ 0 w 60"/>
                <a:gd name="T1" fmla="*/ 0 h 60"/>
                <a:gd name="T2" fmla="*/ 60 w 60"/>
                <a:gd name="T3" fmla="*/ 30 h 60"/>
                <a:gd name="T4" fmla="*/ 0 w 60"/>
                <a:gd name="T5" fmla="*/ 60 h 60"/>
                <a:gd name="T6" fmla="*/ 0 w 6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60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552" y="2644"/>
              <a:ext cx="288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833" y="2614"/>
              <a:ext cx="60" cy="60"/>
            </a:xfrm>
            <a:custGeom>
              <a:avLst/>
              <a:gdLst>
                <a:gd name="T0" fmla="*/ 0 w 60"/>
                <a:gd name="T1" fmla="*/ 0 h 60"/>
                <a:gd name="T2" fmla="*/ 60 w 60"/>
                <a:gd name="T3" fmla="*/ 30 h 60"/>
                <a:gd name="T4" fmla="*/ 0 w 60"/>
                <a:gd name="T5" fmla="*/ 60 h 60"/>
                <a:gd name="T6" fmla="*/ 0 w 6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60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325" y="2642"/>
              <a:ext cx="220" cy="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165" y="2324"/>
              <a:ext cx="206" cy="13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349" y="2427"/>
              <a:ext cx="66" cy="57"/>
            </a:xfrm>
            <a:custGeom>
              <a:avLst/>
              <a:gdLst>
                <a:gd name="T0" fmla="*/ 32 w 66"/>
                <a:gd name="T1" fmla="*/ 0 h 57"/>
                <a:gd name="T2" fmla="*/ 66 w 66"/>
                <a:gd name="T3" fmla="*/ 57 h 57"/>
                <a:gd name="T4" fmla="*/ 0 w 66"/>
                <a:gd name="T5" fmla="*/ 50 h 57"/>
                <a:gd name="T6" fmla="*/ 32 w 6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7">
                  <a:moveTo>
                    <a:pt x="32" y="0"/>
                  </a:moveTo>
                  <a:lnTo>
                    <a:pt x="66" y="57"/>
                  </a:lnTo>
                  <a:lnTo>
                    <a:pt x="0" y="5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538" y="2614"/>
              <a:ext cx="60" cy="60"/>
            </a:xfrm>
            <a:custGeom>
              <a:avLst/>
              <a:gdLst>
                <a:gd name="T0" fmla="*/ 0 w 60"/>
                <a:gd name="T1" fmla="*/ 0 h 60"/>
                <a:gd name="T2" fmla="*/ 60 w 60"/>
                <a:gd name="T3" fmla="*/ 30 h 60"/>
                <a:gd name="T4" fmla="*/ 0 w 60"/>
                <a:gd name="T5" fmla="*/ 60 h 60"/>
                <a:gd name="T6" fmla="*/ 0 w 6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60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4891" y="1953"/>
              <a:ext cx="85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4484" y="2165"/>
              <a:ext cx="273" cy="273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4587" y="2221"/>
              <a:ext cx="15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 flipH="1">
              <a:off x="4141" y="2363"/>
              <a:ext cx="357" cy="19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4731" y="2381"/>
              <a:ext cx="288" cy="19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2617" y="2715"/>
              <a:ext cx="60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2988" y="1692275"/>
            <a:ext cx="11355387" cy="46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7109" name="内容占位符 2"/>
          <p:cNvSpPr txBox="1">
            <a:spLocks/>
          </p:cNvSpPr>
          <p:nvPr/>
        </p:nvSpPr>
        <p:spPr bwMode="auto">
          <a:xfrm>
            <a:off x="323850" y="1413024"/>
            <a:ext cx="8135938" cy="65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 1: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D-E Down,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Relay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Node(SW D) send back the flow 1 to C</a:t>
            </a:r>
          </a:p>
          <a:p>
            <a:pPr marL="0" lvl="1" indent="0">
              <a:buClr>
                <a:schemeClr val="hlink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Switchover Node(SW C) send the flow 1 to SW B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1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209056"/>
            <a:ext cx="7113588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5479181"/>
            <a:ext cx="279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258519"/>
            <a:ext cx="1117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093294"/>
            <a:ext cx="25781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63" name="文本框 47162"/>
          <p:cNvSpPr txBox="1"/>
          <p:nvPr/>
        </p:nvSpPr>
        <p:spPr>
          <a:xfrm>
            <a:off x="1944486" y="3413451"/>
            <a:ext cx="13784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Controller</a:t>
            </a:r>
            <a:endParaRPr lang="zh-CN" altLang="en-US" b="1" dirty="0"/>
          </a:p>
        </p:txBody>
      </p:sp>
      <p:sp>
        <p:nvSpPr>
          <p:cNvPr id="47164" name="文本框 47163"/>
          <p:cNvSpPr txBox="1"/>
          <p:nvPr/>
        </p:nvSpPr>
        <p:spPr>
          <a:xfrm>
            <a:off x="849778" y="5531194"/>
            <a:ext cx="53091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7030A0"/>
                </a:solidFill>
              </a:rPr>
              <a:t>src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7023275" y="4681815"/>
            <a:ext cx="72008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dst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95069" y="3717032"/>
            <a:ext cx="156130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backup path</a:t>
            </a:r>
            <a:endParaRPr lang="zh-CN" altLang="en-US" sz="1600" b="1" dirty="0"/>
          </a:p>
        </p:txBody>
      </p:sp>
      <p:sp>
        <p:nvSpPr>
          <p:cNvPr id="162" name="文本框 161"/>
          <p:cNvSpPr txBox="1"/>
          <p:nvPr/>
        </p:nvSpPr>
        <p:spPr>
          <a:xfrm>
            <a:off x="6372200" y="3466464"/>
            <a:ext cx="156130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</a:t>
            </a:r>
            <a:r>
              <a:rPr lang="en-US" altLang="zh-CN" sz="1600" b="1" dirty="0" smtClean="0"/>
              <a:t>orking path</a:t>
            </a:r>
            <a:endParaRPr lang="zh-CN" altLang="en-US" sz="1600" b="1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0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2988" y="1692275"/>
            <a:ext cx="11355387" cy="46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4915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0644"/>
            <a:ext cx="71135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81" y="5280744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77" y="3978347"/>
            <a:ext cx="1893455" cy="17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23850" y="1413024"/>
            <a:ext cx="8135938" cy="65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 2: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E-F Down,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Node(SW E) have a backup path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Execution backup flow entry or Recalculation.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44486" y="3413451"/>
            <a:ext cx="13784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Controller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00725" y="5531194"/>
            <a:ext cx="53091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7030A0"/>
                </a:solidFill>
              </a:rPr>
              <a:t>src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27528" y="4683328"/>
            <a:ext cx="81282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dst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95069" y="3738518"/>
            <a:ext cx="156130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backup path</a:t>
            </a:r>
            <a:endParaRPr lang="zh-CN" altLang="en-US" sz="16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466464"/>
            <a:ext cx="156130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</a:t>
            </a:r>
            <a:r>
              <a:rPr lang="en-US" altLang="zh-CN" sz="1600" b="1" dirty="0" smtClean="0"/>
              <a:t>orking path</a:t>
            </a:r>
            <a:endParaRPr lang="zh-CN" altLang="en-US" sz="1600" b="1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6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292TGp_silent night_light</Template>
  <TotalTime>7824</TotalTime>
  <Words>471</Words>
  <Application>Microsoft Office PowerPoint</Application>
  <PresentationFormat>全屏显示(4:3)</PresentationFormat>
  <Paragraphs>86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Problem</vt:lpstr>
      <vt:lpstr>Architecture</vt:lpstr>
      <vt:lpstr>Operation</vt:lpstr>
      <vt:lpstr>Operation</vt:lpstr>
      <vt:lpstr>Operation</vt:lpstr>
      <vt:lpstr>Operation</vt:lpstr>
      <vt:lpstr>Operation</vt:lpstr>
      <vt:lpstr>Operation</vt:lpstr>
      <vt:lpstr>Status</vt:lpstr>
      <vt:lpstr>Thanks</vt:lpstr>
    </vt:vector>
  </TitlesOfParts>
  <Company>chances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 Template</dc:title>
  <dc:creator>j</dc:creator>
  <cp:lastModifiedBy>GuoFeng(技术工程部)</cp:lastModifiedBy>
  <cp:revision>422</cp:revision>
  <dcterms:created xsi:type="dcterms:W3CDTF">2007-07-24T14:55:54Z</dcterms:created>
  <dcterms:modified xsi:type="dcterms:W3CDTF">2016-01-23T01:47:22Z</dcterms:modified>
</cp:coreProperties>
</file>