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7"/>
    <p:restoredTop sz="86943"/>
  </p:normalViewPr>
  <p:slideViewPr>
    <p:cSldViewPr snapToGrid="0" snapToObjects="1">
      <p:cViewPr>
        <p:scale>
          <a:sx n="69" d="100"/>
          <a:sy n="69" d="100"/>
        </p:scale>
        <p:origin x="-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5535-2606-3C43-B26E-A7A93F26EB3B}" type="datetimeFigureOut">
              <a:rPr kumimoji="1" lang="zh-CN" altLang="en-US" smtClean="0"/>
              <a:t>2016/1/23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4E05C-A2A4-A245-BF18-2FAC2548F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E05C-A2A4-A245-BF18-2FAC2548F3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E05C-A2A4-A245-BF18-2FAC2548F3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98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OpenFlow</a:t>
            </a:r>
            <a:r>
              <a:rPr kumimoji="1" lang="en-US" altLang="zh-CN" dirty="0" smtClean="0"/>
              <a:t>-based Distributed NAT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Team4(Shawn, </a:t>
            </a:r>
            <a:r>
              <a:rPr kumimoji="1" lang="en-US" altLang="zh-CN" dirty="0" err="1" smtClean="0"/>
              <a:t>chrysan,sANTA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2016/1/22 @SHENZHEN </a:t>
            </a:r>
            <a:r>
              <a:rPr kumimoji="1" lang="en-US" altLang="zh-CN" dirty="0" err="1" smtClean="0"/>
              <a:t>odl-hACKSON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350" y="1865554"/>
            <a:ext cx="6065454" cy="1945535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/>
              <a:t>Why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Egress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NAT</a:t>
            </a:r>
            <a:endParaRPr kumimoji="1" lang="zh-CN" altLang="en-US" sz="2400" dirty="0"/>
          </a:p>
          <a:p>
            <a:pPr lvl="1"/>
            <a:r>
              <a:rPr kumimoji="1" lang="en-US" altLang="zh-CN" sz="2000" dirty="0" smtClean="0"/>
              <a:t>IPv4 address is exhausting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More &amp; more VMs are coming up</a:t>
            </a:r>
          </a:p>
          <a:p>
            <a:pPr lvl="1"/>
            <a:r>
              <a:rPr kumimoji="1" lang="en-US" altLang="zh-CN" sz="2000" dirty="0" smtClean="0"/>
              <a:t>Public IP addresses become most expensive resource</a:t>
            </a:r>
          </a:p>
          <a:p>
            <a:pPr lvl="1"/>
            <a:r>
              <a:rPr kumimoji="1" lang="en-US" altLang="zh-CN" sz="2000" dirty="0" smtClean="0"/>
              <a:t>In public cloud environment IP address is shared</a:t>
            </a:r>
            <a:endParaRPr kumimoji="1" lang="zh-CN" altLang="en-US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7308700" y="2819259"/>
            <a:ext cx="1188026" cy="67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GW/NAT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8601" y="4124048"/>
            <a:ext cx="101138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Switch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82695" y="4124048"/>
            <a:ext cx="101138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Switch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37260" y="4124048"/>
            <a:ext cx="101138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Switch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66905" y="4124048"/>
            <a:ext cx="101138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Switch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839169" y="5308612"/>
            <a:ext cx="734291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Host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815905" y="5301685"/>
            <a:ext cx="734291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Host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681804" y="5308612"/>
            <a:ext cx="734291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Host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623908" y="5294758"/>
            <a:ext cx="734291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Host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489810" y="5301685"/>
            <a:ext cx="734291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Host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459626" y="5287831"/>
            <a:ext cx="734291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Host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380946" y="5294758"/>
            <a:ext cx="734291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Host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1336907" y="5294758"/>
            <a:ext cx="734291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Host</a:t>
            </a:r>
            <a:endParaRPr kumimoji="1" lang="zh-CN" altLang="en-US" dirty="0"/>
          </a:p>
        </p:txBody>
      </p:sp>
      <p:cxnSp>
        <p:nvCxnSpPr>
          <p:cNvPr id="18" name="直线连接符 17"/>
          <p:cNvCxnSpPr>
            <a:stCxn id="9" idx="0"/>
            <a:endCxn id="5" idx="2"/>
          </p:cNvCxnSpPr>
          <p:nvPr/>
        </p:nvCxnSpPr>
        <p:spPr>
          <a:xfrm flipV="1">
            <a:off x="5206315" y="4733648"/>
            <a:ext cx="477977" cy="57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5" idx="2"/>
            <a:endCxn id="10" idx="0"/>
          </p:cNvCxnSpPr>
          <p:nvPr/>
        </p:nvCxnSpPr>
        <p:spPr>
          <a:xfrm>
            <a:off x="5684292" y="4733648"/>
            <a:ext cx="498759" cy="56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5" idx="0"/>
            <a:endCxn id="4" idx="2"/>
          </p:cNvCxnSpPr>
          <p:nvPr/>
        </p:nvCxnSpPr>
        <p:spPr>
          <a:xfrm flipV="1">
            <a:off x="5684292" y="3498131"/>
            <a:ext cx="2218421" cy="6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6" idx="0"/>
            <a:endCxn id="4" idx="2"/>
          </p:cNvCxnSpPr>
          <p:nvPr/>
        </p:nvCxnSpPr>
        <p:spPr>
          <a:xfrm flipV="1">
            <a:off x="7388386" y="3498131"/>
            <a:ext cx="514327" cy="6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8" idx="0"/>
            <a:endCxn id="4" idx="2"/>
          </p:cNvCxnSpPr>
          <p:nvPr/>
        </p:nvCxnSpPr>
        <p:spPr>
          <a:xfrm flipH="1" flipV="1">
            <a:off x="7902713" y="3498131"/>
            <a:ext cx="1369883" cy="6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7" idx="0"/>
            <a:endCxn id="4" idx="2"/>
          </p:cNvCxnSpPr>
          <p:nvPr/>
        </p:nvCxnSpPr>
        <p:spPr>
          <a:xfrm flipH="1" flipV="1">
            <a:off x="7902713" y="3498131"/>
            <a:ext cx="3240238" cy="62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11" idx="0"/>
            <a:endCxn id="6" idx="2"/>
          </p:cNvCxnSpPr>
          <p:nvPr/>
        </p:nvCxnSpPr>
        <p:spPr>
          <a:xfrm flipV="1">
            <a:off x="7048950" y="4733648"/>
            <a:ext cx="339436" cy="57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2" idx="0"/>
            <a:endCxn id="6" idx="2"/>
          </p:cNvCxnSpPr>
          <p:nvPr/>
        </p:nvCxnSpPr>
        <p:spPr>
          <a:xfrm flipH="1" flipV="1">
            <a:off x="7388386" y="4733648"/>
            <a:ext cx="602668" cy="56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13" idx="0"/>
            <a:endCxn id="8" idx="2"/>
          </p:cNvCxnSpPr>
          <p:nvPr/>
        </p:nvCxnSpPr>
        <p:spPr>
          <a:xfrm flipV="1">
            <a:off x="8856956" y="4733648"/>
            <a:ext cx="415640" cy="56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14" idx="0"/>
            <a:endCxn id="8" idx="2"/>
          </p:cNvCxnSpPr>
          <p:nvPr/>
        </p:nvCxnSpPr>
        <p:spPr>
          <a:xfrm flipH="1" flipV="1">
            <a:off x="9272596" y="4733648"/>
            <a:ext cx="554176" cy="55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15" idx="0"/>
            <a:endCxn id="7" idx="2"/>
          </p:cNvCxnSpPr>
          <p:nvPr/>
        </p:nvCxnSpPr>
        <p:spPr>
          <a:xfrm flipV="1">
            <a:off x="10748092" y="4733648"/>
            <a:ext cx="394859" cy="56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7" idx="2"/>
            <a:endCxn id="16" idx="0"/>
          </p:cNvCxnSpPr>
          <p:nvPr/>
        </p:nvCxnSpPr>
        <p:spPr>
          <a:xfrm>
            <a:off x="11142951" y="4733648"/>
            <a:ext cx="561102" cy="56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643933" y="2650863"/>
            <a:ext cx="3427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6.6.6.6:3080&lt;-&gt;10.0.0.2:2120</a:t>
            </a:r>
          </a:p>
          <a:p>
            <a:r>
              <a:rPr kumimoji="1" lang="en-US" altLang="zh-CN" sz="2000" dirty="0" smtClean="0"/>
              <a:t>6.6.6.6:3090&lt;-&gt;10.0.0.3:2130</a:t>
            </a:r>
          </a:p>
          <a:p>
            <a:r>
              <a:rPr kumimoji="1" lang="en-US" altLang="zh-CN" sz="2000" dirty="0" smtClean="0"/>
              <a:t>…. ….</a:t>
            </a:r>
            <a:endParaRPr kumimoji="1"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596712" y="584200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10.0.0.2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77505" y="586060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10.0.0.3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385511" y="586060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10.0.0.4</a:t>
            </a:r>
            <a:endParaRPr kumimoji="1" lang="zh-CN" altLang="en-US" dirty="0"/>
          </a:p>
        </p:txBody>
      </p:sp>
      <p:sp>
        <p:nvSpPr>
          <p:cNvPr id="46" name="云形 45"/>
          <p:cNvSpPr/>
          <p:nvPr/>
        </p:nvSpPr>
        <p:spPr>
          <a:xfrm>
            <a:off x="7073172" y="1827710"/>
            <a:ext cx="1669474" cy="731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Internet</a:t>
            </a:r>
            <a:endParaRPr kumimoji="1" lang="zh-CN" altLang="en-US" dirty="0"/>
          </a:p>
        </p:txBody>
      </p:sp>
      <p:cxnSp>
        <p:nvCxnSpPr>
          <p:cNvPr id="48" name="直线连接符 47"/>
          <p:cNvCxnSpPr>
            <a:stCxn id="46" idx="1"/>
            <a:endCxn id="4" idx="0"/>
          </p:cNvCxnSpPr>
          <p:nvPr/>
        </p:nvCxnSpPr>
        <p:spPr>
          <a:xfrm flipH="1">
            <a:off x="7902713" y="2558760"/>
            <a:ext cx="5196" cy="26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/>
          <p:cNvSpPr txBox="1">
            <a:spLocks/>
          </p:cNvSpPr>
          <p:nvPr/>
        </p:nvSpPr>
        <p:spPr>
          <a:xfrm>
            <a:off x="616350" y="4124048"/>
            <a:ext cx="3993956" cy="2105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smtClean="0"/>
              <a:t>Traditional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Egress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NAT</a:t>
            </a:r>
            <a:endParaRPr kumimoji="1" lang="zh-CN" altLang="en-US" sz="2400" dirty="0" smtClean="0"/>
          </a:p>
          <a:p>
            <a:pPr lvl="1"/>
            <a:r>
              <a:rPr kumimoji="1" lang="en-US" altLang="zh-CN" sz="2000" dirty="0" smtClean="0"/>
              <a:t>Public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IP &amp; temporary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flow</a:t>
            </a:r>
          </a:p>
          <a:p>
            <a:pPr lvl="1"/>
            <a:r>
              <a:rPr kumimoji="1" lang="en-US" altLang="zh-CN" sz="2000" dirty="0" smtClean="0"/>
              <a:t>Deployed </a:t>
            </a:r>
            <a:r>
              <a:rPr kumimoji="1" lang="en-US" altLang="zh-CN" sz="2000" dirty="0"/>
              <a:t>in GW device</a:t>
            </a:r>
          </a:p>
          <a:p>
            <a:pPr lvl="1"/>
            <a:r>
              <a:rPr kumimoji="1" lang="en-US" altLang="zh-CN" sz="2400" b="1" dirty="0" smtClean="0">
                <a:solidFill>
                  <a:srgbClr val="FF0000"/>
                </a:solidFill>
              </a:rPr>
              <a:t>Single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point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of failure</a:t>
            </a:r>
            <a:endParaRPr kumimoji="1" lang="zh-CN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473" y="1868067"/>
            <a:ext cx="5178589" cy="3911666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/>
              <a:t>Distributed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NAT</a:t>
            </a:r>
            <a:endParaRPr kumimoji="1" lang="zh-CN" altLang="en-US" sz="2400" dirty="0" smtClean="0"/>
          </a:p>
          <a:p>
            <a:pPr lvl="1"/>
            <a:r>
              <a:rPr kumimoji="1" lang="en-US" altLang="zh-CN" sz="2000" dirty="0" smtClean="0"/>
              <a:t>Separated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 plane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control plane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NAT forwarding function distributed in each TOR with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OpenFlow</a:t>
            </a:r>
            <a:r>
              <a:rPr kumimoji="1" lang="en-US" altLang="zh-CN" sz="2000" dirty="0" smtClean="0"/>
              <a:t> (e.g.: change packet header &amp; forward)</a:t>
            </a:r>
          </a:p>
          <a:p>
            <a:pPr lvl="1"/>
            <a:r>
              <a:rPr kumimoji="1" lang="en-US" altLang="zh-CN" sz="2000" dirty="0"/>
              <a:t>NAT control logic </a:t>
            </a:r>
            <a:r>
              <a:rPr kumimoji="1" lang="en-US" altLang="zh-CN" sz="2000" dirty="0" smtClean="0"/>
              <a:t>center on ODL </a:t>
            </a:r>
            <a:r>
              <a:rPr kumimoji="1" lang="en-US" altLang="zh-CN" sz="2000" dirty="0"/>
              <a:t>based </a:t>
            </a:r>
            <a:r>
              <a:rPr kumimoji="1" lang="en-US" altLang="zh-CN" sz="2000" dirty="0" smtClean="0"/>
              <a:t>SDN Application (</a:t>
            </a:r>
            <a:r>
              <a:rPr kumimoji="1" lang="en-US" altLang="zh-CN" sz="2000" dirty="0" err="1" smtClean="0"/>
              <a:t>e.g</a:t>
            </a:r>
            <a:r>
              <a:rPr kumimoji="1" lang="en-US" altLang="zh-CN" sz="2000" dirty="0" smtClean="0"/>
              <a:t>: assign &amp; maintain IP &amp; port mapping)</a:t>
            </a:r>
          </a:p>
          <a:p>
            <a:pPr lvl="1"/>
            <a:r>
              <a:rPr kumimoji="1" lang="en-US" altLang="zh-CN" sz="2400" b="1" dirty="0" smtClean="0">
                <a:solidFill>
                  <a:srgbClr val="FF0000"/>
                </a:solidFill>
              </a:rPr>
              <a:t>Performance &amp; Scale</a:t>
            </a:r>
          </a:p>
          <a:p>
            <a:pPr lvl="1"/>
            <a:r>
              <a:rPr kumimoji="1" lang="en-US" altLang="zh-CN" sz="2400" b="1" dirty="0">
                <a:solidFill>
                  <a:srgbClr val="FF0000"/>
                </a:solidFill>
              </a:rPr>
              <a:t>No single point of failure</a:t>
            </a:r>
          </a:p>
          <a:p>
            <a:pPr lvl="1"/>
            <a:endParaRPr kumimoji="1" lang="en-US" altLang="zh-CN" sz="2400" b="1" dirty="0" smtClean="0">
              <a:solidFill>
                <a:srgbClr val="FF0000"/>
              </a:solidFill>
            </a:endParaRPr>
          </a:p>
          <a:p>
            <a:pPr lvl="1"/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846081" y="4156363"/>
            <a:ext cx="1205342" cy="5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4870" y="4156363"/>
            <a:ext cx="1205342" cy="5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66190" y="4156363"/>
            <a:ext cx="1205342" cy="5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92820" y="4156363"/>
            <a:ext cx="1205342" cy="5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14474" y="5239337"/>
            <a:ext cx="734291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621935" y="5232410"/>
            <a:ext cx="73429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529399" y="5239337"/>
            <a:ext cx="734291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416083" y="5225483"/>
            <a:ext cx="73429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309695" y="5232410"/>
            <a:ext cx="734291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224091" y="5218556"/>
            <a:ext cx="73429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0103846" y="5239338"/>
            <a:ext cx="73429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1004387" y="5225483"/>
            <a:ext cx="73429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>
            <a:stCxn id="12" idx="0"/>
            <a:endCxn id="6" idx="2"/>
          </p:cNvCxnSpPr>
          <p:nvPr/>
        </p:nvCxnSpPr>
        <p:spPr>
          <a:xfrm flipH="1" flipV="1">
            <a:off x="7277541" y="4664372"/>
            <a:ext cx="505688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33" idx="1"/>
            <a:endCxn id="40" idx="0"/>
          </p:cNvCxnSpPr>
          <p:nvPr/>
        </p:nvCxnSpPr>
        <p:spPr>
          <a:xfrm>
            <a:off x="7603514" y="2594113"/>
            <a:ext cx="13437" cy="34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6" idx="2"/>
            <a:endCxn id="11" idx="0"/>
          </p:cNvCxnSpPr>
          <p:nvPr/>
        </p:nvCxnSpPr>
        <p:spPr>
          <a:xfrm flipH="1">
            <a:off x="6896545" y="4664372"/>
            <a:ext cx="380996" cy="57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0"/>
            <a:endCxn id="5" idx="2"/>
          </p:cNvCxnSpPr>
          <p:nvPr/>
        </p:nvCxnSpPr>
        <p:spPr>
          <a:xfrm flipH="1" flipV="1">
            <a:off x="5448752" y="4664372"/>
            <a:ext cx="540329" cy="56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9" idx="0"/>
            <a:endCxn id="5" idx="2"/>
          </p:cNvCxnSpPr>
          <p:nvPr/>
        </p:nvCxnSpPr>
        <p:spPr>
          <a:xfrm flipV="1">
            <a:off x="5081620" y="4664372"/>
            <a:ext cx="367132" cy="57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3" idx="0"/>
            <a:endCxn id="8" idx="2"/>
          </p:cNvCxnSpPr>
          <p:nvPr/>
        </p:nvCxnSpPr>
        <p:spPr>
          <a:xfrm flipV="1">
            <a:off x="8676841" y="4664372"/>
            <a:ext cx="318650" cy="56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4" idx="0"/>
            <a:endCxn id="8" idx="2"/>
          </p:cNvCxnSpPr>
          <p:nvPr/>
        </p:nvCxnSpPr>
        <p:spPr>
          <a:xfrm flipH="1" flipV="1">
            <a:off x="8995491" y="4664372"/>
            <a:ext cx="595746" cy="55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5" idx="0"/>
            <a:endCxn id="40" idx="2"/>
          </p:cNvCxnSpPr>
          <p:nvPr/>
        </p:nvCxnSpPr>
        <p:spPr>
          <a:xfrm flipV="1">
            <a:off x="5448752" y="3428856"/>
            <a:ext cx="2168199" cy="72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8" idx="0"/>
            <a:endCxn id="40" idx="2"/>
          </p:cNvCxnSpPr>
          <p:nvPr/>
        </p:nvCxnSpPr>
        <p:spPr>
          <a:xfrm flipH="1" flipV="1">
            <a:off x="7616951" y="3428856"/>
            <a:ext cx="1378540" cy="72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7" idx="2"/>
            <a:endCxn id="16" idx="0"/>
          </p:cNvCxnSpPr>
          <p:nvPr/>
        </p:nvCxnSpPr>
        <p:spPr>
          <a:xfrm>
            <a:off x="10768861" y="4664372"/>
            <a:ext cx="602672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785490" y="2167347"/>
            <a:ext cx="1423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00B050"/>
                </a:solidFill>
              </a:rPr>
              <a:t>Share</a:t>
            </a:r>
            <a:r>
              <a:rPr kumimoji="1" lang="zh-CN" altLang="en-US" sz="2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B050"/>
                </a:solidFill>
              </a:rPr>
              <a:t>Public</a:t>
            </a:r>
            <a:r>
              <a:rPr kumimoji="1" lang="zh-CN" altLang="en-US" sz="2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B050"/>
                </a:solidFill>
              </a:rPr>
              <a:t>IP:</a:t>
            </a:r>
            <a:r>
              <a:rPr kumimoji="1" lang="zh-CN" altLang="en-US" sz="2000" dirty="0" smtClean="0">
                <a:solidFill>
                  <a:srgbClr val="00B05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B050"/>
                </a:solidFill>
              </a:rPr>
              <a:t>6.6.6.6</a:t>
            </a:r>
            <a:endParaRPr kumimoji="1"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10175" y="577266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10.0.0.2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425100" y="576361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10.0.0.3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246961" y="579132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10.0.0.4</a:t>
            </a:r>
            <a:endParaRPr kumimoji="1" lang="zh-CN" altLang="en-US" dirty="0"/>
          </a:p>
        </p:txBody>
      </p:sp>
      <p:sp>
        <p:nvSpPr>
          <p:cNvPr id="33" name="云形 32"/>
          <p:cNvSpPr/>
          <p:nvPr/>
        </p:nvSpPr>
        <p:spPr>
          <a:xfrm>
            <a:off x="6768777" y="1854213"/>
            <a:ext cx="1669474" cy="7406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Internet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8949715" y="2937205"/>
            <a:ext cx="1743363" cy="68402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ODL</a:t>
            </a:r>
            <a:endParaRPr kumimoji="1" lang="zh-CN" altLang="en-US" dirty="0"/>
          </a:p>
        </p:txBody>
      </p:sp>
      <p:cxnSp>
        <p:nvCxnSpPr>
          <p:cNvPr id="36" name="直线连接符 35"/>
          <p:cNvCxnSpPr>
            <a:stCxn id="5" idx="0"/>
            <a:endCxn id="34" idx="2"/>
          </p:cNvCxnSpPr>
          <p:nvPr/>
        </p:nvCxnSpPr>
        <p:spPr>
          <a:xfrm flipV="1">
            <a:off x="5448752" y="3621225"/>
            <a:ext cx="4372645" cy="5351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6" idx="0"/>
            <a:endCxn id="34" idx="2"/>
          </p:cNvCxnSpPr>
          <p:nvPr/>
        </p:nvCxnSpPr>
        <p:spPr>
          <a:xfrm flipV="1">
            <a:off x="7277541" y="3621225"/>
            <a:ext cx="2543856" cy="5351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8" idx="0"/>
            <a:endCxn id="34" idx="2"/>
          </p:cNvCxnSpPr>
          <p:nvPr/>
        </p:nvCxnSpPr>
        <p:spPr>
          <a:xfrm flipV="1">
            <a:off x="8995491" y="3621225"/>
            <a:ext cx="825906" cy="5351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7" idx="0"/>
            <a:endCxn id="34" idx="2"/>
          </p:cNvCxnSpPr>
          <p:nvPr/>
        </p:nvCxnSpPr>
        <p:spPr>
          <a:xfrm flipH="1" flipV="1">
            <a:off x="9821397" y="3621225"/>
            <a:ext cx="947464" cy="5351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069698" y="2937164"/>
            <a:ext cx="1094506" cy="49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GW</a:t>
            </a:r>
            <a:endParaRPr kumimoji="1" lang="zh-CN" altLang="en-US" dirty="0"/>
          </a:p>
        </p:txBody>
      </p:sp>
      <p:cxnSp>
        <p:nvCxnSpPr>
          <p:cNvPr id="559" name="直线连接符 26"/>
          <p:cNvCxnSpPr>
            <a:stCxn id="7" idx="2"/>
            <a:endCxn id="15" idx="0"/>
          </p:cNvCxnSpPr>
          <p:nvPr/>
        </p:nvCxnSpPr>
        <p:spPr>
          <a:xfrm flipH="1">
            <a:off x="10470992" y="4664372"/>
            <a:ext cx="297869" cy="57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线连接符 24"/>
          <p:cNvCxnSpPr>
            <a:stCxn id="6" idx="0"/>
            <a:endCxn id="40" idx="2"/>
          </p:cNvCxnSpPr>
          <p:nvPr/>
        </p:nvCxnSpPr>
        <p:spPr>
          <a:xfrm flipV="1">
            <a:off x="7277541" y="3428856"/>
            <a:ext cx="339410" cy="72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线连接符 24"/>
          <p:cNvCxnSpPr>
            <a:stCxn id="7" idx="0"/>
            <a:endCxn id="40" idx="2"/>
          </p:cNvCxnSpPr>
          <p:nvPr/>
        </p:nvCxnSpPr>
        <p:spPr>
          <a:xfrm flipH="1" flipV="1">
            <a:off x="7616951" y="3428856"/>
            <a:ext cx="3151910" cy="72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圆角矩形 583"/>
          <p:cNvSpPr/>
          <p:nvPr/>
        </p:nvSpPr>
        <p:spPr>
          <a:xfrm>
            <a:off x="8995491" y="2171593"/>
            <a:ext cx="1743363" cy="6840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Distributed NAT</a:t>
            </a:r>
          </a:p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624706" y="4502677"/>
            <a:ext cx="554421" cy="3140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NAT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416083" y="4511920"/>
            <a:ext cx="554421" cy="3140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NAT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266976" y="4511920"/>
            <a:ext cx="554421" cy="3140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NAT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42638" y="4493393"/>
            <a:ext cx="554421" cy="3140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NAT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 Architecture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54503" y="5475634"/>
            <a:ext cx="1016000" cy="73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00809" y="5475634"/>
            <a:ext cx="1016000" cy="73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55075" y="3292113"/>
            <a:ext cx="4062306" cy="1751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4503" y="1917476"/>
            <a:ext cx="4062306" cy="1185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94550" y="1999643"/>
            <a:ext cx="2208070" cy="41571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 Logic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76346" y="2597916"/>
            <a:ext cx="1439333" cy="45635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 Handler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 Server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40419" y="3485330"/>
            <a:ext cx="2449027" cy="4287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RESTCONF API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76346" y="4660572"/>
            <a:ext cx="1264074" cy="3381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Of-Plugin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4" idx="0"/>
            <a:endCxn id="13" idx="2"/>
          </p:cNvCxnSpPr>
          <p:nvPr/>
        </p:nvCxnSpPr>
        <p:spPr>
          <a:xfrm flipV="1">
            <a:off x="2062503" y="4998744"/>
            <a:ext cx="245880" cy="476890"/>
          </a:xfrm>
          <a:prstGeom prst="straightConnector1">
            <a:avLst/>
          </a:prstGeom>
          <a:ln>
            <a:solidFill>
              <a:srgbClr val="00B05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5" idx="0"/>
          </p:cNvCxnSpPr>
          <p:nvPr/>
        </p:nvCxnSpPr>
        <p:spPr>
          <a:xfrm flipH="1" flipV="1">
            <a:off x="2308383" y="5043832"/>
            <a:ext cx="2800426" cy="431802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7" idx="2"/>
          </p:cNvCxnSpPr>
          <p:nvPr/>
        </p:nvCxnSpPr>
        <p:spPr>
          <a:xfrm flipH="1">
            <a:off x="2185442" y="3872411"/>
            <a:ext cx="1" cy="248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3902620" y="2207500"/>
            <a:ext cx="47544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10" idx="0"/>
          </p:cNvCxnSpPr>
          <p:nvPr/>
        </p:nvCxnSpPr>
        <p:spPr>
          <a:xfrm>
            <a:off x="2396012" y="2415357"/>
            <a:ext cx="1" cy="1825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1" idx="2"/>
          </p:cNvCxnSpPr>
          <p:nvPr/>
        </p:nvCxnSpPr>
        <p:spPr>
          <a:xfrm>
            <a:off x="4164933" y="3914043"/>
            <a:ext cx="0" cy="207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616809" y="2279160"/>
            <a:ext cx="1268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External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APP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768604" y="4198907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ODL</a:t>
            </a:r>
            <a:endParaRPr kumimoji="1"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3270" y="3109020"/>
            <a:ext cx="155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Packet-in / Flow-removed events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5106302"/>
            <a:ext cx="313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Packet-in/packet-out/flow-mod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70145" y="4121221"/>
            <a:ext cx="3419302" cy="4143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MD-SAL</a:t>
            </a:r>
            <a:endParaRPr kumimoji="1"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694549" y="3416055"/>
            <a:ext cx="981787" cy="4563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Internal</a:t>
            </a:r>
          </a:p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4378065" y="1999643"/>
            <a:ext cx="1011382" cy="9507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Mapping</a:t>
            </a:r>
          </a:p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cxnSp>
        <p:nvCxnSpPr>
          <p:cNvPr id="80" name="直线箭头连接符 19"/>
          <p:cNvCxnSpPr>
            <a:stCxn id="67" idx="0"/>
          </p:cNvCxnSpPr>
          <p:nvPr/>
        </p:nvCxnSpPr>
        <p:spPr>
          <a:xfrm flipV="1">
            <a:off x="2185443" y="3015604"/>
            <a:ext cx="1" cy="40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19"/>
          <p:cNvCxnSpPr/>
          <p:nvPr/>
        </p:nvCxnSpPr>
        <p:spPr>
          <a:xfrm>
            <a:off x="3694196" y="2415357"/>
            <a:ext cx="14400" cy="1069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36"/>
          <p:cNvCxnSpPr>
            <a:stCxn id="13" idx="0"/>
          </p:cNvCxnSpPr>
          <p:nvPr/>
        </p:nvCxnSpPr>
        <p:spPr>
          <a:xfrm flipV="1">
            <a:off x="2308383" y="4535577"/>
            <a:ext cx="0" cy="1249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内容占位符 2"/>
          <p:cNvSpPr>
            <a:spLocks noGrp="1"/>
          </p:cNvSpPr>
          <p:nvPr>
            <p:ph idx="1"/>
          </p:nvPr>
        </p:nvSpPr>
        <p:spPr>
          <a:xfrm>
            <a:off x="6885137" y="1909170"/>
            <a:ext cx="5178589" cy="4297666"/>
          </a:xfrm>
        </p:spPr>
        <p:txBody>
          <a:bodyPr>
            <a:noAutofit/>
          </a:bodyPr>
          <a:lstStyle/>
          <a:p>
            <a:pPr lvl="1"/>
            <a:r>
              <a:rPr kumimoji="1" lang="en-US" altLang="zh-CN" sz="2000" dirty="0" smtClean="0"/>
              <a:t>Application Type: Hybrid (External &amp; Internal)</a:t>
            </a:r>
          </a:p>
          <a:p>
            <a:pPr lvl="1"/>
            <a:r>
              <a:rPr kumimoji="1" lang="en-US" altLang="zh-CN" sz="2000" b="1" dirty="0" smtClean="0">
                <a:solidFill>
                  <a:srgbClr val="FF0000"/>
                </a:solidFill>
              </a:rPr>
              <a:t>Internal APP </a:t>
            </a:r>
            <a:r>
              <a:rPr kumimoji="1" lang="en-US" altLang="zh-CN" sz="2000" dirty="0" smtClean="0"/>
              <a:t>(MD-SAL):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1600" dirty="0" smtClean="0"/>
              <a:t>Subscribe to MD-SAL for Packet-in &amp; flow-removed events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1600" dirty="0" smtClean="0"/>
              <a:t>Send OF packets to external app for further processing</a:t>
            </a:r>
          </a:p>
          <a:p>
            <a:pPr lvl="1"/>
            <a:r>
              <a:rPr kumimoji="1" lang="en-US" altLang="zh-CN" sz="2000" b="1" dirty="0" smtClean="0">
                <a:solidFill>
                  <a:srgbClr val="FF0000"/>
                </a:solidFill>
              </a:rPr>
              <a:t>External App </a:t>
            </a:r>
            <a:r>
              <a:rPr kumimoji="1" lang="en-US" altLang="zh-CN" sz="2000" dirty="0" smtClean="0"/>
              <a:t>(RESTCONF)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1600" dirty="0" smtClean="0"/>
              <a:t>Receive flow info from Internal APP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1600" dirty="0" smtClean="0"/>
              <a:t>Do NAT logic (assign IP &amp; dynamic port, maintain mapping)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1600" dirty="0" smtClean="0"/>
              <a:t>Call ODL RESTCONF API to add Flow </a:t>
            </a:r>
            <a:endParaRPr kumimoji="1" lang="en-US" altLang="zh-CN" sz="1600" dirty="0"/>
          </a:p>
          <a:p>
            <a:pPr lvl="1"/>
            <a:r>
              <a:rPr kumimoji="1" lang="en-US" altLang="zh-CN" sz="2000" dirty="0" err="1" smtClean="0"/>
              <a:t>OpenFlow</a:t>
            </a:r>
            <a:r>
              <a:rPr kumimoji="1" lang="en-US" altLang="zh-CN" sz="2000" dirty="0" smtClean="0"/>
              <a:t> Rules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1600" dirty="0" smtClean="0"/>
              <a:t>SNAT: Match: </a:t>
            </a:r>
            <a:r>
              <a:rPr kumimoji="1" lang="en-US" altLang="zh-CN" sz="1600" dirty="0" err="1" smtClean="0"/>
              <a:t>ethernet</a:t>
            </a:r>
            <a:r>
              <a:rPr kumimoji="1" lang="en-US" altLang="zh-CN" sz="1600" dirty="0" smtClean="0"/>
              <a:t>-match, ipv4-source, </a:t>
            </a:r>
            <a:r>
              <a:rPr kumimoji="1" lang="en-US" altLang="zh-CN" sz="1600" dirty="0" err="1" smtClean="0"/>
              <a:t>ip</a:t>
            </a:r>
            <a:r>
              <a:rPr kumimoji="1" lang="en-US" altLang="zh-CN" sz="1600" dirty="0" smtClean="0"/>
              <a:t>-match, </a:t>
            </a:r>
            <a:r>
              <a:rPr kumimoji="1" lang="en-US" altLang="zh-CN" sz="1600" dirty="0" err="1" smtClean="0"/>
              <a:t>tcp</a:t>
            </a:r>
            <a:r>
              <a:rPr kumimoji="1" lang="en-US" altLang="zh-CN" sz="1600" dirty="0" smtClean="0"/>
              <a:t>-source-port; Action: set </a:t>
            </a:r>
            <a:r>
              <a:rPr kumimoji="1" lang="en-US" altLang="zh-CN" sz="1600" dirty="0" err="1" smtClean="0"/>
              <a:t>nw-src</a:t>
            </a:r>
            <a:r>
              <a:rPr kumimoji="1" lang="en-US" altLang="zh-CN" sz="1600" dirty="0" smtClean="0"/>
              <a:t>, set  </a:t>
            </a:r>
            <a:r>
              <a:rPr kumimoji="1" lang="en-US" altLang="zh-CN" sz="1600" dirty="0" err="1" smtClean="0"/>
              <a:t>tp-src</a:t>
            </a:r>
            <a:r>
              <a:rPr kumimoji="1" lang="en-US" altLang="zh-CN" sz="1600" dirty="0" smtClean="0"/>
              <a:t>, </a:t>
            </a:r>
            <a:r>
              <a:rPr kumimoji="1" lang="en-US" altLang="zh-CN" sz="1600" dirty="0" err="1" smtClean="0"/>
              <a:t>ouput</a:t>
            </a:r>
            <a:endParaRPr kumimoji="1"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1600" dirty="0" smtClean="0"/>
              <a:t>DNAT: </a:t>
            </a:r>
            <a:r>
              <a:rPr kumimoji="1" lang="en-US" altLang="zh-CN" sz="1600" dirty="0" err="1" smtClean="0"/>
              <a:t>ethernet</a:t>
            </a:r>
            <a:r>
              <a:rPr kumimoji="1" lang="en-US" altLang="zh-CN" sz="1600" dirty="0" smtClean="0"/>
              <a:t>-match, ipv4-destination, </a:t>
            </a:r>
            <a:r>
              <a:rPr kumimoji="1" lang="en-US" altLang="zh-CN" sz="1600" dirty="0" err="1" smtClean="0"/>
              <a:t>ip</a:t>
            </a:r>
            <a:r>
              <a:rPr kumimoji="1" lang="en-US" altLang="zh-CN" sz="1600" dirty="0" smtClean="0"/>
              <a:t>-match, </a:t>
            </a:r>
            <a:r>
              <a:rPr kumimoji="1" lang="en-US" altLang="zh-CN" sz="1600" dirty="0" err="1" smtClean="0"/>
              <a:t>tcp</a:t>
            </a:r>
            <a:r>
              <a:rPr kumimoji="1" lang="en-US" altLang="zh-CN" sz="1600" dirty="0" smtClean="0"/>
              <a:t>-destination-port; Action: set </a:t>
            </a:r>
            <a:r>
              <a:rPr kumimoji="1" lang="en-US" altLang="zh-CN" sz="1600" dirty="0" err="1" smtClean="0"/>
              <a:t>nw-dst</a:t>
            </a:r>
            <a:r>
              <a:rPr kumimoji="1" lang="en-US" altLang="zh-CN" sz="1600" dirty="0" smtClean="0"/>
              <a:t>, set </a:t>
            </a:r>
            <a:r>
              <a:rPr kumimoji="1" lang="en-US" altLang="zh-CN" sz="1600" dirty="0" err="1" smtClean="0"/>
              <a:t>tp-dst</a:t>
            </a:r>
            <a:r>
              <a:rPr kumimoji="1" lang="en-US" altLang="zh-CN" sz="1600" dirty="0" smtClean="0"/>
              <a:t>, output</a:t>
            </a:r>
            <a:endParaRPr kumimoji="1" lang="en-US" altLang="zh-CN" sz="1600" dirty="0"/>
          </a:p>
          <a:p>
            <a:pPr lvl="1"/>
            <a:endParaRPr kumimoji="1" lang="en-US" altLang="zh-CN" sz="2400" b="1" dirty="0" smtClean="0">
              <a:solidFill>
                <a:srgbClr val="FF0000"/>
              </a:solidFill>
            </a:endParaRPr>
          </a:p>
          <a:p>
            <a:pPr lvl="1"/>
            <a:endParaRPr kumimoji="1" lang="zh-CN" altLang="en-US" sz="2000" dirty="0"/>
          </a:p>
        </p:txBody>
      </p:sp>
      <p:sp>
        <p:nvSpPr>
          <p:cNvPr id="103" name="文本框 39"/>
          <p:cNvSpPr txBox="1"/>
          <p:nvPr/>
        </p:nvSpPr>
        <p:spPr>
          <a:xfrm>
            <a:off x="3679796" y="3027514"/>
            <a:ext cx="206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Topology </a:t>
            </a:r>
            <a:r>
              <a:rPr kumimoji="1" lang="en-US" altLang="zh-CN" dirty="0" err="1" smtClean="0"/>
              <a:t>DataStore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Walk through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8036" y="1956574"/>
            <a:ext cx="7412182" cy="436110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en-US" altLang="zh-CN" b="1" dirty="0" smtClean="0"/>
              <a:t>Set up network topology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mininet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odl</a:t>
            </a:r>
            <a:r>
              <a:rPr lang="en-US" altLang="zh-CN" dirty="0" smtClean="0"/>
              <a:t> controller, l2switch learn top</a:t>
            </a:r>
          </a:p>
          <a:p>
            <a:r>
              <a:rPr lang="en-US" altLang="zh-CN" dirty="0" smtClean="0"/>
              <a:t>2. </a:t>
            </a:r>
            <a:r>
              <a:rPr lang="en-US" altLang="zh-CN" b="1" dirty="0" smtClean="0"/>
              <a:t>Initialize flow rules </a:t>
            </a:r>
            <a:r>
              <a:rPr lang="en-US" altLang="zh-CN" dirty="0" smtClean="0"/>
              <a:t>(Proactive): fix demonstration net problem</a:t>
            </a:r>
          </a:p>
          <a:p>
            <a:r>
              <a:rPr lang="en-US" altLang="zh-CN" dirty="0" smtClean="0"/>
              <a:t>3. I</a:t>
            </a:r>
            <a:r>
              <a:rPr lang="en-US" altLang="zh-CN" b="1" dirty="0" smtClean="0"/>
              <a:t>nternal app register &amp; listen </a:t>
            </a:r>
            <a:r>
              <a:rPr lang="en-US" altLang="zh-CN" dirty="0" smtClean="0"/>
              <a:t>to MD-SAL, subscribe to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packet-in &amp; flow-delete events</a:t>
            </a:r>
          </a:p>
          <a:p>
            <a:r>
              <a:rPr lang="en-US" altLang="zh-CN" dirty="0" smtClean="0"/>
              <a:t>3. Reactive NAT flow:  1) h1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h3;   2) s1 packet in to ODL; 3) internal app get notification, parse packet, pass </a:t>
            </a:r>
            <a:r>
              <a:rPr lang="en-US" altLang="zh-CN" dirty="0" err="1" smtClean="0"/>
              <a:t>src-ip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dst-ip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-port,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-port, </a:t>
            </a:r>
            <a:r>
              <a:rPr lang="en-US" altLang="zh-CN" dirty="0" err="1" smtClean="0"/>
              <a:t>ofswitch</a:t>
            </a:r>
            <a:r>
              <a:rPr lang="en-US" altLang="zh-CN" dirty="0" smtClean="0"/>
              <a:t> interface information to external app;  4) external app get invoked, do NAT logic, assign public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-port if needed, and maintain mapping; 5) prepare </a:t>
            </a:r>
            <a:r>
              <a:rPr lang="en-US" altLang="zh-CN" dirty="0" err="1" smtClean="0"/>
              <a:t>add_flow</a:t>
            </a:r>
            <a:r>
              <a:rPr lang="en-US" altLang="zh-CN" dirty="0" smtClean="0"/>
              <a:t> data, call ODL </a:t>
            </a:r>
            <a:r>
              <a:rPr lang="en-US" altLang="zh-CN" dirty="0" err="1" smtClean="0"/>
              <a:t>Restconf</a:t>
            </a:r>
            <a:r>
              <a:rPr lang="en-US" altLang="zh-CN" dirty="0" smtClean="0"/>
              <a:t> API to add flow to switches</a:t>
            </a:r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ruels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sNat</a:t>
            </a:r>
            <a:r>
              <a:rPr lang="en-US" altLang="zh-CN" dirty="0" smtClean="0"/>
              <a:t> (on s1/s2): Match 6 tuple (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srcip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srcport</a:t>
            </a:r>
            <a:r>
              <a:rPr lang="en-US" altLang="zh-CN" dirty="0" smtClean="0"/>
              <a:t>), action: set-</a:t>
            </a:r>
            <a:r>
              <a:rPr lang="en-US" altLang="zh-CN" dirty="0" err="1" smtClean="0"/>
              <a:t>nw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&amp; set-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dNat</a:t>
            </a:r>
            <a:r>
              <a:rPr lang="en-US" altLang="zh-CN" dirty="0" smtClean="0"/>
              <a:t>(on s1/s2): </a:t>
            </a:r>
            <a:r>
              <a:rPr lang="en-US" altLang="zh-CN" dirty="0"/>
              <a:t>Match 6 tuple (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dstip</a:t>
            </a:r>
            <a:r>
              <a:rPr lang="en-US" altLang="zh-CN" dirty="0" smtClean="0"/>
              <a:t>, </a:t>
            </a:r>
            <a:r>
              <a:rPr lang="en-US" altLang="zh-CN" dirty="0" err="1"/>
              <a:t>tcp</a:t>
            </a:r>
            <a:r>
              <a:rPr lang="en-US" altLang="zh-CN" dirty="0" smtClean="0"/>
              <a:t>, </a:t>
            </a:r>
            <a:r>
              <a:rPr lang="en-US" altLang="zh-CN" dirty="0" err="1"/>
              <a:t>dstport</a:t>
            </a:r>
            <a:r>
              <a:rPr lang="en-US" altLang="zh-CN" dirty="0"/>
              <a:t>), action: </a:t>
            </a:r>
            <a:r>
              <a:rPr lang="en-US" altLang="zh-CN" dirty="0" smtClean="0"/>
              <a:t>set-</a:t>
            </a:r>
            <a:r>
              <a:rPr lang="en-US" altLang="zh-CN" dirty="0" err="1" smtClean="0"/>
              <a:t>nw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 &amp; set-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Forward (s3): </a:t>
            </a:r>
            <a:r>
              <a:rPr lang="en-US" altLang="zh-CN" dirty="0"/>
              <a:t>Match 6 tuple (</a:t>
            </a:r>
            <a:r>
              <a:rPr lang="en-US" altLang="zh-CN" dirty="0" err="1"/>
              <a:t>ip</a:t>
            </a:r>
            <a:r>
              <a:rPr lang="en-US" altLang="zh-CN" dirty="0"/>
              <a:t>, </a:t>
            </a:r>
            <a:r>
              <a:rPr lang="en-US" altLang="zh-CN" dirty="0" err="1" smtClean="0"/>
              <a:t>srcip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dstip</a:t>
            </a:r>
            <a:r>
              <a:rPr lang="en-US" altLang="zh-CN" dirty="0"/>
              <a:t>, </a:t>
            </a:r>
            <a:r>
              <a:rPr lang="en-US" altLang="zh-CN" dirty="0" err="1"/>
              <a:t>tcp</a:t>
            </a:r>
            <a:r>
              <a:rPr lang="en-US" altLang="zh-CN" dirty="0"/>
              <a:t>, </a:t>
            </a:r>
            <a:r>
              <a:rPr lang="en-US" altLang="zh-CN" dirty="0" err="1"/>
              <a:t>srcport</a:t>
            </a:r>
            <a:r>
              <a:rPr lang="en-US" altLang="zh-CN" dirty="0"/>
              <a:t>, </a:t>
            </a:r>
            <a:r>
              <a:rPr lang="en-US" altLang="zh-CN" dirty="0" err="1"/>
              <a:t>dstport</a:t>
            </a:r>
            <a:r>
              <a:rPr lang="en-US" altLang="zh-CN" dirty="0"/>
              <a:t>), action: </a:t>
            </a:r>
            <a:r>
              <a:rPr lang="en-US" altLang="zh-CN" dirty="0" smtClean="0"/>
              <a:t>output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78879" y="4382669"/>
            <a:ext cx="1205342" cy="5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</a:p>
          <a:p>
            <a:pPr algn="ctr"/>
            <a:r>
              <a:rPr kumimoji="1" lang="en-US" altLang="zh-CN" dirty="0" smtClean="0"/>
              <a:t>s1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41229" y="5237043"/>
            <a:ext cx="104903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Host  h1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96289" y="3343578"/>
            <a:ext cx="1205342" cy="5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</a:p>
          <a:p>
            <a:pPr algn="ctr"/>
            <a:r>
              <a:rPr kumimoji="1" lang="en-US" altLang="zh-CN" dirty="0" smtClean="0"/>
              <a:t>s3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8465" y="4387278"/>
            <a:ext cx="1205342" cy="5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</a:p>
          <a:p>
            <a:pPr algn="ctr"/>
            <a:r>
              <a:rPr kumimoji="1" lang="en-US" altLang="zh-CN" dirty="0" smtClean="0"/>
              <a:t>s2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08578" y="5264753"/>
            <a:ext cx="104903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Host  h2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74445" y="2580049"/>
            <a:ext cx="104903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Host  h3</a:t>
            </a:r>
            <a:endParaRPr kumimoji="1" lang="zh-CN" altLang="en-US" dirty="0"/>
          </a:p>
        </p:txBody>
      </p:sp>
      <p:cxnSp>
        <p:nvCxnSpPr>
          <p:cNvPr id="11" name="直接箭头连接符 10"/>
          <p:cNvCxnSpPr>
            <a:stCxn id="9" idx="2"/>
            <a:endCxn id="6" idx="0"/>
          </p:cNvCxnSpPr>
          <p:nvPr/>
        </p:nvCxnSpPr>
        <p:spPr>
          <a:xfrm>
            <a:off x="2098960" y="3037249"/>
            <a:ext cx="0" cy="3063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4" idx="0"/>
          </p:cNvCxnSpPr>
          <p:nvPr/>
        </p:nvCxnSpPr>
        <p:spPr>
          <a:xfrm flipH="1">
            <a:off x="1181550" y="3851587"/>
            <a:ext cx="917410" cy="5310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>
            <a:off x="2098960" y="3851587"/>
            <a:ext cx="932176" cy="5356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1"/>
            <a:endCxn id="4" idx="3"/>
          </p:cNvCxnSpPr>
          <p:nvPr/>
        </p:nvCxnSpPr>
        <p:spPr>
          <a:xfrm flipH="1" flipV="1">
            <a:off x="1784221" y="4636674"/>
            <a:ext cx="644244" cy="46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5" idx="0"/>
          </p:cNvCxnSpPr>
          <p:nvPr/>
        </p:nvCxnSpPr>
        <p:spPr>
          <a:xfrm flipH="1">
            <a:off x="1165744" y="4890678"/>
            <a:ext cx="15806" cy="346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8" idx="0"/>
          </p:cNvCxnSpPr>
          <p:nvPr/>
        </p:nvCxnSpPr>
        <p:spPr>
          <a:xfrm>
            <a:off x="3031136" y="4895287"/>
            <a:ext cx="1957" cy="3694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9"/>
          <p:cNvSpPr txBox="1"/>
          <p:nvPr/>
        </p:nvSpPr>
        <p:spPr>
          <a:xfrm>
            <a:off x="501722" y="579593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10.0.0.2/32</a:t>
            </a:r>
            <a:endParaRPr kumimoji="1" lang="zh-CN" altLang="en-US" dirty="0"/>
          </a:p>
        </p:txBody>
      </p:sp>
      <p:sp>
        <p:nvSpPr>
          <p:cNvPr id="29" name="文本框 29"/>
          <p:cNvSpPr txBox="1"/>
          <p:nvPr/>
        </p:nvSpPr>
        <p:spPr>
          <a:xfrm>
            <a:off x="2442319" y="579593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10.0.0.3/32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78879" y="2096776"/>
            <a:ext cx="354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10.0.0.4/32 (fake as public address)</a:t>
            </a:r>
            <a:endParaRPr kumimoji="1"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7752" y="3190413"/>
            <a:ext cx="38209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0"/>
          <p:cNvSpPr txBox="1"/>
          <p:nvPr/>
        </p:nvSpPr>
        <p:spPr>
          <a:xfrm>
            <a:off x="3136693" y="2804051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internet</a:t>
            </a:r>
            <a:endParaRPr kumimoji="1" lang="zh-CN" altLang="en-US" dirty="0"/>
          </a:p>
        </p:txBody>
      </p:sp>
      <p:sp>
        <p:nvSpPr>
          <p:cNvPr id="23" name="文本框 40"/>
          <p:cNvSpPr txBox="1"/>
          <p:nvPr/>
        </p:nvSpPr>
        <p:spPr>
          <a:xfrm>
            <a:off x="3140607" y="3309844"/>
            <a:ext cx="93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intranet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81107" y="3406700"/>
            <a:ext cx="641229" cy="3817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ODL</a:t>
            </a:r>
            <a:endParaRPr kumimoji="1"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78879" y="4895287"/>
            <a:ext cx="0" cy="341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10508" y="3927797"/>
            <a:ext cx="0" cy="341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22336" y="3927797"/>
            <a:ext cx="335473" cy="3232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23231" y="3597582"/>
            <a:ext cx="57305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23231" y="3788464"/>
            <a:ext cx="1519088" cy="4625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9"/>
          <p:cNvSpPr txBox="1"/>
          <p:nvPr/>
        </p:nvSpPr>
        <p:spPr>
          <a:xfrm>
            <a:off x="-11948" y="4101053"/>
            <a:ext cx="120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2. Packet in</a:t>
            </a:r>
            <a:endParaRPr kumimoji="1" lang="zh-CN" altLang="en-US" sz="1400" dirty="0"/>
          </a:p>
        </p:txBody>
      </p:sp>
      <p:sp>
        <p:nvSpPr>
          <p:cNvPr id="37" name="文本框 39"/>
          <p:cNvSpPr txBox="1"/>
          <p:nvPr/>
        </p:nvSpPr>
        <p:spPr>
          <a:xfrm>
            <a:off x="931911" y="3904757"/>
            <a:ext cx="167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3.Flow_mod</a:t>
            </a:r>
            <a:endParaRPr kumimoji="1" lang="zh-CN" altLang="en-US" sz="1400" dirty="0"/>
          </a:p>
        </p:txBody>
      </p:sp>
      <p:sp>
        <p:nvSpPr>
          <p:cNvPr id="38" name="文本框 39"/>
          <p:cNvSpPr txBox="1"/>
          <p:nvPr/>
        </p:nvSpPr>
        <p:spPr>
          <a:xfrm>
            <a:off x="6419" y="5050030"/>
            <a:ext cx="1489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1. Send packet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627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Status &amp; 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Where we are?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Internal APP: Done (able to get OF notification from MD-SAL, and send message to external app)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External APP: Basically done (able to get OF information from internal app, assign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&amp; port, maintain mapping, generate correct flow,  add flow to switches through ODL RESTCONF API</a:t>
            </a:r>
          </a:p>
          <a:p>
            <a:pPr marL="0" indent="0">
              <a:buNone/>
            </a:pPr>
            <a:r>
              <a:rPr lang="en-US" altLang="zh-CN" sz="2400" b="1" dirty="0"/>
              <a:t>What next?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 Proactive flow consideration &amp; design for NAT network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 Protocols support: currently only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is supported, we will try extend to UDP/ICMP/ARP…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 Internal APP: could be a common service in ODL,  e.g. use message bus to send md-</a:t>
            </a:r>
            <a:r>
              <a:rPr lang="en-US" altLang="zh-CN" dirty="0" err="1" smtClean="0"/>
              <a:t>sal</a:t>
            </a:r>
            <a:r>
              <a:rPr lang="en-US" altLang="zh-CN" dirty="0" smtClean="0"/>
              <a:t> notification to external app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Contribute to ODL:  Sample app commit; </a:t>
            </a:r>
            <a:r>
              <a:rPr lang="en-US" altLang="zh-CN" dirty="0" err="1" smtClean="0"/>
              <a:t>TcpPacket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UdpPacket</a:t>
            </a:r>
            <a:r>
              <a:rPr lang="en-US" altLang="zh-CN" dirty="0" smtClean="0"/>
              <a:t> processor (to get transport protocol port);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documents…</a:t>
            </a:r>
          </a:p>
        </p:txBody>
      </p:sp>
    </p:spTree>
    <p:extLst>
      <p:ext uri="{BB962C8B-B14F-4D97-AF65-F5344CB8AC3E}">
        <p14:creationId xmlns:p14="http://schemas.microsoft.com/office/powerpoint/2010/main" val="32062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Thank you!</a:t>
            </a:r>
            <a:endParaRPr lang="zh-CN" altLang="en-US" sz="44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88848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678</Words>
  <Application>Microsoft Office PowerPoint</Application>
  <PresentationFormat>自定义</PresentationFormat>
  <Paragraphs>124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怀旧</vt:lpstr>
      <vt:lpstr>OpenFlow-based Distributed NAT</vt:lpstr>
      <vt:lpstr>Problem Statement</vt:lpstr>
      <vt:lpstr>Our Solution</vt:lpstr>
      <vt:lpstr>System Architecture</vt:lpstr>
      <vt:lpstr>Walk through</vt:lpstr>
      <vt:lpstr>Status &amp; Next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赵德柱</dc:creator>
  <cp:lastModifiedBy>Santa</cp:lastModifiedBy>
  <cp:revision>86</cp:revision>
  <dcterms:created xsi:type="dcterms:W3CDTF">2016-01-22T14:42:49Z</dcterms:created>
  <dcterms:modified xsi:type="dcterms:W3CDTF">2016-01-23T01:53:22Z</dcterms:modified>
</cp:coreProperties>
</file>