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3"/>
  </p:notesMasterIdLst>
  <p:handoutMasterIdLst>
    <p:handoutMasterId r:id="rId14"/>
  </p:handoutMasterIdLst>
  <p:sldIdLst>
    <p:sldId id="496" r:id="rId2"/>
    <p:sldId id="497" r:id="rId3"/>
    <p:sldId id="498" r:id="rId4"/>
    <p:sldId id="499" r:id="rId5"/>
    <p:sldId id="506" r:id="rId6"/>
    <p:sldId id="500" r:id="rId7"/>
    <p:sldId id="501" r:id="rId8"/>
    <p:sldId id="502" r:id="rId9"/>
    <p:sldId id="503" r:id="rId10"/>
    <p:sldId id="504" r:id="rId11"/>
    <p:sldId id="508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B0810"/>
    <a:srgbClr val="FDBE24"/>
    <a:srgbClr val="FA661C"/>
    <a:srgbClr val="90BDDB"/>
    <a:srgbClr val="335FFA"/>
    <a:srgbClr val="349A97"/>
    <a:srgbClr val="2C92B6"/>
    <a:srgbClr val="489542"/>
    <a:srgbClr val="54545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926" autoAdjust="0"/>
    <p:restoredTop sz="91200" autoAdjust="0"/>
  </p:normalViewPr>
  <p:slideViewPr>
    <p:cSldViewPr snapToGrid="0" snapToObjects="1" showGuides="1">
      <p:cViewPr varScale="1">
        <p:scale>
          <a:sx n="89" d="100"/>
          <a:sy n="89" d="100"/>
        </p:scale>
        <p:origin x="-1260" y="-102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7600002"/>
      </p:ext>
    </p:extLst>
  </p:cSld>
  <p:clrMapOvr>
    <a:masterClrMapping/>
  </p:clrMapOvr>
  <p:transition spd="med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GB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9208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58759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xmlns="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xmlns="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  <p:sldLayoutId id="2147483897" r:id="rId35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9925" y="217618"/>
            <a:ext cx="27241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30924" y="2346822"/>
            <a:ext cx="706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u="sng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pplication </a:t>
            </a:r>
            <a:r>
              <a:rPr lang="en-US" altLang="zh-CN" u="sng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/>
              <a:t>raffic </a:t>
            </a:r>
            <a:r>
              <a:rPr lang="en-US" altLang="zh-CN" u="sng" dirty="0" smtClean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ive </a:t>
            </a:r>
            <a:r>
              <a:rPr lang="en-US" altLang="zh-CN" u="sng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ssurance </a:t>
            </a:r>
            <a:r>
              <a:rPr lang="en-US" altLang="zh-CN" u="sng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ystem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9415" y="3270743"/>
            <a:ext cx="4021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Aijun Wang(China Telecom)</a:t>
            </a:r>
          </a:p>
          <a:p>
            <a:pPr algn="ctr"/>
            <a:r>
              <a:rPr lang="en-US" altLang="zh-CN" dirty="0" smtClean="0"/>
              <a:t>Jing Liu(</a:t>
            </a:r>
            <a:r>
              <a:rPr lang="en-US" altLang="zh-CN" dirty="0" err="1" smtClean="0"/>
              <a:t>Tencent</a:t>
            </a:r>
            <a:r>
              <a:rPr lang="en-US" altLang="zh-CN" dirty="0" smtClean="0"/>
              <a:t>)</a:t>
            </a:r>
          </a:p>
          <a:p>
            <a:pPr algn="ctr"/>
            <a:r>
              <a:rPr lang="en-US" altLang="zh-CN" dirty="0" smtClean="0"/>
              <a:t>Dr. Lei Wang(</a:t>
            </a:r>
            <a:r>
              <a:rPr lang="en-US" altLang="zh-CN" dirty="0" err="1" smtClean="0"/>
              <a:t>Tsinghua</a:t>
            </a:r>
            <a:r>
              <a:rPr lang="en-US" altLang="zh-CN" dirty="0" smtClean="0"/>
              <a:t>)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Cisco ODL </a:t>
            </a:r>
            <a:r>
              <a:rPr lang="en-US" altLang="zh-CN" dirty="0" err="1" smtClean="0"/>
              <a:t>BootCamp</a:t>
            </a:r>
            <a:r>
              <a:rPr lang="en-US" altLang="zh-CN" dirty="0" smtClean="0"/>
              <a:t> Group 10</a:t>
            </a:r>
            <a:endParaRPr lang="zh-CN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8855" y="1265727"/>
            <a:ext cx="8277344" cy="3168210"/>
          </a:xfrm>
        </p:spPr>
        <p:txBody>
          <a:bodyPr/>
          <a:lstStyle/>
          <a:p>
            <a:r>
              <a:rPr lang="en-US" altLang="zh-CN" dirty="0" smtClean="0"/>
              <a:t>Algorithm Optimization</a:t>
            </a:r>
          </a:p>
          <a:p>
            <a:r>
              <a:rPr lang="en-US" altLang="zh-CN" dirty="0" smtClean="0"/>
              <a:t>Yang Model Based Module</a:t>
            </a:r>
          </a:p>
          <a:p>
            <a:r>
              <a:rPr lang="en-US" altLang="zh-CN" dirty="0" smtClean="0"/>
              <a:t>PCE</a:t>
            </a:r>
          </a:p>
          <a:p>
            <a:r>
              <a:rPr lang="en-US" altLang="zh-CN" dirty="0" smtClean="0"/>
              <a:t>Project  Incubation within ODL community</a:t>
            </a:r>
          </a:p>
          <a:p>
            <a:r>
              <a:rPr lang="en-US" altLang="zh-CN" dirty="0" smtClean="0"/>
              <a:t>Individual Contribution within ODL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7766" y="341313"/>
            <a:ext cx="3841157" cy="731837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ＭＳ Ｐゴシック" charset="0"/>
                <a:sym typeface="宋体" panose="02010600030101010101" pitchFamily="2" charset="-122"/>
              </a:rPr>
              <a:t>Future Consideration</a:t>
            </a:r>
            <a:endParaRPr lang="zh-CN" altLang="en-US" sz="28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ＭＳ Ｐゴシック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241778" y="1289541"/>
            <a:ext cx="2409853" cy="3024554"/>
          </a:xfrm>
        </p:spPr>
        <p:txBody>
          <a:bodyPr/>
          <a:lstStyle/>
          <a:p>
            <a:r>
              <a:rPr lang="en-US" altLang="zh-CN" dirty="0" smtClean="0"/>
              <a:t>Kind Teachers: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Chuck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Giles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Donald</a:t>
            </a:r>
          </a:p>
          <a:p>
            <a:r>
              <a:rPr lang="en-US" altLang="zh-CN" dirty="0" smtClean="0"/>
              <a:t>Hard Working Volunteers</a:t>
            </a:r>
          </a:p>
          <a:p>
            <a:r>
              <a:rPr lang="en-US" altLang="zh-CN" dirty="0" smtClean="0"/>
              <a:t>Every </a:t>
            </a:r>
            <a:r>
              <a:rPr lang="en-US" altLang="zh-CN" dirty="0" err="1" smtClean="0"/>
              <a:t>ODLer</a:t>
            </a:r>
            <a:endParaRPr lang="zh-CN" altLang="en-US" dirty="0"/>
          </a:p>
        </p:txBody>
      </p:sp>
      <p:pic>
        <p:nvPicPr>
          <p:cNvPr id="43010" name="Picture 2" descr="http://textimages.us/thanks/thanks07/thanks-0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2362" y="257175"/>
            <a:ext cx="4733925" cy="355282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2301" y="1242281"/>
            <a:ext cx="8277344" cy="879596"/>
          </a:xfrm>
        </p:spPr>
        <p:txBody>
          <a:bodyPr/>
          <a:lstStyle/>
          <a:p>
            <a:r>
              <a:rPr lang="en-US" altLang="zh-CN" sz="1800" dirty="0" smtClean="0"/>
              <a:t>Traffic Engineering is one traditional topic in recent decades</a:t>
            </a:r>
          </a:p>
          <a:p>
            <a:r>
              <a:rPr lang="en-US" altLang="zh-CN" sz="1800" dirty="0" smtClean="0"/>
              <a:t>There are many solutions to it, MPLS-TE, RSVP, various Tunnels etc.</a:t>
            </a:r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463152" y="222737"/>
            <a:ext cx="4788786" cy="780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Why 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pplication 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T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raffic?</a:t>
            </a:r>
            <a:endParaRPr lang="zh-CN" altLang="en-US" sz="2800" b="1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文本占位符 1"/>
          <p:cNvSpPr txBox="1">
            <a:spLocks/>
          </p:cNvSpPr>
          <p:nvPr/>
        </p:nvSpPr>
        <p:spPr>
          <a:xfrm>
            <a:off x="462301" y="2121877"/>
            <a:ext cx="5774376" cy="236806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/>
          <a:p>
            <a:pPr marL="280928" marR="0" lvl="0" indent="-223792" algn="l" defTabSz="684213" rtl="0" eaLnBrk="1" fontAlgn="base" latinLnBrk="0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n-lt"/>
                <a:ea typeface="ＭＳ Ｐゴシック" charset="0"/>
                <a:cs typeface="CiscoSans ExtraLight"/>
              </a:rPr>
              <a:t>It is the requirements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n-lt"/>
                <a:ea typeface="ＭＳ Ｐゴシック" charset="0"/>
                <a:cs typeface="CiscoSans ExtraLight"/>
              </a:rPr>
              <a:t> from various Application Providers propel the emerge and adoption of SDN technology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n-lt"/>
                <a:ea typeface="ＭＳ Ｐゴシック" charset="0"/>
                <a:cs typeface="CiscoSans ExtraLight"/>
              </a:rPr>
              <a:t>.</a:t>
            </a:r>
          </a:p>
          <a:p>
            <a:pPr marL="280928" marR="0" lvl="0" indent="-223792" algn="l" defTabSz="684213" rtl="0" eaLnBrk="1" fontAlgn="base" latinLnBrk="0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n-lt"/>
                <a:ea typeface="ＭＳ Ｐゴシック" charset="0"/>
                <a:cs typeface="CiscoSans ExtraLight"/>
              </a:rPr>
              <a:t>Then every</a:t>
            </a: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n-lt"/>
                <a:ea typeface="ＭＳ Ｐゴシック" charset="0"/>
                <a:cs typeface="CiscoSans ExtraLight"/>
              </a:rPr>
              <a:t> SDN solution should be served the requirement of application traffic.</a:t>
            </a:r>
          </a:p>
          <a:p>
            <a:pPr marL="280928" marR="0" lvl="0" indent="-223792" algn="l" defTabSz="684213" rtl="0" eaLnBrk="1" fontAlgn="base" latinLnBrk="0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n-lt"/>
                <a:ea typeface="ＭＳ Ｐゴシック" charset="0"/>
                <a:cs typeface="CiscoSans ExtraLight"/>
              </a:rPr>
              <a:t>Not the general traffic engineering, which is the responsibility of traditional management platform.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+mn-lt"/>
              <a:ea typeface="ＭＳ Ｐゴシック" charset="0"/>
              <a:cs typeface="CiscoSans Extra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6677" y="2375165"/>
            <a:ext cx="2358903" cy="1804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463153" y="222737"/>
            <a:ext cx="2022140" cy="780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Why 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L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ive?</a:t>
            </a:r>
            <a:endParaRPr lang="zh-CN" altLang="en-US" sz="2800" b="1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33574" y="2615761"/>
            <a:ext cx="1740795" cy="173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0578" y="1183666"/>
            <a:ext cx="8277344" cy="3168210"/>
          </a:xfrm>
        </p:spPr>
        <p:txBody>
          <a:bodyPr/>
          <a:lstStyle/>
          <a:p>
            <a:r>
              <a:rPr lang="en-US" altLang="zh-CN" sz="1800" dirty="0" smtClean="0"/>
              <a:t>No one can estimate the real traffic volume in WAN network</a:t>
            </a:r>
          </a:p>
          <a:p>
            <a:r>
              <a:rPr lang="en-US" altLang="zh-CN" sz="1800" dirty="0" smtClean="0"/>
              <a:t>The world is change quickly.</a:t>
            </a:r>
          </a:p>
          <a:p>
            <a:r>
              <a:rPr lang="en-US" altLang="zh-CN" sz="1800" dirty="0" smtClean="0"/>
              <a:t>Mobile Applications exacerbate the traffic congestion and network challenge situation </a:t>
            </a:r>
          </a:p>
          <a:p>
            <a:r>
              <a:rPr lang="en-US" altLang="zh-CN" sz="1800" dirty="0" smtClean="0"/>
              <a:t>Traffic is changing with time, with different directions quickly.</a:t>
            </a:r>
          </a:p>
          <a:p>
            <a:r>
              <a:rPr lang="en-US" altLang="zh-CN" sz="1800" dirty="0" smtClean="0"/>
              <a:t>Service Provider must find some way to meet the Live requirements.</a:t>
            </a:r>
          </a:p>
          <a:p>
            <a:r>
              <a:rPr lang="en-US" altLang="zh-CN" sz="1800" dirty="0" smtClean="0"/>
              <a:t>It seems SDN, ODL and our solution can achieve this </a:t>
            </a:r>
            <a:r>
              <a:rPr lang="en-US" altLang="zh-CN" sz="1800" dirty="0" smtClean="0">
                <a:sym typeface="Wingdings" pitchFamily="2" charset="2"/>
              </a:rPr>
              <a:t></a:t>
            </a:r>
            <a:endParaRPr lang="zh-CN" altLang="en-US" sz="1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2301" y="1089881"/>
            <a:ext cx="8277344" cy="1254733"/>
          </a:xfrm>
        </p:spPr>
        <p:txBody>
          <a:bodyPr/>
          <a:lstStyle/>
          <a:p>
            <a:r>
              <a:rPr lang="en-US" altLang="zh-CN" sz="1800" dirty="0" smtClean="0"/>
              <a:t>Integration of centralized(SDN) and distribution(IGP/BGP) control methods.</a:t>
            </a:r>
          </a:p>
          <a:p>
            <a:r>
              <a:rPr lang="en-US" altLang="zh-CN" sz="1800" dirty="0" smtClean="0"/>
              <a:t>Suitable for Native IP and MPLS based network</a:t>
            </a:r>
          </a:p>
          <a:p>
            <a:r>
              <a:rPr lang="en-US" altLang="zh-CN" sz="1800" dirty="0" smtClean="0"/>
              <a:t>Little change to the production network of service provider</a:t>
            </a:r>
          </a:p>
          <a:p>
            <a:endParaRPr lang="zh-CN" altLang="en-US" sz="1800" dirty="0"/>
          </a:p>
        </p:txBody>
      </p:sp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463152" y="222737"/>
            <a:ext cx="2854479" cy="780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How </a:t>
            </a:r>
            <a:r>
              <a:rPr lang="en-US" altLang="zh-CN" sz="2800" b="1" u="sng" dirty="0" smtClean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ssurance?</a:t>
            </a:r>
            <a:endParaRPr lang="zh-CN" altLang="en-US" sz="2800" b="1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1752" y="2488075"/>
            <a:ext cx="8595141" cy="2390021"/>
            <a:chOff x="346841" y="3586045"/>
            <a:chExt cx="8595141" cy="2390021"/>
          </a:xfrm>
        </p:grpSpPr>
        <p:sp>
          <p:nvSpPr>
            <p:cNvPr id="10" name="矩形 9"/>
            <p:cNvSpPr/>
            <p:nvPr/>
          </p:nvSpPr>
          <p:spPr bwMode="auto">
            <a:xfrm>
              <a:off x="2218155" y="3586045"/>
              <a:ext cx="4316185" cy="646388"/>
            </a:xfrm>
            <a:prstGeom prst="rect">
              <a:avLst/>
            </a:prstGeom>
            <a:solidFill>
              <a:srgbClr val="FF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07552" indent="-307552" algn="ctr" defTabSz="820138">
                <a:lnSpc>
                  <a:spcPct val="125000"/>
                </a:lnSpc>
                <a:spcBef>
                  <a:spcPts val="538"/>
                </a:spcBef>
                <a:buClr>
                  <a:srgbClr val="000000"/>
                </a:buClr>
              </a:pPr>
              <a:r>
                <a:rPr lang="en-US" altLang="zh-CN" sz="1400" b="0" dirty="0" smtClean="0"/>
                <a:t>Application </a:t>
              </a:r>
              <a:r>
                <a:rPr lang="en-US" altLang="zh-CN" sz="1400" dirty="0" smtClean="0"/>
                <a:t>Traffic Live Assurance S</a:t>
              </a:r>
              <a:r>
                <a:rPr lang="en-US" altLang="zh-CN" sz="1400" b="0" dirty="0" smtClean="0"/>
                <a:t>ystem</a:t>
              </a:r>
              <a:br>
                <a:rPr lang="en-US" altLang="zh-CN" sz="1400" b="0" dirty="0" smtClean="0"/>
              </a:br>
              <a:r>
                <a:rPr lang="en-US" altLang="zh-CN" sz="1400" b="0" dirty="0" smtClean="0"/>
                <a:t>ATLAS</a:t>
              </a:r>
              <a:r>
                <a:rPr lang="en-US" altLang="zh-CN" sz="1400" i="1" dirty="0" smtClean="0">
                  <a:solidFill>
                    <a:srgbClr val="000000"/>
                  </a:solidFill>
                  <a:ea typeface="隶书" pitchFamily="49" charset="-122"/>
                </a:rPr>
                <a:t>, which is based on ODL</a:t>
              </a:r>
              <a:endParaRPr lang="zh-CN" altLang="en-US" sz="1400" b="0" i="1" dirty="0" smtClean="0">
                <a:solidFill>
                  <a:srgbClr val="000000"/>
                </a:solidFill>
                <a:ea typeface="隶书" pitchFamily="49" charset="-122"/>
              </a:endParaRPr>
            </a:p>
          </p:txBody>
        </p:sp>
        <p:cxnSp>
          <p:nvCxnSpPr>
            <p:cNvPr id="11" name="直接连接符 10"/>
            <p:cNvCxnSpPr>
              <a:stCxn id="10" idx="2"/>
              <a:endCxn id="20" idx="0"/>
            </p:cNvCxnSpPr>
            <p:nvPr/>
          </p:nvCxnSpPr>
          <p:spPr bwMode="auto">
            <a:xfrm flipH="1">
              <a:off x="3240644" y="4232433"/>
              <a:ext cx="1135604" cy="633984"/>
            </a:xfrm>
            <a:prstGeom prst="line">
              <a:avLst/>
            </a:prstGeom>
            <a:solidFill>
              <a:srgbClr val="262694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" name="直接连接符 14"/>
            <p:cNvCxnSpPr>
              <a:stCxn id="10" idx="2"/>
              <a:endCxn id="21" idx="0"/>
            </p:cNvCxnSpPr>
            <p:nvPr/>
          </p:nvCxnSpPr>
          <p:spPr bwMode="auto">
            <a:xfrm>
              <a:off x="4376248" y="4232433"/>
              <a:ext cx="1198158" cy="633979"/>
            </a:xfrm>
            <a:prstGeom prst="line">
              <a:avLst/>
            </a:prstGeom>
            <a:solidFill>
              <a:srgbClr val="262694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894323" y="4335002"/>
              <a:ext cx="2387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0" dirty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BGP-LS/NETCONF/PCEP</a:t>
              </a:r>
              <a:endParaRPr lang="zh-CN" altLang="en-US" sz="1200" b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pic>
          <p:nvPicPr>
            <p:cNvPr id="16" name="Picture 7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1254" y="4866412"/>
              <a:ext cx="648072" cy="2853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8" name="Picture 7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701" y="5521507"/>
              <a:ext cx="648072" cy="2853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9" name="Picture 7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50125" y="5439620"/>
              <a:ext cx="648072" cy="2853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0" name="Picture 7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16608" y="4866417"/>
              <a:ext cx="648072" cy="2853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1" name="Picture 7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50370" y="4866412"/>
              <a:ext cx="648072" cy="2853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2982107" y="5141128"/>
              <a:ext cx="458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0" dirty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R4</a:t>
              </a:r>
              <a:endParaRPr lang="zh-CN" altLang="en-US" sz="1100" b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28562" y="5128669"/>
              <a:ext cx="458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0" dirty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R5</a:t>
              </a:r>
              <a:endParaRPr lang="zh-CN" altLang="en-US" sz="1100" b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98827" y="5059364"/>
              <a:ext cx="458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0" dirty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R6</a:t>
              </a:r>
              <a:endParaRPr lang="zh-CN" altLang="en-US" sz="1100" b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06504" y="5714456"/>
              <a:ext cx="458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0" dirty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R7</a:t>
              </a:r>
              <a:endParaRPr lang="zh-CN" altLang="en-US" sz="1100" b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84928" y="5632569"/>
              <a:ext cx="4581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0" dirty="0" smtClean="0">
                  <a:solidFill>
                    <a:srgbClr val="000000"/>
                  </a:solidFill>
                  <a:latin typeface="Arial" pitchFamily="34" charset="0"/>
                  <a:ea typeface="宋体" pitchFamily="2" charset="-122"/>
                </a:rPr>
                <a:t>R8</a:t>
              </a:r>
              <a:endParaRPr lang="zh-CN" altLang="en-US" sz="1100" b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2663629" y="4442412"/>
              <a:ext cx="3528392" cy="151357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vert="horz" wrap="square" lIns="90000" tIns="0" rIns="90000" bIns="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30" name="直接连接符 29"/>
            <p:cNvCxnSpPr>
              <a:stCxn id="18" idx="0"/>
              <a:endCxn id="20" idx="2"/>
            </p:cNvCxnSpPr>
            <p:nvPr/>
          </p:nvCxnSpPr>
          <p:spPr bwMode="auto">
            <a:xfrm flipH="1" flipV="1">
              <a:off x="3240644" y="5151808"/>
              <a:ext cx="655093" cy="3696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cxnSp>
          <p:nvCxnSpPr>
            <p:cNvPr id="31" name="直接连接符 30"/>
            <p:cNvCxnSpPr>
              <a:stCxn id="19" idx="1"/>
              <a:endCxn id="18" idx="3"/>
            </p:cNvCxnSpPr>
            <p:nvPr/>
          </p:nvCxnSpPr>
          <p:spPr bwMode="auto">
            <a:xfrm flipH="1">
              <a:off x="4219773" y="5582316"/>
              <a:ext cx="730352" cy="8188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cxnSp>
          <p:nvCxnSpPr>
            <p:cNvPr id="32" name="直接连接符 31"/>
            <p:cNvCxnSpPr>
              <a:stCxn id="19" idx="0"/>
              <a:endCxn id="16" idx="2"/>
            </p:cNvCxnSpPr>
            <p:nvPr/>
          </p:nvCxnSpPr>
          <p:spPr bwMode="auto">
            <a:xfrm flipH="1" flipV="1">
              <a:off x="4455290" y="5151803"/>
              <a:ext cx="818871" cy="28781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cxnSp>
          <p:nvCxnSpPr>
            <p:cNvPr id="33" name="直接连接符 32"/>
            <p:cNvCxnSpPr>
              <a:stCxn id="16" idx="1"/>
              <a:endCxn id="20" idx="3"/>
            </p:cNvCxnSpPr>
            <p:nvPr/>
          </p:nvCxnSpPr>
          <p:spPr bwMode="auto">
            <a:xfrm flipH="1">
              <a:off x="3564680" y="5009108"/>
              <a:ext cx="566574" cy="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cxnSp>
          <p:nvCxnSpPr>
            <p:cNvPr id="34" name="直接连接符 33"/>
            <p:cNvCxnSpPr>
              <a:stCxn id="21" idx="1"/>
              <a:endCxn id="16" idx="3"/>
            </p:cNvCxnSpPr>
            <p:nvPr/>
          </p:nvCxnSpPr>
          <p:spPr bwMode="auto">
            <a:xfrm flipH="1">
              <a:off x="4779326" y="5009108"/>
              <a:ext cx="47104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sp>
          <p:nvSpPr>
            <p:cNvPr id="38" name="椭圆 37"/>
            <p:cNvSpPr/>
            <p:nvPr/>
          </p:nvSpPr>
          <p:spPr bwMode="auto">
            <a:xfrm>
              <a:off x="467833" y="4774019"/>
              <a:ext cx="1679944" cy="74427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MAN</a:t>
              </a:r>
              <a:endParaRPr kumimoji="1" lang="zh-CN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7262038" y="4774019"/>
              <a:ext cx="1679944" cy="74427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Tencent</a:t>
              </a:r>
              <a:r>
                <a:rPr kumimoji="1" lang="en-US" altLang="zh-CN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楷体_GB2312" pitchFamily="49" charset="-122"/>
                </a:rPr>
                <a:t>Cloud  IDC</a:t>
              </a:r>
              <a:endParaRPr kumimoji="1" lang="zh-CN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40" name="直接连接符 39"/>
            <p:cNvCxnSpPr>
              <a:stCxn id="20" idx="1"/>
              <a:endCxn id="38" idx="6"/>
            </p:cNvCxnSpPr>
            <p:nvPr/>
          </p:nvCxnSpPr>
          <p:spPr bwMode="auto">
            <a:xfrm flipH="1">
              <a:off x="2147777" y="5009113"/>
              <a:ext cx="768831" cy="13704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cxnSp>
          <p:nvCxnSpPr>
            <p:cNvPr id="41" name="直接连接符 40"/>
            <p:cNvCxnSpPr>
              <a:stCxn id="39" idx="2"/>
              <a:endCxn id="21" idx="3"/>
            </p:cNvCxnSpPr>
            <p:nvPr/>
          </p:nvCxnSpPr>
          <p:spPr bwMode="auto">
            <a:xfrm flipH="1" flipV="1">
              <a:off x="5898442" y="5009108"/>
              <a:ext cx="1363596" cy="13705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pic>
          <p:nvPicPr>
            <p:cNvPr id="42" name="Picture 2" descr="http://tse1.mm.bing.net/th?&amp;id=OIP.M5a7f8bcd0c444f1b0dc0847fc7dc29dco0&amp;w=249&amp;h=139&amp;c=0&amp;pid=1.9&amp;rs=0&amp;p=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04385" y="4433921"/>
              <a:ext cx="804039" cy="467621"/>
            </a:xfrm>
            <a:prstGeom prst="rect">
              <a:avLst/>
            </a:prstGeom>
            <a:noFill/>
          </p:spPr>
        </p:pic>
        <p:pic>
          <p:nvPicPr>
            <p:cNvPr id="43" name="Picture 4" descr="http://tse1.mm.bing.net/th?&amp;id=OIP.M67044d18b604c99119c5db5341f23922o0&amp;w=201&amp;h=145&amp;c=0&amp;pid=1.9&amp;rs=0&amp;p=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6841" y="4270694"/>
              <a:ext cx="977462" cy="70513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2301" y="1101604"/>
            <a:ext cx="3253914" cy="3389271"/>
          </a:xfrm>
        </p:spPr>
        <p:txBody>
          <a:bodyPr/>
          <a:lstStyle/>
          <a:p>
            <a:r>
              <a:rPr lang="en-US" altLang="zh-CN" sz="1600" dirty="0" smtClean="0"/>
              <a:t>Build two BGP Pairs</a:t>
            </a:r>
          </a:p>
          <a:p>
            <a:r>
              <a:rPr lang="en-US" altLang="zh-CN" sz="1600" dirty="0" smtClean="0"/>
              <a:t>Every Pair announces different prefixes.</a:t>
            </a:r>
          </a:p>
          <a:p>
            <a:r>
              <a:rPr lang="en-US" altLang="zh-CN" sz="1600" dirty="0" smtClean="0"/>
              <a:t>Every BGP next-hop can be reached via different physical link.</a:t>
            </a:r>
          </a:p>
          <a:p>
            <a:r>
              <a:rPr lang="en-US" altLang="zh-CN" sz="1600" dirty="0" smtClean="0"/>
              <a:t>Most configuration works lie in edge routers(PE). Transit  routers should be changed as little as possible.</a:t>
            </a:r>
          </a:p>
          <a:p>
            <a:r>
              <a:rPr lang="en-US" altLang="zh-CN" sz="1600" dirty="0" smtClean="0"/>
              <a:t> All above parameters can be changed dynamically.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463152" y="222737"/>
            <a:ext cx="3253063" cy="780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Network Solution</a:t>
            </a:r>
            <a:endParaRPr lang="zh-CN" altLang="en-US" sz="2800" b="1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925631" y="397918"/>
            <a:ext cx="4962678" cy="1885105"/>
            <a:chOff x="4001810" y="1340768"/>
            <a:chExt cx="4962678" cy="1885105"/>
          </a:xfrm>
        </p:grpSpPr>
        <p:grpSp>
          <p:nvGrpSpPr>
            <p:cNvPr id="41" name="组合 64"/>
            <p:cNvGrpSpPr/>
            <p:nvPr/>
          </p:nvGrpSpPr>
          <p:grpSpPr>
            <a:xfrm>
              <a:off x="4001810" y="1340768"/>
              <a:ext cx="4962678" cy="1885105"/>
              <a:chOff x="3851920" y="1692910"/>
              <a:chExt cx="4962678" cy="1885105"/>
            </a:xfrm>
          </p:grpSpPr>
          <p:pic>
            <p:nvPicPr>
              <p:cNvPr id="54" name="Picture 7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343348" y="2989054"/>
                <a:ext cx="648072" cy="2853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5" name="Picture 7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848732" y="2989054"/>
                <a:ext cx="648072" cy="2853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cxnSp>
            <p:nvCxnSpPr>
              <p:cNvPr id="56" name="直接连接符 7"/>
              <p:cNvCxnSpPr>
                <a:stCxn id="54" idx="3"/>
              </p:cNvCxnSpPr>
              <p:nvPr/>
            </p:nvCxnSpPr>
            <p:spPr bwMode="auto">
              <a:xfrm>
                <a:off x="5991420" y="3131750"/>
                <a:ext cx="857312" cy="0"/>
              </a:xfrm>
              <a:prstGeom prst="line">
                <a:avLst/>
              </a:prstGeom>
              <a:solidFill>
                <a:srgbClr val="262694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直接连接符 56"/>
              <p:cNvCxnSpPr/>
              <p:nvPr/>
            </p:nvCxnSpPr>
            <p:spPr bwMode="auto">
              <a:xfrm>
                <a:off x="5991420" y="3052578"/>
                <a:ext cx="857312" cy="0"/>
              </a:xfrm>
              <a:prstGeom prst="line">
                <a:avLst/>
              </a:prstGeom>
              <a:solidFill>
                <a:srgbClr val="262694"/>
              </a:solidFill>
              <a:ln w="28575" cap="flat" cmpd="sng" algn="ctr">
                <a:solidFill>
                  <a:srgbClr val="00CC99">
                    <a:lumMod val="60000"/>
                    <a:lumOff val="4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直接连接符 57"/>
              <p:cNvCxnSpPr>
                <a:endCxn id="54" idx="1"/>
              </p:cNvCxnSpPr>
              <p:nvPr/>
            </p:nvCxnSpPr>
            <p:spPr bwMode="auto">
              <a:xfrm flipV="1">
                <a:off x="4492479" y="3131750"/>
                <a:ext cx="850869" cy="19702"/>
              </a:xfrm>
              <a:prstGeom prst="line">
                <a:avLst/>
              </a:prstGeom>
              <a:solidFill>
                <a:srgbClr val="262694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直接连接符 58"/>
              <p:cNvCxnSpPr/>
              <p:nvPr/>
            </p:nvCxnSpPr>
            <p:spPr bwMode="auto">
              <a:xfrm>
                <a:off x="7496804" y="3131750"/>
                <a:ext cx="726409" cy="0"/>
              </a:xfrm>
              <a:prstGeom prst="line">
                <a:avLst/>
              </a:prstGeom>
              <a:solidFill>
                <a:srgbClr val="262694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60" name="Picture 44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7371" y="2989054"/>
                <a:ext cx="575107" cy="3247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1" name="Picture 44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223213" y="2989054"/>
                <a:ext cx="575107" cy="3247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851920" y="3316405"/>
                <a:ext cx="6480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 GW-1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100392" y="3316405"/>
                <a:ext cx="714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 GW-2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86206" y="3268381"/>
                <a:ext cx="4581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R1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086406" y="3268381"/>
                <a:ext cx="4581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R2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66" name="直接连接符 7"/>
              <p:cNvCxnSpPr/>
              <p:nvPr/>
            </p:nvCxnSpPr>
            <p:spPr bwMode="auto">
              <a:xfrm>
                <a:off x="5991420" y="3205078"/>
                <a:ext cx="857312" cy="0"/>
              </a:xfrm>
              <a:prstGeom prst="line">
                <a:avLst/>
              </a:prstGeom>
              <a:solidFill>
                <a:srgbClr val="262694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直接连接符 66"/>
              <p:cNvCxnSpPr/>
              <p:nvPr/>
            </p:nvCxnSpPr>
            <p:spPr bwMode="auto">
              <a:xfrm>
                <a:off x="5646246" y="1692910"/>
                <a:ext cx="0" cy="576064"/>
              </a:xfrm>
              <a:prstGeom prst="line">
                <a:avLst/>
              </a:prstGeom>
              <a:solidFill>
                <a:srgbClr val="262694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直接连接符 67"/>
              <p:cNvCxnSpPr/>
              <p:nvPr/>
            </p:nvCxnSpPr>
            <p:spPr bwMode="auto">
              <a:xfrm>
                <a:off x="7158414" y="1764918"/>
                <a:ext cx="0" cy="504056"/>
              </a:xfrm>
              <a:prstGeom prst="line">
                <a:avLst/>
              </a:prstGeom>
              <a:solidFill>
                <a:srgbClr val="262694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9" name="TextBox 68"/>
              <p:cNvSpPr txBox="1"/>
              <p:nvPr/>
            </p:nvSpPr>
            <p:spPr>
              <a:xfrm>
                <a:off x="5934278" y="2484998"/>
                <a:ext cx="10472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BGP Peer Pair1</a:t>
                </a:r>
                <a:endPara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934278" y="1764918"/>
                <a:ext cx="10472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0" cap="none" spc="0" normalizeH="0" baseline="0" noProof="0" dirty="0" smtClean="0">
                    <a:ln>
                      <a:solidFill>
                        <a:srgbClr val="00CC99">
                          <a:lumMod val="60000"/>
                          <a:lumOff val="40000"/>
                        </a:srgbClr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宋体" pitchFamily="2" charset="-122"/>
                  </a:rPr>
                  <a:t>BGP Peer Pair2</a:t>
                </a:r>
                <a:endParaRPr kumimoji="0" lang="zh-CN" altLang="en-US" sz="1100" b="0" i="0" u="none" strike="noStrike" kern="0" cap="none" spc="0" normalizeH="0" baseline="0" noProof="0" dirty="0">
                  <a:ln>
                    <a:solidFill>
                      <a:srgbClr val="00CC99">
                        <a:lumMod val="60000"/>
                        <a:lumOff val="4000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  <p:cxnSp>
            <p:nvCxnSpPr>
              <p:cNvPr id="71" name="直接连接符 70"/>
              <p:cNvCxnSpPr/>
              <p:nvPr/>
            </p:nvCxnSpPr>
            <p:spPr bwMode="auto">
              <a:xfrm>
                <a:off x="5646246" y="1980942"/>
                <a:ext cx="1505384" cy="0"/>
              </a:xfrm>
              <a:prstGeom prst="line">
                <a:avLst/>
              </a:prstGeom>
              <a:solidFill>
                <a:srgbClr val="262694"/>
              </a:solidFill>
              <a:ln w="9525" cap="flat" cmpd="sng" algn="ctr">
                <a:solidFill>
                  <a:srgbClr val="00CC99">
                    <a:lumMod val="60000"/>
                    <a:lumOff val="40000"/>
                  </a:srgbClr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>
                <a:off x="5646246" y="2701022"/>
                <a:ext cx="1505384" cy="0"/>
              </a:xfrm>
              <a:prstGeom prst="line">
                <a:avLst/>
              </a:prstGeom>
              <a:solidFill>
                <a:srgbClr val="262694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arrow" w="med" len="med"/>
                <a:tailEnd type="arrow" w="med" len="med"/>
              </a:ln>
              <a:effectLst/>
            </p:spPr>
          </p:cxnSp>
          <p:cxnSp>
            <p:nvCxnSpPr>
              <p:cNvPr id="73" name="直接连接符 72"/>
              <p:cNvCxnSpPr/>
              <p:nvPr/>
            </p:nvCxnSpPr>
            <p:spPr bwMode="auto">
              <a:xfrm>
                <a:off x="5646246" y="2484998"/>
                <a:ext cx="0" cy="504056"/>
              </a:xfrm>
              <a:prstGeom prst="line">
                <a:avLst/>
              </a:prstGeom>
              <a:solidFill>
                <a:srgbClr val="262694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直接连接符 73"/>
              <p:cNvCxnSpPr/>
              <p:nvPr/>
            </p:nvCxnSpPr>
            <p:spPr bwMode="auto">
              <a:xfrm>
                <a:off x="7158414" y="2484998"/>
                <a:ext cx="0" cy="504056"/>
              </a:xfrm>
              <a:prstGeom prst="line">
                <a:avLst/>
              </a:prstGeom>
              <a:solidFill>
                <a:srgbClr val="262694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2" name="TextBox 41"/>
            <p:cNvSpPr txBox="1"/>
            <p:nvPr/>
          </p:nvSpPr>
          <p:spPr>
            <a:xfrm>
              <a:off x="5940152" y="247808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A.2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48264" y="2478088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A.3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9952" y="242088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IP</a:t>
              </a:r>
              <a:r>
                <a:rPr kumimoji="0" lang="en-US" altLang="zh-CN" sz="11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88424" y="2420888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IP</a:t>
              </a:r>
              <a:r>
                <a:rPr kumimoji="0" lang="en-US" altLang="zh-CN" sz="11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940152" y="263691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A.6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48264" y="2636912"/>
              <a:ext cx="3600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A.7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40152" y="2852936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A.10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48264" y="2852936"/>
              <a:ext cx="43204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A.11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92080" y="2204864"/>
              <a:ext cx="792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lo0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020272" y="2204864"/>
              <a:ext cx="792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lo0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92080" y="1484784"/>
              <a:ext cx="792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20272" y="1484784"/>
              <a:ext cx="7920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lo1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5" name="组合 103"/>
          <p:cNvGrpSpPr/>
          <p:nvPr/>
        </p:nvGrpSpPr>
        <p:grpSpPr>
          <a:xfrm>
            <a:off x="4290646" y="2576696"/>
            <a:ext cx="4337539" cy="1914180"/>
            <a:chOff x="-207428" y="979411"/>
            <a:chExt cx="9288535" cy="4759245"/>
          </a:xfrm>
        </p:grpSpPr>
        <p:grpSp>
          <p:nvGrpSpPr>
            <p:cNvPr id="76" name="组合 101"/>
            <p:cNvGrpSpPr/>
            <p:nvPr/>
          </p:nvGrpSpPr>
          <p:grpSpPr>
            <a:xfrm>
              <a:off x="-207428" y="979411"/>
              <a:ext cx="9288535" cy="3652092"/>
              <a:chOff x="-207428" y="727155"/>
              <a:chExt cx="9288535" cy="3652092"/>
            </a:xfrm>
          </p:grpSpPr>
          <p:pic>
            <p:nvPicPr>
              <p:cNvPr id="78" name="Picture 7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31128" y="3249346"/>
                <a:ext cx="613425" cy="2510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79" name="Picture 7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579297" y="3693001"/>
                <a:ext cx="614929" cy="2510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cxnSp>
            <p:nvCxnSpPr>
              <p:cNvPr id="80" name="直接连接符 10"/>
              <p:cNvCxnSpPr>
                <a:cxnSpLocks noChangeShapeType="1"/>
                <a:stCxn id="97" idx="3"/>
                <a:endCxn id="78" idx="1"/>
              </p:cNvCxnSpPr>
              <p:nvPr/>
            </p:nvCxnSpPr>
            <p:spPr bwMode="auto">
              <a:xfrm>
                <a:off x="608956" y="3297733"/>
                <a:ext cx="822172" cy="7713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81" name="TextBox 31"/>
              <p:cNvSpPr txBox="1">
                <a:spLocks noChangeArrowheads="1"/>
              </p:cNvSpPr>
              <p:nvPr/>
            </p:nvSpPr>
            <p:spPr bwMode="auto">
              <a:xfrm>
                <a:off x="1380919" y="3385535"/>
                <a:ext cx="773579" cy="612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0000"/>
                    </a:solidFill>
                  </a:rPr>
                  <a:t>R1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TextBox 32"/>
              <p:cNvSpPr txBox="1">
                <a:spLocks noChangeArrowheads="1"/>
              </p:cNvSpPr>
              <p:nvPr/>
            </p:nvSpPr>
            <p:spPr bwMode="auto">
              <a:xfrm>
                <a:off x="3255005" y="3767065"/>
                <a:ext cx="1224033" cy="612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00" dirty="0">
                    <a:solidFill>
                      <a:srgbClr val="000000"/>
                    </a:solidFill>
                  </a:rPr>
                  <a:t>R2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83" name="Picture 7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978876" y="3179477"/>
                <a:ext cx="614929" cy="2510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4" name="Picture 7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020031" y="1642842"/>
                <a:ext cx="614929" cy="2510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cxnSp>
            <p:nvCxnSpPr>
              <p:cNvPr id="85" name="直接连接符 10"/>
              <p:cNvCxnSpPr>
                <a:cxnSpLocks noChangeShapeType="1"/>
                <a:stCxn id="78" idx="3"/>
                <a:endCxn id="84" idx="1"/>
              </p:cNvCxnSpPr>
              <p:nvPr/>
            </p:nvCxnSpPr>
            <p:spPr bwMode="auto">
              <a:xfrm flipV="1">
                <a:off x="2044553" y="1768361"/>
                <a:ext cx="1975478" cy="160650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6" name="直接连接符 10"/>
              <p:cNvCxnSpPr>
                <a:cxnSpLocks noChangeShapeType="1"/>
                <a:stCxn id="84" idx="3"/>
                <a:endCxn id="83" idx="1"/>
              </p:cNvCxnSpPr>
              <p:nvPr/>
            </p:nvCxnSpPr>
            <p:spPr bwMode="auto">
              <a:xfrm>
                <a:off x="4634960" y="1768361"/>
                <a:ext cx="2343916" cy="153663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7" name="直接连接符 10"/>
              <p:cNvCxnSpPr>
                <a:cxnSpLocks noChangeShapeType="1"/>
                <a:stCxn id="78" idx="3"/>
                <a:endCxn id="79" idx="1"/>
              </p:cNvCxnSpPr>
              <p:nvPr/>
            </p:nvCxnSpPr>
            <p:spPr bwMode="auto">
              <a:xfrm>
                <a:off x="2044553" y="3374865"/>
                <a:ext cx="1534744" cy="443655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88" name="直接连接符 10"/>
              <p:cNvCxnSpPr>
                <a:cxnSpLocks noChangeShapeType="1"/>
                <a:stCxn id="101" idx="3"/>
                <a:endCxn id="83" idx="1"/>
              </p:cNvCxnSpPr>
              <p:nvPr/>
            </p:nvCxnSpPr>
            <p:spPr bwMode="auto">
              <a:xfrm flipV="1">
                <a:off x="5612420" y="3304996"/>
                <a:ext cx="1366456" cy="48135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89" name="直接连接符 10"/>
              <p:cNvCxnSpPr>
                <a:cxnSpLocks noChangeShapeType="1"/>
                <a:stCxn id="78" idx="3"/>
                <a:endCxn id="99" idx="1"/>
              </p:cNvCxnSpPr>
              <p:nvPr/>
            </p:nvCxnSpPr>
            <p:spPr bwMode="auto">
              <a:xfrm flipV="1">
                <a:off x="2044553" y="3013849"/>
                <a:ext cx="1691693" cy="36101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0" name="直接连接符 10"/>
              <p:cNvCxnSpPr>
                <a:cxnSpLocks noChangeShapeType="1"/>
                <a:stCxn id="99" idx="3"/>
                <a:endCxn id="100" idx="1"/>
              </p:cNvCxnSpPr>
              <p:nvPr/>
            </p:nvCxnSpPr>
            <p:spPr bwMode="auto">
              <a:xfrm flipV="1">
                <a:off x="4351175" y="2998083"/>
                <a:ext cx="236406" cy="1576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1" name="直接连接符 10"/>
              <p:cNvCxnSpPr>
                <a:cxnSpLocks noChangeShapeType="1"/>
                <a:stCxn id="100" idx="3"/>
                <a:endCxn id="83" idx="1"/>
              </p:cNvCxnSpPr>
              <p:nvPr/>
            </p:nvCxnSpPr>
            <p:spPr bwMode="auto">
              <a:xfrm>
                <a:off x="5202510" y="2998083"/>
                <a:ext cx="1776366" cy="30691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92" name="TextBox 32"/>
              <p:cNvSpPr txBox="1">
                <a:spLocks noChangeArrowheads="1"/>
              </p:cNvSpPr>
              <p:nvPr/>
            </p:nvSpPr>
            <p:spPr bwMode="auto">
              <a:xfrm>
                <a:off x="4824296" y="3748350"/>
                <a:ext cx="1001679" cy="612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00" dirty="0" smtClean="0">
                    <a:solidFill>
                      <a:srgbClr val="000000"/>
                    </a:solidFill>
                  </a:rPr>
                  <a:t>R4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TextBox 32"/>
              <p:cNvSpPr txBox="1">
                <a:spLocks noChangeArrowheads="1"/>
              </p:cNvSpPr>
              <p:nvPr/>
            </p:nvSpPr>
            <p:spPr bwMode="auto">
              <a:xfrm>
                <a:off x="3708028" y="727155"/>
                <a:ext cx="1243441" cy="994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00" dirty="0" smtClean="0">
                    <a:solidFill>
                      <a:srgbClr val="000000"/>
                    </a:solidFill>
                  </a:rPr>
                  <a:t>R3</a:t>
                </a:r>
              </a:p>
              <a:p>
                <a:pPr algn="ctr"/>
                <a:r>
                  <a:rPr lang="en-US" altLang="zh-CN" sz="1000" dirty="0" smtClean="0">
                    <a:solidFill>
                      <a:srgbClr val="000000"/>
                    </a:solidFill>
                  </a:rPr>
                  <a:t>(RR)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TextBox 32"/>
              <p:cNvSpPr txBox="1">
                <a:spLocks noChangeArrowheads="1"/>
              </p:cNvSpPr>
              <p:nvPr/>
            </p:nvSpPr>
            <p:spPr bwMode="auto">
              <a:xfrm>
                <a:off x="3602674" y="2392737"/>
                <a:ext cx="860964" cy="612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00" dirty="0" smtClean="0">
                    <a:solidFill>
                      <a:srgbClr val="000000"/>
                    </a:solidFill>
                  </a:rPr>
                  <a:t>R5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TextBox 32"/>
              <p:cNvSpPr txBox="1">
                <a:spLocks noChangeArrowheads="1"/>
              </p:cNvSpPr>
              <p:nvPr/>
            </p:nvSpPr>
            <p:spPr bwMode="auto">
              <a:xfrm>
                <a:off x="4485329" y="2334443"/>
                <a:ext cx="823489" cy="612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00" dirty="0" smtClean="0">
                    <a:solidFill>
                      <a:srgbClr val="000000"/>
                    </a:solidFill>
                  </a:rPr>
                  <a:t>R6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6" name="直接连接符 10"/>
              <p:cNvCxnSpPr>
                <a:cxnSpLocks noChangeShapeType="1"/>
                <a:stCxn id="83" idx="3"/>
                <a:endCxn id="98" idx="1"/>
              </p:cNvCxnSpPr>
              <p:nvPr/>
            </p:nvCxnSpPr>
            <p:spPr bwMode="auto">
              <a:xfrm flipV="1">
                <a:off x="7593805" y="3245183"/>
                <a:ext cx="642707" cy="5981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97" name="Picture 44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150" y="3155017"/>
                <a:ext cx="544805" cy="2854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8" name="Picture 44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236512" y="3102466"/>
                <a:ext cx="544805" cy="2854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" name="Picture 7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736246" y="2888330"/>
                <a:ext cx="614929" cy="2510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00" name="Picture 7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87581" y="2872564"/>
                <a:ext cx="614929" cy="2510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01" name="Picture 7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97491" y="3660827"/>
                <a:ext cx="614929" cy="2510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cxnSp>
            <p:nvCxnSpPr>
              <p:cNvPr id="102" name="直接连接符 10"/>
              <p:cNvCxnSpPr>
                <a:cxnSpLocks noChangeShapeType="1"/>
                <a:stCxn id="79" idx="3"/>
                <a:endCxn id="101" idx="1"/>
              </p:cNvCxnSpPr>
              <p:nvPr/>
            </p:nvCxnSpPr>
            <p:spPr bwMode="auto">
              <a:xfrm flipV="1">
                <a:off x="4194226" y="3786346"/>
                <a:ext cx="803265" cy="32174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sp>
            <p:nvSpPr>
              <p:cNvPr id="103" name="TextBox 32"/>
              <p:cNvSpPr txBox="1">
                <a:spLocks noChangeArrowheads="1"/>
              </p:cNvSpPr>
              <p:nvPr/>
            </p:nvSpPr>
            <p:spPr bwMode="auto">
              <a:xfrm>
                <a:off x="6870293" y="3358056"/>
                <a:ext cx="868268" cy="612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00" dirty="0" smtClean="0">
                    <a:solidFill>
                      <a:srgbClr val="000000"/>
                    </a:solidFill>
                  </a:rPr>
                  <a:t>R7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TextBox 31"/>
              <p:cNvSpPr txBox="1">
                <a:spLocks noChangeArrowheads="1"/>
              </p:cNvSpPr>
              <p:nvPr/>
            </p:nvSpPr>
            <p:spPr bwMode="auto">
              <a:xfrm>
                <a:off x="-207428" y="3394150"/>
                <a:ext cx="1089285" cy="612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00" dirty="0" smtClean="0">
                    <a:solidFill>
                      <a:srgbClr val="000000"/>
                    </a:solidFill>
                  </a:rPr>
                  <a:t>GW1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TextBox 31"/>
              <p:cNvSpPr txBox="1">
                <a:spLocks noChangeArrowheads="1"/>
              </p:cNvSpPr>
              <p:nvPr/>
            </p:nvSpPr>
            <p:spPr bwMode="auto">
              <a:xfrm>
                <a:off x="8006092" y="3346850"/>
                <a:ext cx="1075015" cy="612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000" dirty="0" smtClean="0">
                    <a:solidFill>
                      <a:srgbClr val="000000"/>
                    </a:solidFill>
                  </a:rPr>
                  <a:t>GW2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7" name="椭圆 76"/>
            <p:cNvSpPr/>
            <p:nvPr/>
          </p:nvSpPr>
          <p:spPr>
            <a:xfrm>
              <a:off x="1150883" y="1277015"/>
              <a:ext cx="6763407" cy="446164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rtlCol="0" anchor="b" anchorCtr="1"/>
            <a:lstStyle/>
            <a:p>
              <a:pPr algn="ctr"/>
              <a:r>
                <a:rPr lang="en-US" altLang="zh-CN" sz="1400" dirty="0" smtClean="0"/>
                <a:t>AS  XXX</a:t>
              </a:r>
              <a:endParaRPr lang="zh-CN" altLang="en-US" sz="1400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4"/>
          <p:cNvSpPr>
            <a:spLocks noChangeArrowheads="1"/>
          </p:cNvSpPr>
          <p:nvPr/>
        </p:nvSpPr>
        <p:spPr bwMode="auto">
          <a:xfrm>
            <a:off x="463152" y="222737"/>
            <a:ext cx="4777063" cy="780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ATLAS System Architecture</a:t>
            </a:r>
            <a:endParaRPr lang="zh-CN" altLang="en-US" sz="2800" b="1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4186" y="1652124"/>
            <a:ext cx="6730771" cy="324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6" name="矩形 5"/>
          <p:cNvSpPr/>
          <p:nvPr/>
        </p:nvSpPr>
        <p:spPr>
          <a:xfrm>
            <a:off x="424186" y="2033521"/>
            <a:ext cx="6735391" cy="1207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579277" y="2831222"/>
            <a:ext cx="6425207" cy="3078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Model-Driven Service Abstraction Layer (MD-SAL)</a:t>
            </a:r>
            <a:endParaRPr lang="zh-CN" altLang="en-US" sz="900" dirty="0"/>
          </a:p>
        </p:txBody>
      </p:sp>
      <p:sp>
        <p:nvSpPr>
          <p:cNvPr id="15" name="矩形 14"/>
          <p:cNvSpPr/>
          <p:nvPr/>
        </p:nvSpPr>
        <p:spPr>
          <a:xfrm>
            <a:off x="455475" y="1666444"/>
            <a:ext cx="1220926" cy="2867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Policy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0035" y="2145784"/>
            <a:ext cx="1072728" cy="5583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Network Topology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18019" y="3329044"/>
            <a:ext cx="1220416" cy="4713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SNMP</a:t>
            </a:r>
          </a:p>
          <a:p>
            <a:pPr algn="ctr"/>
            <a:r>
              <a:rPr lang="en-US" altLang="zh-CN" sz="1050" dirty="0" smtClean="0"/>
              <a:t>Network Status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47223" y="3329045"/>
            <a:ext cx="1550828" cy="4713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BGP-LS</a:t>
            </a:r>
          </a:p>
          <a:p>
            <a:pPr algn="ctr"/>
            <a:r>
              <a:rPr lang="en-US" altLang="zh-CN" sz="1200" dirty="0" smtClean="0"/>
              <a:t>Topology Collection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4142958" y="3329045"/>
            <a:ext cx="1220416" cy="4713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PCEP</a:t>
            </a:r>
            <a:endParaRPr lang="zh-CN" altLang="en-US" sz="1050" dirty="0"/>
          </a:p>
        </p:txBody>
      </p:sp>
      <p:sp>
        <p:nvSpPr>
          <p:cNvPr id="22" name="圆角矩形 21"/>
          <p:cNvSpPr/>
          <p:nvPr/>
        </p:nvSpPr>
        <p:spPr>
          <a:xfrm>
            <a:off x="666489" y="3325125"/>
            <a:ext cx="1586950" cy="4713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NETCONF</a:t>
            </a:r>
          </a:p>
          <a:p>
            <a:pPr algn="ctr"/>
            <a:r>
              <a:rPr lang="en-US" altLang="zh-CN" sz="1050" dirty="0" smtClean="0"/>
              <a:t>Router Configuration</a:t>
            </a:r>
            <a:endParaRPr lang="zh-CN" altLang="en-US" sz="1050" dirty="0"/>
          </a:p>
        </p:txBody>
      </p:sp>
      <p:sp>
        <p:nvSpPr>
          <p:cNvPr id="23" name="矩形 22"/>
          <p:cNvSpPr/>
          <p:nvPr/>
        </p:nvSpPr>
        <p:spPr>
          <a:xfrm>
            <a:off x="7336824" y="2769183"/>
            <a:ext cx="1329354" cy="4189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Controller</a:t>
            </a:r>
          </a:p>
          <a:p>
            <a:pPr algn="ctr"/>
            <a:r>
              <a:rPr lang="en-US" altLang="zh-CN" sz="1050" dirty="0" smtClean="0"/>
              <a:t>Platform</a:t>
            </a:r>
            <a:endParaRPr lang="zh-CN" altLang="en-US" sz="1050" dirty="0"/>
          </a:p>
        </p:txBody>
      </p:sp>
      <p:sp>
        <p:nvSpPr>
          <p:cNvPr id="24" name="矩形 23"/>
          <p:cNvSpPr/>
          <p:nvPr/>
        </p:nvSpPr>
        <p:spPr>
          <a:xfrm>
            <a:off x="7346058" y="3356837"/>
            <a:ext cx="1329354" cy="418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Southbound Protocol Plugins</a:t>
            </a:r>
            <a:endParaRPr lang="zh-CN" altLang="en-US" sz="1050" dirty="0"/>
          </a:p>
        </p:txBody>
      </p:sp>
      <p:sp>
        <p:nvSpPr>
          <p:cNvPr id="25" name="圆角矩形 24"/>
          <p:cNvSpPr/>
          <p:nvPr/>
        </p:nvSpPr>
        <p:spPr>
          <a:xfrm>
            <a:off x="446342" y="3980241"/>
            <a:ext cx="1961714" cy="3505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Cisco Router</a:t>
            </a:r>
            <a:endParaRPr lang="zh-CN" altLang="en-US" sz="1050" dirty="0"/>
          </a:p>
        </p:txBody>
      </p:sp>
      <p:sp>
        <p:nvSpPr>
          <p:cNvPr id="26" name="圆角矩形 25"/>
          <p:cNvSpPr/>
          <p:nvPr/>
        </p:nvSpPr>
        <p:spPr>
          <a:xfrm>
            <a:off x="5220466" y="3974541"/>
            <a:ext cx="1961714" cy="3505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Cisco Router</a:t>
            </a:r>
            <a:endParaRPr lang="zh-CN" altLang="en-US" sz="1050" dirty="0"/>
          </a:p>
        </p:txBody>
      </p:sp>
      <p:sp>
        <p:nvSpPr>
          <p:cNvPr id="27" name="圆角矩形 26"/>
          <p:cNvSpPr/>
          <p:nvPr/>
        </p:nvSpPr>
        <p:spPr>
          <a:xfrm>
            <a:off x="2863647" y="3980241"/>
            <a:ext cx="1961714" cy="3505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Cisco IOS XRV/</a:t>
            </a:r>
            <a:r>
              <a:rPr lang="en-US" altLang="zh-CN" sz="1050" dirty="0" err="1" smtClean="0"/>
              <a:t>NetConf</a:t>
            </a:r>
            <a:endParaRPr lang="zh-CN" altLang="en-US" sz="1050" dirty="0"/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335563" y="3877928"/>
            <a:ext cx="8419238" cy="85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79277" y="2142788"/>
            <a:ext cx="3195988" cy="564340"/>
            <a:chOff x="579277" y="2130072"/>
            <a:chExt cx="3195988" cy="564340"/>
          </a:xfrm>
        </p:grpSpPr>
        <p:sp>
          <p:nvSpPr>
            <p:cNvPr id="7" name="圆角矩形 6"/>
            <p:cNvSpPr/>
            <p:nvPr/>
          </p:nvSpPr>
          <p:spPr>
            <a:xfrm>
              <a:off x="579277" y="2130072"/>
              <a:ext cx="3195988" cy="56434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Base Network Service Functions</a:t>
              </a:r>
            </a:p>
            <a:p>
              <a:pPr algn="ctr"/>
              <a:endParaRPr lang="en-US" altLang="zh-CN" sz="1050" dirty="0"/>
            </a:p>
            <a:p>
              <a:pPr algn="ctr"/>
              <a:endParaRPr lang="zh-CN" altLang="en-US" sz="105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12214" y="2349894"/>
              <a:ext cx="526201" cy="287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err="1" smtClean="0"/>
                <a:t>Topo</a:t>
              </a:r>
              <a:endParaRPr lang="en-US" altLang="zh-CN" sz="1050" dirty="0" smtClean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374540" y="2349894"/>
              <a:ext cx="526201" cy="287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Node</a:t>
              </a:r>
              <a:endParaRPr lang="zh-CN" altLang="en-US" sz="105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01142" y="2352389"/>
              <a:ext cx="610671" cy="2846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/>
                <a:t>Status</a:t>
              </a:r>
              <a:endParaRPr lang="zh-CN" altLang="en-US" sz="105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163468" y="2349896"/>
              <a:ext cx="526201" cy="287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/>
                <a:t>FRM</a:t>
              </a:r>
              <a:endParaRPr lang="zh-CN" altLang="en-US" sz="105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424186" y="1288237"/>
            <a:ext cx="3265483" cy="322045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User Interface(Policy Definition)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36824" y="1652124"/>
            <a:ext cx="1329354" cy="9227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50" name="组合 49"/>
          <p:cNvGrpSpPr/>
          <p:nvPr/>
        </p:nvGrpSpPr>
        <p:grpSpPr>
          <a:xfrm>
            <a:off x="7424588" y="1699172"/>
            <a:ext cx="1182976" cy="253916"/>
            <a:chOff x="7424588" y="1699172"/>
            <a:chExt cx="1182976" cy="253916"/>
          </a:xfrm>
        </p:grpSpPr>
        <p:sp>
          <p:nvSpPr>
            <p:cNvPr id="36" name="矩形 35"/>
            <p:cNvSpPr/>
            <p:nvPr/>
          </p:nvSpPr>
          <p:spPr>
            <a:xfrm>
              <a:off x="7424588" y="1765268"/>
              <a:ext cx="180303" cy="12172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39" name="文本框 7"/>
            <p:cNvSpPr txBox="1"/>
            <p:nvPr/>
          </p:nvSpPr>
          <p:spPr>
            <a:xfrm>
              <a:off x="7596919" y="1699172"/>
              <a:ext cx="10106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 smtClean="0"/>
                <a:t>Developped</a:t>
              </a:r>
              <a:endParaRPr lang="zh-CN" altLang="en-US" sz="105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428338" y="2002599"/>
            <a:ext cx="1186282" cy="253916"/>
            <a:chOff x="7428338" y="2084661"/>
            <a:chExt cx="1186282" cy="253916"/>
          </a:xfrm>
        </p:grpSpPr>
        <p:sp>
          <p:nvSpPr>
            <p:cNvPr id="38" name="矩形 37"/>
            <p:cNvSpPr/>
            <p:nvPr/>
          </p:nvSpPr>
          <p:spPr>
            <a:xfrm>
              <a:off x="7428338" y="2147988"/>
              <a:ext cx="180303" cy="121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40" name="文本框 48"/>
            <p:cNvSpPr txBox="1"/>
            <p:nvPr/>
          </p:nvSpPr>
          <p:spPr>
            <a:xfrm>
              <a:off x="7603975" y="2084661"/>
              <a:ext cx="10106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/>
                <a:t>Related</a:t>
              </a:r>
              <a:endParaRPr lang="zh-CN" altLang="en-US" sz="105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444274" y="2306027"/>
            <a:ext cx="1178312" cy="253916"/>
            <a:chOff x="7444274" y="2306027"/>
            <a:chExt cx="1178312" cy="253916"/>
          </a:xfrm>
        </p:grpSpPr>
        <p:sp>
          <p:nvSpPr>
            <p:cNvPr id="37" name="矩形 36"/>
            <p:cNvSpPr/>
            <p:nvPr/>
          </p:nvSpPr>
          <p:spPr>
            <a:xfrm>
              <a:off x="7444274" y="2372510"/>
              <a:ext cx="180303" cy="1217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41" name="文本框 49"/>
            <p:cNvSpPr txBox="1"/>
            <p:nvPr/>
          </p:nvSpPr>
          <p:spPr>
            <a:xfrm>
              <a:off x="7611941" y="2306027"/>
              <a:ext cx="101064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/>
                <a:t>Future</a:t>
              </a:r>
              <a:endParaRPr lang="zh-CN" altLang="en-US" sz="1050" dirty="0"/>
            </a:p>
          </p:txBody>
        </p:sp>
      </p:grpSp>
      <p:sp>
        <p:nvSpPr>
          <p:cNvPr id="43" name="矩形 42"/>
          <p:cNvSpPr/>
          <p:nvPr/>
        </p:nvSpPr>
        <p:spPr>
          <a:xfrm>
            <a:off x="4850906" y="2145784"/>
            <a:ext cx="1072728" cy="558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Network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Status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731528" y="1666444"/>
            <a:ext cx="1220926" cy="2867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Path Calculation 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59127" y="1666444"/>
            <a:ext cx="1220926" cy="2867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Topology Discover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91776" y="1666444"/>
            <a:ext cx="1220926" cy="286747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</a:rPr>
              <a:t>Path Adjustment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24186" y="3240582"/>
            <a:ext cx="6735391" cy="6162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/>
          </a:p>
        </p:txBody>
      </p:sp>
      <p:sp>
        <p:nvSpPr>
          <p:cNvPr id="49" name="矩形 48"/>
          <p:cNvSpPr/>
          <p:nvPr/>
        </p:nvSpPr>
        <p:spPr>
          <a:xfrm>
            <a:off x="5891777" y="2145784"/>
            <a:ext cx="1220926" cy="558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YANG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Based Module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462301" y="297401"/>
            <a:ext cx="4777063" cy="780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Path Optimal Algorithm</a:t>
            </a:r>
            <a:endParaRPr lang="zh-CN" altLang="en-US" sz="2800" b="1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43311" y="1188154"/>
            <a:ext cx="3510952" cy="1935094"/>
            <a:chOff x="724618" y="1368823"/>
            <a:chExt cx="3032091" cy="1433959"/>
          </a:xfrm>
        </p:grpSpPr>
        <p:sp>
          <p:nvSpPr>
            <p:cNvPr id="6" name="椭圆 5"/>
            <p:cNvSpPr/>
            <p:nvPr/>
          </p:nvSpPr>
          <p:spPr>
            <a:xfrm>
              <a:off x="1282535" y="1496291"/>
              <a:ext cx="237506" cy="23750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3</a:t>
              </a:r>
              <a:endParaRPr lang="zh-CN" altLang="en-US" sz="1200" dirty="0" smtClean="0"/>
            </a:p>
          </p:txBody>
        </p:sp>
        <p:sp>
          <p:nvSpPr>
            <p:cNvPr id="7" name="椭圆 6"/>
            <p:cNvSpPr/>
            <p:nvPr/>
          </p:nvSpPr>
          <p:spPr>
            <a:xfrm>
              <a:off x="1995055" y="1496291"/>
              <a:ext cx="237506" cy="237506"/>
            </a:xfrm>
            <a:prstGeom prst="ellipse">
              <a:avLst/>
            </a:prstGeom>
            <a:solidFill>
              <a:srgbClr val="36A4D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4</a:t>
              </a:r>
              <a:endParaRPr lang="zh-CN" altLang="en-US" sz="1200" dirty="0" smtClean="0"/>
            </a:p>
          </p:txBody>
        </p:sp>
        <p:sp>
          <p:nvSpPr>
            <p:cNvPr id="8" name="椭圆 7"/>
            <p:cNvSpPr/>
            <p:nvPr/>
          </p:nvSpPr>
          <p:spPr>
            <a:xfrm>
              <a:off x="2743200" y="1496291"/>
              <a:ext cx="237506" cy="23750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5</a:t>
              </a:r>
              <a:endParaRPr lang="zh-CN" altLang="en-US" sz="1200" dirty="0" smtClean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282535" y="2018805"/>
              <a:ext cx="237506" cy="237506"/>
            </a:xfrm>
            <a:prstGeom prst="ellipse">
              <a:avLst/>
            </a:prstGeom>
            <a:solidFill>
              <a:srgbClr val="36A4D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2</a:t>
              </a:r>
              <a:endParaRPr lang="zh-CN" altLang="en-US" sz="1200" dirty="0" smtClean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1995055" y="2018805"/>
              <a:ext cx="237506" cy="237506"/>
            </a:xfrm>
            <a:prstGeom prst="ellipse">
              <a:avLst/>
            </a:prstGeom>
            <a:solidFill>
              <a:srgbClr val="36A4D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7</a:t>
              </a:r>
              <a:endParaRPr lang="zh-CN" altLang="en-US" sz="1200" dirty="0" smtClean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43200" y="2018805"/>
              <a:ext cx="237506" cy="237506"/>
            </a:xfrm>
            <a:prstGeom prst="ellipse">
              <a:avLst/>
            </a:prstGeom>
            <a:solidFill>
              <a:srgbClr val="36A4D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6</a:t>
              </a:r>
              <a:endParaRPr lang="zh-CN" altLang="en-US" sz="1200" dirty="0" smtClean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282535" y="2541320"/>
              <a:ext cx="237506" cy="23750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1</a:t>
              </a:r>
              <a:endParaRPr lang="zh-CN" altLang="en-US" sz="1200" dirty="0" smtClean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1995055" y="2541320"/>
              <a:ext cx="237506" cy="237506"/>
            </a:xfrm>
            <a:prstGeom prst="ellipse">
              <a:avLst/>
            </a:prstGeom>
            <a:solidFill>
              <a:srgbClr val="36A4D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8</a:t>
              </a:r>
              <a:endParaRPr lang="zh-CN" altLang="en-US" sz="1200" dirty="0" smtClean="0"/>
            </a:p>
          </p:txBody>
        </p:sp>
        <p:cxnSp>
          <p:nvCxnSpPr>
            <p:cNvPr id="15" name="直接连接符 14"/>
            <p:cNvCxnSpPr>
              <a:stCxn id="12" idx="6"/>
              <a:endCxn id="13" idx="2"/>
            </p:cNvCxnSpPr>
            <p:nvPr/>
          </p:nvCxnSpPr>
          <p:spPr>
            <a:xfrm>
              <a:off x="1520041" y="2660073"/>
              <a:ext cx="4750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4"/>
              <a:endCxn id="12" idx="0"/>
            </p:cNvCxnSpPr>
            <p:nvPr/>
          </p:nvCxnSpPr>
          <p:spPr>
            <a:xfrm>
              <a:off x="1401288" y="2256311"/>
              <a:ext cx="0" cy="28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4"/>
              <a:endCxn id="9" idx="0"/>
            </p:cNvCxnSpPr>
            <p:nvPr/>
          </p:nvCxnSpPr>
          <p:spPr>
            <a:xfrm>
              <a:off x="1401288" y="1733797"/>
              <a:ext cx="0" cy="28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6" idx="6"/>
              <a:endCxn id="7" idx="2"/>
            </p:cNvCxnSpPr>
            <p:nvPr/>
          </p:nvCxnSpPr>
          <p:spPr>
            <a:xfrm>
              <a:off x="1520041" y="1615044"/>
              <a:ext cx="4750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6"/>
              <a:endCxn id="10" idx="2"/>
            </p:cNvCxnSpPr>
            <p:nvPr/>
          </p:nvCxnSpPr>
          <p:spPr>
            <a:xfrm>
              <a:off x="1520041" y="2137558"/>
              <a:ext cx="4750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7" idx="6"/>
              <a:endCxn id="8" idx="2"/>
            </p:cNvCxnSpPr>
            <p:nvPr/>
          </p:nvCxnSpPr>
          <p:spPr>
            <a:xfrm>
              <a:off x="2232561" y="1615044"/>
              <a:ext cx="510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0" idx="6"/>
              <a:endCxn id="11" idx="2"/>
            </p:cNvCxnSpPr>
            <p:nvPr/>
          </p:nvCxnSpPr>
          <p:spPr>
            <a:xfrm>
              <a:off x="2232561" y="2137558"/>
              <a:ext cx="5106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8" idx="4"/>
              <a:endCxn id="11" idx="0"/>
            </p:cNvCxnSpPr>
            <p:nvPr/>
          </p:nvCxnSpPr>
          <p:spPr>
            <a:xfrm>
              <a:off x="2861953" y="1733797"/>
              <a:ext cx="0" cy="28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10" idx="4"/>
              <a:endCxn id="13" idx="0"/>
            </p:cNvCxnSpPr>
            <p:nvPr/>
          </p:nvCxnSpPr>
          <p:spPr>
            <a:xfrm>
              <a:off x="2113808" y="2256311"/>
              <a:ext cx="0" cy="28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6" idx="5"/>
              <a:endCxn id="10" idx="1"/>
            </p:cNvCxnSpPr>
            <p:nvPr/>
          </p:nvCxnSpPr>
          <p:spPr>
            <a:xfrm>
              <a:off x="1485259" y="1699015"/>
              <a:ext cx="544578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7" idx="4"/>
              <a:endCxn id="10" idx="0"/>
            </p:cNvCxnSpPr>
            <p:nvPr/>
          </p:nvCxnSpPr>
          <p:spPr>
            <a:xfrm>
              <a:off x="2113808" y="1733797"/>
              <a:ext cx="0" cy="28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7" idx="5"/>
              <a:endCxn id="11" idx="1"/>
            </p:cNvCxnSpPr>
            <p:nvPr/>
          </p:nvCxnSpPr>
          <p:spPr>
            <a:xfrm>
              <a:off x="2197779" y="1699015"/>
              <a:ext cx="580203" cy="354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24618" y="2556561"/>
              <a:ext cx="5837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Source</a:t>
              </a:r>
              <a:endParaRPr lang="zh-CN" alt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51316" y="1368823"/>
              <a:ext cx="9053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Destination</a:t>
              </a:r>
              <a:endParaRPr lang="zh-CN" altLang="en-US" sz="10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0641" y="1633740"/>
            <a:ext cx="2612835" cy="139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1458" y="282979"/>
            <a:ext cx="3528936" cy="467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223266" y="3331285"/>
            <a:ext cx="5016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400" dirty="0" smtClean="0"/>
              <a:t>Collect topology/user policy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400" dirty="0" smtClean="0"/>
              <a:t>Divided and Conquered Principle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400" dirty="0" smtClean="0"/>
              <a:t>Select every optimal path segment to meet above formula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zh-CN" sz="1400" dirty="0" smtClean="0"/>
              <a:t>Construct and output the optimal path.</a:t>
            </a:r>
            <a:endParaRPr lang="zh-CN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306730" y="3106061"/>
            <a:ext cx="1881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Path formula, by </a:t>
            </a:r>
            <a:r>
              <a:rPr lang="en-US" altLang="zh-CN" sz="1000" dirty="0" err="1" smtClean="0"/>
              <a:t>Dr.Lei</a:t>
            </a:r>
            <a:r>
              <a:rPr lang="en-US" altLang="zh-CN" sz="1000" dirty="0" smtClean="0"/>
              <a:t> Wang</a:t>
            </a:r>
            <a:endParaRPr lang="zh-CN" altLang="en-US" sz="1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7766" y="1231614"/>
            <a:ext cx="2386407" cy="3673736"/>
          </a:xfrm>
        </p:spPr>
        <p:txBody>
          <a:bodyPr/>
          <a:lstStyle/>
          <a:p>
            <a:r>
              <a:rPr lang="en-US" altLang="zh-CN" sz="1400" dirty="0" smtClean="0"/>
              <a:t>Deduce the real topology via ISIS LSDB</a:t>
            </a:r>
          </a:p>
          <a:p>
            <a:r>
              <a:rPr lang="en-US" altLang="zh-CN" sz="1400" dirty="0" smtClean="0"/>
              <a:t>Change the metric for some node</a:t>
            </a:r>
          </a:p>
          <a:p>
            <a:r>
              <a:rPr lang="en-US" altLang="zh-CN" sz="1400" dirty="0" smtClean="0"/>
              <a:t>Compare the router’s trace path with the result of ATLAS’s algorithm</a:t>
            </a:r>
          </a:p>
          <a:p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7766" y="341313"/>
            <a:ext cx="3280206" cy="731837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defTabSz="457200"/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ＭＳ Ｐゴシック" charset="0"/>
                <a:sym typeface="宋体" panose="02010600030101010101" pitchFamily="2" charset="-122"/>
              </a:rPr>
              <a:t>Predecessor Works</a:t>
            </a:r>
            <a:endParaRPr lang="zh-CN" altLang="en-US" sz="28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ＭＳ Ｐゴシック" charset="0"/>
              <a:sym typeface="宋体" panose="02010600030101010101" pitchFamily="2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3660008" y="265346"/>
            <a:ext cx="5235478" cy="4422780"/>
            <a:chOff x="3218930" y="93218"/>
            <a:chExt cx="5235478" cy="4422780"/>
          </a:xfrm>
        </p:grpSpPr>
        <p:grpSp>
          <p:nvGrpSpPr>
            <p:cNvPr id="78" name="组合 77"/>
            <p:cNvGrpSpPr/>
            <p:nvPr/>
          </p:nvGrpSpPr>
          <p:grpSpPr>
            <a:xfrm>
              <a:off x="3218930" y="320420"/>
              <a:ext cx="5235478" cy="4195578"/>
              <a:chOff x="3478596" y="531142"/>
              <a:chExt cx="4868232" cy="398485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357447" y="1980834"/>
                <a:ext cx="832338" cy="41067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sjc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7514490" y="1980834"/>
                <a:ext cx="832338" cy="41067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min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478596" y="1980834"/>
                <a:ext cx="832338" cy="41067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sea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357447" y="3117972"/>
                <a:ext cx="832338" cy="41067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lax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975232" y="3117972"/>
                <a:ext cx="832338" cy="41067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kcy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967047" y="4105324"/>
                <a:ext cx="832338" cy="41067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san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5134709" y="867813"/>
                <a:ext cx="832338" cy="41067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por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7177416" y="867813"/>
                <a:ext cx="832338" cy="41067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sfc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连接符 12"/>
              <p:cNvCxnSpPr>
                <a:stCxn id="6" idx="0"/>
                <a:endCxn id="10" idx="3"/>
              </p:cNvCxnSpPr>
              <p:nvPr/>
            </p:nvCxnSpPr>
            <p:spPr>
              <a:xfrm flipV="1">
                <a:off x="3894765" y="1218345"/>
                <a:ext cx="1361837" cy="762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10" idx="6"/>
                <a:endCxn id="11" idx="2"/>
              </p:cNvCxnSpPr>
              <p:nvPr/>
            </p:nvCxnSpPr>
            <p:spPr>
              <a:xfrm>
                <a:off x="5967047" y="1073151"/>
                <a:ext cx="121036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4" idx="7"/>
                <a:endCxn id="11" idx="3"/>
              </p:cNvCxnSpPr>
              <p:nvPr/>
            </p:nvCxnSpPr>
            <p:spPr>
              <a:xfrm flipV="1">
                <a:off x="6067893" y="1218345"/>
                <a:ext cx="1231416" cy="8226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4" idx="6"/>
                <a:endCxn id="5" idx="2"/>
              </p:cNvCxnSpPr>
              <p:nvPr/>
            </p:nvCxnSpPr>
            <p:spPr>
              <a:xfrm>
                <a:off x="6189785" y="2186171"/>
                <a:ext cx="13247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6" idx="6"/>
                <a:endCxn id="4" idx="2"/>
              </p:cNvCxnSpPr>
              <p:nvPr/>
            </p:nvCxnSpPr>
            <p:spPr>
              <a:xfrm>
                <a:off x="4310934" y="2186172"/>
                <a:ext cx="104651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7" idx="0"/>
                <a:endCxn id="4" idx="4"/>
              </p:cNvCxnSpPr>
              <p:nvPr/>
            </p:nvCxnSpPr>
            <p:spPr>
              <a:xfrm flipV="1">
                <a:off x="5773616" y="2391508"/>
                <a:ext cx="0" cy="726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8" idx="0"/>
                <a:endCxn id="5" idx="4"/>
              </p:cNvCxnSpPr>
              <p:nvPr/>
            </p:nvCxnSpPr>
            <p:spPr>
              <a:xfrm flipV="1">
                <a:off x="7391401" y="2391508"/>
                <a:ext cx="539258" cy="7264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8" idx="1"/>
                <a:endCxn id="4" idx="5"/>
              </p:cNvCxnSpPr>
              <p:nvPr/>
            </p:nvCxnSpPr>
            <p:spPr>
              <a:xfrm flipH="1" flipV="1">
                <a:off x="6067892" y="2331366"/>
                <a:ext cx="1029233" cy="8467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8" idx="2"/>
                <a:endCxn id="7" idx="6"/>
              </p:cNvCxnSpPr>
              <p:nvPr/>
            </p:nvCxnSpPr>
            <p:spPr>
              <a:xfrm flipH="1">
                <a:off x="6189785" y="3323309"/>
                <a:ext cx="7854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8" idx="4"/>
                <a:endCxn id="9" idx="7"/>
              </p:cNvCxnSpPr>
              <p:nvPr/>
            </p:nvCxnSpPr>
            <p:spPr>
              <a:xfrm flipH="1">
                <a:off x="6677492" y="3528646"/>
                <a:ext cx="713909" cy="63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7" idx="4"/>
                <a:endCxn id="9" idx="1"/>
              </p:cNvCxnSpPr>
              <p:nvPr/>
            </p:nvCxnSpPr>
            <p:spPr>
              <a:xfrm>
                <a:off x="5773616" y="3528646"/>
                <a:ext cx="315324" cy="6368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/>
              <p:cNvGrpSpPr/>
              <p:nvPr/>
            </p:nvGrpSpPr>
            <p:grpSpPr>
              <a:xfrm>
                <a:off x="3894766" y="531142"/>
                <a:ext cx="4345070" cy="1509834"/>
                <a:chOff x="3894766" y="531142"/>
                <a:chExt cx="4345070" cy="1509834"/>
              </a:xfrm>
            </p:grpSpPr>
            <p:cxnSp>
              <p:nvCxnSpPr>
                <p:cNvPr id="49" name="形状 48"/>
                <p:cNvCxnSpPr>
                  <a:stCxn id="6" idx="0"/>
                </p:cNvCxnSpPr>
                <p:nvPr/>
              </p:nvCxnSpPr>
              <p:spPr>
                <a:xfrm rot="5400000" flipH="1" flipV="1">
                  <a:off x="5352376" y="-906625"/>
                  <a:ext cx="1429849" cy="4345070"/>
                </a:xfrm>
                <a:prstGeom prst="bentConnector2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>
                  <a:stCxn id="5" idx="7"/>
                </p:cNvCxnSpPr>
                <p:nvPr/>
              </p:nvCxnSpPr>
              <p:spPr>
                <a:xfrm flipV="1">
                  <a:off x="8224935" y="531142"/>
                  <a:ext cx="14900" cy="15098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3666432" y="1760228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</a:t>
                </a:r>
                <a:endParaRPr lang="zh-CN" altLang="en-US" sz="12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042666" y="1805343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2</a:t>
                </a:r>
                <a:endParaRPr lang="zh-CN" altLang="en-US" sz="12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288850" y="1980834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3</a:t>
                </a:r>
                <a:endParaRPr lang="zh-CN" altLang="en-US" sz="12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189785" y="1980834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0</a:t>
                </a:r>
                <a:endParaRPr lang="zh-CN" altLang="en-US" sz="12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088940" y="2257833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</a:t>
                </a:r>
                <a:endParaRPr lang="zh-CN" altLang="en-US" sz="12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17959" y="2347268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2</a:t>
                </a:r>
                <a:endParaRPr lang="zh-CN" altLang="en-US" sz="12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133510" y="1980834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3</a:t>
                </a:r>
                <a:endParaRPr lang="zh-CN" altLang="en-US" sz="12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943601" y="1763977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988073" y="1139987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2</a:t>
                </a:r>
                <a:endParaRPr lang="zh-CN" altLang="en-US" sz="12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975562" y="796151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</a:t>
                </a:r>
                <a:endParaRPr lang="zh-CN" altLang="en-US" sz="12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892881" y="796151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2</a:t>
                </a:r>
                <a:endParaRPr lang="zh-CN" altLang="en-US" sz="12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53000" y="1073150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</a:t>
                </a:r>
                <a:endParaRPr lang="zh-CN" altLang="en-US" sz="12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930659" y="1703835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3</a:t>
                </a:r>
                <a:endParaRPr lang="zh-CN" altLang="en-US" sz="12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7930659" y="2347268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2</a:t>
                </a:r>
                <a:endParaRPr lang="zh-CN" altLang="en-US" sz="1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268306" y="1972780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0</a:t>
                </a:r>
                <a:endParaRPr lang="zh-CN" altLang="en-US" sz="12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391401" y="2901115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3</a:t>
                </a:r>
                <a:endParaRPr lang="zh-CN" altLang="en-US" sz="12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974033" y="2901115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5</a:t>
                </a:r>
                <a:endParaRPr lang="zh-CN" altLang="en-US" sz="12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775532" y="3117972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0</a:t>
                </a:r>
                <a:endParaRPr lang="zh-CN" altLang="en-US" sz="12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288035" y="3480940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4</a:t>
                </a:r>
                <a:endParaRPr lang="zh-CN" altLang="en-US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729048" y="4026966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2</a:t>
                </a:r>
                <a:endParaRPr lang="zh-CN" altLang="en-US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812151" y="4026966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3</a:t>
                </a:r>
                <a:endParaRPr lang="zh-CN" altLang="en-US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594867" y="3480940"/>
                <a:ext cx="2461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/>
                  <a:t>1</a:t>
                </a:r>
                <a:endParaRPr lang="zh-CN" altLang="en-US" sz="1200" dirty="0"/>
              </a:p>
            </p:txBody>
          </p:sp>
        </p:grpSp>
        <p:sp>
          <p:nvSpPr>
            <p:cNvPr id="77" name="椭圆 76"/>
            <p:cNvSpPr/>
            <p:nvPr/>
          </p:nvSpPr>
          <p:spPr>
            <a:xfrm>
              <a:off x="4058377" y="1143901"/>
              <a:ext cx="506225" cy="506225"/>
            </a:xfrm>
            <a:prstGeom prst="ellipse">
              <a:avLst/>
            </a:prstGeom>
            <a:noFill/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53</a:t>
              </a:r>
              <a:endParaRPr lang="zh-CN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4311489" y="1885307"/>
              <a:ext cx="506225" cy="506225"/>
            </a:xfrm>
            <a:prstGeom prst="ellipse">
              <a:avLst/>
            </a:prstGeom>
            <a:noFill/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55</a:t>
              </a:r>
              <a:endParaRPr lang="zh-CN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6607008" y="1885307"/>
              <a:ext cx="506225" cy="506225"/>
            </a:xfrm>
            <a:prstGeom prst="ellipse">
              <a:avLst/>
            </a:prstGeom>
            <a:noFill/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57</a:t>
              </a:r>
              <a:endParaRPr lang="zh-CN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6195009" y="2430066"/>
              <a:ext cx="506225" cy="506225"/>
            </a:xfrm>
            <a:prstGeom prst="ellipse">
              <a:avLst/>
            </a:prstGeom>
            <a:noFill/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46</a:t>
              </a:r>
              <a:endParaRPr lang="zh-CN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5389751" y="2430066"/>
              <a:ext cx="506225" cy="506225"/>
            </a:xfrm>
            <a:prstGeom prst="ellipse">
              <a:avLst/>
            </a:prstGeom>
            <a:noFill/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49</a:t>
              </a:r>
              <a:endParaRPr lang="zh-CN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5627001" y="3554256"/>
              <a:ext cx="506225" cy="506225"/>
            </a:xfrm>
            <a:prstGeom prst="ellipse">
              <a:avLst/>
            </a:prstGeom>
            <a:noFill/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48</a:t>
              </a:r>
              <a:endParaRPr lang="zh-CN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6813101" y="3494881"/>
              <a:ext cx="506225" cy="506225"/>
            </a:xfrm>
            <a:prstGeom prst="ellipse">
              <a:avLst/>
            </a:prstGeom>
            <a:noFill/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45</a:t>
              </a:r>
              <a:endParaRPr lang="zh-CN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7485576" y="2402578"/>
              <a:ext cx="506225" cy="506225"/>
            </a:xfrm>
            <a:prstGeom prst="ellipse">
              <a:avLst/>
            </a:prstGeom>
            <a:noFill/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44</a:t>
              </a:r>
              <a:endParaRPr lang="zh-CN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373908" y="1182736"/>
              <a:ext cx="506225" cy="506225"/>
            </a:xfrm>
            <a:prstGeom prst="ellipse">
              <a:avLst/>
            </a:prstGeom>
            <a:noFill/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56</a:t>
              </a:r>
              <a:endParaRPr lang="zh-CN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4190755" y="93218"/>
              <a:ext cx="506225" cy="506225"/>
            </a:xfrm>
            <a:prstGeom prst="ellipse">
              <a:avLst/>
            </a:prstGeom>
            <a:noFill/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51</a:t>
              </a:r>
              <a:endParaRPr lang="zh-CN" alt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6176425" y="537738"/>
              <a:ext cx="506225" cy="506225"/>
            </a:xfrm>
            <a:prstGeom prst="ellipse">
              <a:avLst/>
            </a:prstGeom>
            <a:noFill/>
            <a:ln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54</a:t>
              </a:r>
              <a:endParaRPr lang="zh-CN" altLang="en-US" sz="11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43148" y="3335690"/>
            <a:ext cx="3974566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30(</a:t>
            </a:r>
            <a:r>
              <a:rPr lang="en-US" altLang="zh-CN" sz="1200" dirty="0" err="1" smtClean="0"/>
              <a:t>kcy</a:t>
            </a:r>
            <a:r>
              <a:rPr lang="en-US" altLang="zh-CN" sz="1200" dirty="0" smtClean="0"/>
              <a:t>): 21.21.21.21    31(lax):  22.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32(min):24                    33(</a:t>
            </a:r>
            <a:r>
              <a:rPr lang="en-US" altLang="zh-CN" sz="1200" dirty="0" err="1" smtClean="0"/>
              <a:t>por</a:t>
            </a:r>
            <a:r>
              <a:rPr lang="en-US" altLang="zh-CN" sz="1200" dirty="0" smtClean="0"/>
              <a:t>):26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34(san):27                    35(sea):28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36(</a:t>
            </a:r>
            <a:r>
              <a:rPr lang="en-US" altLang="zh-CN" sz="1200" dirty="0" err="1" smtClean="0"/>
              <a:t>sfc</a:t>
            </a:r>
            <a:r>
              <a:rPr lang="en-US" altLang="zh-CN" sz="1200" dirty="0" smtClean="0"/>
              <a:t>):29                     37(</a:t>
            </a:r>
            <a:r>
              <a:rPr lang="en-US" altLang="zh-CN" sz="1200" dirty="0" err="1" smtClean="0"/>
              <a:t>sjc</a:t>
            </a:r>
            <a:r>
              <a:rPr lang="en-US" altLang="zh-CN" sz="1200" dirty="0" smtClean="0"/>
              <a:t>):30</a:t>
            </a:r>
            <a:endParaRPr lang="zh-CN" altLang="en-US" sz="1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7766" y="341313"/>
            <a:ext cx="3102603" cy="731837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defTabSz="457200"/>
            <a:r>
              <a:rPr lang="en-US" altLang="zh-CN" sz="2800" b="1" dirty="0" smtClean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ＭＳ Ｐゴシック" charset="0"/>
                <a:sym typeface="宋体" panose="02010600030101010101" pitchFamily="2" charset="-122"/>
              </a:rPr>
              <a:t>Current Results</a:t>
            </a:r>
            <a:endParaRPr lang="zh-CN" altLang="en-US" sz="2800" b="1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ＭＳ Ｐゴシック" charset="0"/>
              <a:sym typeface="宋体" panose="02010600030101010101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1018" y="1325440"/>
            <a:ext cx="3659219" cy="305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32" y="1088763"/>
            <a:ext cx="2848937" cy="357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11523" y="454041"/>
            <a:ext cx="1995090" cy="357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09995" y="4665863"/>
            <a:ext cx="2550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/>
              <a:t>Fig. 1  Topology and Policy Input</a:t>
            </a:r>
            <a:endParaRPr lang="zh-CN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46835" y="4084931"/>
            <a:ext cx="3184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/>
              <a:t>Fig. 2   Topology and Optimal Path Output</a:t>
            </a:r>
            <a:endParaRPr lang="zh-CN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2611" y="4215736"/>
            <a:ext cx="2216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smtClean="0"/>
              <a:t>Fig.3 Optimal Path Verification</a:t>
            </a:r>
            <a:endParaRPr lang="zh-CN" altLang="en-US" sz="11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16587</TotalTime>
  <Words>539</Words>
  <Application>Microsoft Office PowerPoint</Application>
  <PresentationFormat>全屏显示(16:9)</PresentationFormat>
  <Paragraphs>184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Blue theme 2014 16x9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Predecessor Works</vt:lpstr>
      <vt:lpstr>Current Results</vt:lpstr>
      <vt:lpstr>Future Consideration</vt:lpstr>
      <vt:lpstr>幻灯片 11</vt:lpstr>
    </vt:vector>
  </TitlesOfParts>
  <Company>NDS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Gohil</dc:creator>
  <cp:lastModifiedBy>王爱俊</cp:lastModifiedBy>
  <cp:revision>418</cp:revision>
  <dcterms:created xsi:type="dcterms:W3CDTF">2014-07-09T19:55:36Z</dcterms:created>
  <dcterms:modified xsi:type="dcterms:W3CDTF">2016-01-23T00:43:02Z</dcterms:modified>
</cp:coreProperties>
</file>